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6.jpg" ContentType="image/jpeg"/>
  <Override PartName="/ppt/media/image32.jpg" ContentType="image/jpeg"/>
  <Override PartName="/ppt/media/image33.jpg" ContentType="image/jpeg"/>
  <Override PartName="/ppt/media/image34.jpg" ContentType="image/jpeg"/>
  <Override PartName="/ppt/media/image36.jpg" ContentType="image/jpeg"/>
  <Override PartName="/ppt/media/image39.jpg" ContentType="image/jpeg"/>
  <Override PartName="/ppt/media/image40.jpg" ContentType="image/jpeg"/>
  <Override PartName="/ppt/media/image41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47"/>
  </p:notesMasterIdLst>
  <p:handoutMasterIdLst>
    <p:handoutMasterId r:id="rId48"/>
  </p:handoutMasterIdLst>
  <p:sldIdLst>
    <p:sldId id="256" r:id="rId5"/>
    <p:sldId id="263" r:id="rId6"/>
    <p:sldId id="257" r:id="rId7"/>
    <p:sldId id="275" r:id="rId8"/>
    <p:sldId id="274" r:id="rId9"/>
    <p:sldId id="272" r:id="rId10"/>
    <p:sldId id="258" r:id="rId11"/>
    <p:sldId id="265" r:id="rId12"/>
    <p:sldId id="270" r:id="rId13"/>
    <p:sldId id="259" r:id="rId14"/>
    <p:sldId id="267" r:id="rId15"/>
    <p:sldId id="268" r:id="rId16"/>
    <p:sldId id="301" r:id="rId17"/>
    <p:sldId id="264" r:id="rId18"/>
    <p:sldId id="271" r:id="rId19"/>
    <p:sldId id="269" r:id="rId20"/>
    <p:sldId id="273" r:id="rId21"/>
    <p:sldId id="276" r:id="rId22"/>
    <p:sldId id="261" r:id="rId23"/>
    <p:sldId id="300" r:id="rId24"/>
    <p:sldId id="278" r:id="rId25"/>
    <p:sldId id="279" r:id="rId26"/>
    <p:sldId id="280" r:id="rId27"/>
    <p:sldId id="281" r:id="rId28"/>
    <p:sldId id="282" r:id="rId29"/>
    <p:sldId id="284" r:id="rId30"/>
    <p:sldId id="262" r:id="rId31"/>
    <p:sldId id="288" r:id="rId32"/>
    <p:sldId id="289" r:id="rId33"/>
    <p:sldId id="290" r:id="rId34"/>
    <p:sldId id="298" r:id="rId35"/>
    <p:sldId id="293" r:id="rId36"/>
    <p:sldId id="294" r:id="rId37"/>
    <p:sldId id="295" r:id="rId38"/>
    <p:sldId id="296" r:id="rId39"/>
    <p:sldId id="286" r:id="rId40"/>
    <p:sldId id="299" r:id="rId41"/>
    <p:sldId id="277" r:id="rId42"/>
    <p:sldId id="291" r:id="rId43"/>
    <p:sldId id="292" r:id="rId44"/>
    <p:sldId id="302" r:id="rId45"/>
    <p:sldId id="29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D46B"/>
    <a:srgbClr val="F18700"/>
    <a:srgbClr val="F48D02"/>
    <a:srgbClr val="FFA679"/>
    <a:srgbClr val="3362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72" autoAdjust="0"/>
  </p:normalViewPr>
  <p:slideViewPr>
    <p:cSldViewPr snapToGrid="0" showGuides="1">
      <p:cViewPr varScale="1">
        <p:scale>
          <a:sx n="116" d="100"/>
          <a:sy n="116" d="100"/>
        </p:scale>
        <p:origin x="138" y="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2BC2305-9043-45AE-B8A1-6062D50396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878E2A-85D5-4000-9B88-C859F52C62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DE46C-81A1-43FB-B8E4-2C816F921C1C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3B4D7C-FE5D-4098-B2E3-E316DB9314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58A0E0-112E-4F75-AC4A-C0B7F1AD58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CE16A-B08D-4117-9FC3-8F9667F45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224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32EB95-E92B-4DBE-A5E5-BAD87330878F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367C96-DDCA-4867-8F69-39EABFA21D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34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B9FF4-5E5F-4912-946D-1F8AA7DD0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50" y="5010150"/>
            <a:ext cx="10096500" cy="92075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A15329-8D3B-422F-AA3D-157CACBFF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750" y="6022975"/>
            <a:ext cx="10096500" cy="447675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3E73B6-12C8-4526-AFDD-485DCDEC9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FA7DF-AC95-4A3E-9FF1-D1EEF9A9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5EF6D-8758-44B9-80C1-865573FC8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465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F92F6-2683-48CC-8D7E-FE38C1BC4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47D80-7253-4EDA-AC92-046C9252F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E2FBC-BD33-408B-A4B8-F549EEAF3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51533F-CF3A-438B-BDD0-C62361C2BF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F458CD-9CDB-4739-8458-48D272DEE5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F8DC93-E93F-4A50-ADB0-9EE2165C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EFA520-E658-463E-8A0D-EE534D40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BE62E8-6627-457B-A399-6940743B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277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D7B8F-BB4C-438E-B20F-B5D22093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652D7C-535C-4791-95A0-0ADE1FE26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72D6CD-AAE4-4950-A472-5746151E6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6611B8-5EF5-4CC9-BA21-964C17EF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877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82286C-FC05-4E04-B5E3-BAF738900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94715-CAD1-456B-9E7F-03949E56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030D97-ACB7-42B4-A0E1-206D33147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93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71DCB-E1BF-4CD2-A3C6-46F9F238F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DB849-A401-466F-9204-F0A3908C0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75B32-3BAE-4777-9C23-54E1D0079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C40EE-1B75-458D-AF59-CAC04EF02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A8C00-828C-4B27-9216-79AC88D6C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09B04-31F5-442A-B35E-A7B7E884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596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36A52-C5F1-4FC3-A378-45755CEC2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C12394-5379-4E31-8506-206BAB030C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5D635-F5A6-441F-BBC9-678B16150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C8000F-4965-4CE3-BF8F-EC9FC2951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8240B-235F-46A0-8537-3D038A5CD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54CB97-83FB-4ABC-AA99-0D55D6D0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660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B8E54-9AB1-4023-B313-DAA68FF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6"/>
            <a:ext cx="83343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5CF06-5751-4231-87AC-844D3099B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4EF7-5BD4-4CC1-86B2-20669198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866A4-9B1B-430F-9496-791F98E7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284F-A5B5-4877-B286-3934B0CF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720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B8E54-9AB1-4023-B313-DAA68FF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6"/>
            <a:ext cx="83343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5CF06-5751-4231-87AC-844D3099B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4EF7-5BD4-4CC1-86B2-20669198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866A4-9B1B-430F-9496-791F98E7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284F-A5B5-4877-B286-3934B0CF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29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B8E54-9AB1-4023-B313-DAA68FF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6"/>
            <a:ext cx="83343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5CF06-5751-4231-87AC-844D3099B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4EF7-5BD4-4CC1-86B2-20669198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866A4-9B1B-430F-9496-791F98E7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284F-A5B5-4877-B286-3934B0CF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48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B8E54-9AB1-4023-B313-DAA68FF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6"/>
            <a:ext cx="83343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5CF06-5751-4231-87AC-844D3099B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accent4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4EF7-5BD4-4CC1-86B2-20669198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866A4-9B1B-430F-9496-791F98E7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284F-A5B5-4877-B286-3934B0CF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12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B8E54-9AB1-4023-B313-DAA68FF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6"/>
            <a:ext cx="83343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5CF06-5751-4231-87AC-844D3099B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4EF7-5BD4-4CC1-86B2-20669198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866A4-9B1B-430F-9496-791F98E7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284F-A5B5-4877-B286-3934B0CF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167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B8E54-9AB1-4023-B313-DAA68FF9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6"/>
            <a:ext cx="83343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5CF06-5751-4231-87AC-844D3099B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1pPr>
            <a:lvl2pPr marL="6858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2pPr>
            <a:lvl3pPr marL="11430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 marL="16002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4pPr>
            <a:lvl5pPr marL="2057400" indent="-228600">
              <a:buClr>
                <a:schemeClr val="accent3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4EF7-5BD4-4CC1-86B2-20669198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866A4-9B1B-430F-9496-791F98E7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284F-A5B5-4877-B286-3934B0CF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490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F1EA3-7A44-46A8-ADD1-49A868191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D8A95B-E3CE-4DF9-A937-352579E07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9E0A1-A234-4723-9A8B-9953B0747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0E8EE-0E90-43CC-8FE4-FA9250EA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68176-4163-4C33-836A-76EB72B14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832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7676-EC29-4165-8827-31A796A52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6C2F3-3146-4BA4-BB45-307B565E5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36B48-EF6E-4251-B29E-53E1ECFC0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EBFFA-A3D5-4A79-B1BA-2B6B1290C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A8159-6B10-4896-B6E2-2809ECD1D84D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23E26-DC40-4545-BC3B-1806EBB09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1F3FAA-2A19-4F15-8EC3-24BC48AEA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414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2A17C0-CB34-4E70-B05D-441906BCE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CAE9C-F4E8-4259-8A6C-F5AE76F82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2FBD9-ADFB-4D9B-AF79-E21F43A5B9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A8159-6B10-4896-B6E2-2809ECD1D84D}" type="datetimeFigureOut">
              <a:rPr lang="en-US" smtClean="0"/>
              <a:t>7/12/2022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A027E-6F89-462F-94DD-00F66DAFD5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929C0-CADC-4330-89DB-01C0DFA67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A02C9-A0CD-4A0B-81BC-708D5026A1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291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kon.hr/cms.htm?id=287" TargetMode="External"/><Relationship Id="rId2" Type="http://schemas.openxmlformats.org/officeDocument/2006/relationships/hyperlink" Target="https://www.zakon.hr/cms.htm?id=28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www.zakon.hr/cms.htm?id=49492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zakon.hr/cms.htm?id=49492" TargetMode="External"/><Relationship Id="rId3" Type="http://schemas.microsoft.com/office/2007/relationships/hdphoto" Target="../media/hdphoto2.wdp"/><Relationship Id="rId7" Type="http://schemas.openxmlformats.org/officeDocument/2006/relationships/hyperlink" Target="http://www.zakon.hr/cms.htm?id=287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zakon.hr/cms.htm?id=286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DA3B1-85F8-4B51-95B6-BDDF16F35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50" y="1828172"/>
            <a:ext cx="10096500" cy="920750"/>
          </a:xfrm>
        </p:spPr>
        <p:txBody>
          <a:bodyPr>
            <a:noAutofit/>
          </a:bodyPr>
          <a:lstStyle/>
          <a:p>
            <a:r>
              <a:rPr lang="hr-HR" dirty="0">
                <a:highlight>
                  <a:srgbClr val="F18700"/>
                </a:highlight>
              </a:rPr>
              <a:t>Edukacija o volonterstvu</a:t>
            </a:r>
            <a:endParaRPr lang="en-US" sz="4800" dirty="0">
              <a:highlight>
                <a:srgbClr val="F18700"/>
              </a:highligh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ACD44C-88EA-4854-B39D-5EEC3BEF4A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750" y="257989"/>
            <a:ext cx="10096500" cy="447675"/>
          </a:xfrm>
        </p:spPr>
        <p:txBody>
          <a:bodyPr>
            <a:noAutofit/>
          </a:bodyPr>
          <a:lstStyle/>
          <a:p>
            <a:r>
              <a:rPr lang="hr-HR" b="1" dirty="0">
                <a:solidFill>
                  <a:srgbClr val="F18700"/>
                </a:solidFill>
              </a:rPr>
              <a:t>Volonterski centar </a:t>
            </a:r>
          </a:p>
          <a:p>
            <a:r>
              <a:rPr lang="hr-HR" b="1" dirty="0">
                <a:solidFill>
                  <a:srgbClr val="F18700"/>
                </a:solidFill>
              </a:rPr>
              <a:t>„Kad bi svi…“</a:t>
            </a:r>
          </a:p>
          <a:p>
            <a:endParaRPr lang="hr-HR" sz="2800" dirty="0">
              <a:solidFill>
                <a:srgbClr val="F187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776FEF-39E4-4F7C-BFE2-7221ACE5C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8881" y="1562856"/>
            <a:ext cx="1397438" cy="373228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200C752-6930-483E-98EF-079B105D5089}"/>
              </a:ext>
            </a:extLst>
          </p:cNvPr>
          <p:cNvSpPr/>
          <p:nvPr/>
        </p:nvSpPr>
        <p:spPr>
          <a:xfrm>
            <a:off x="1688306" y="5197678"/>
            <a:ext cx="8815386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700" b="1" dirty="0">
                <a:solidFill>
                  <a:srgbClr val="F48D02"/>
                </a:solidFill>
              </a:rPr>
              <a:t>Predavačica: Marija </a:t>
            </a:r>
            <a:r>
              <a:rPr lang="hr-HR" sz="1700" b="1" dirty="0" err="1">
                <a:solidFill>
                  <a:srgbClr val="F48D02"/>
                </a:solidFill>
              </a:rPr>
              <a:t>Udiljak</a:t>
            </a:r>
            <a:r>
              <a:rPr lang="hr-HR" sz="1700" b="1" dirty="0">
                <a:solidFill>
                  <a:srgbClr val="F48D02"/>
                </a:solidFill>
              </a:rPr>
              <a:t>, dipl. psiholog, u Samoboru, 17. lipnja 2022. godine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15E0BF-2EDC-407C-B653-A4EB167DF171}"/>
              </a:ext>
            </a:extLst>
          </p:cNvPr>
          <p:cNvSpPr/>
          <p:nvPr/>
        </p:nvSpPr>
        <p:spPr>
          <a:xfrm>
            <a:off x="3377288" y="6313953"/>
            <a:ext cx="543742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050" dirty="0">
                <a:solidFill>
                  <a:schemeClr val="bg1"/>
                </a:solidFill>
              </a:rPr>
              <a:t>Projekt je sufinancirala Europska unija iz Europskog socijalnog fonda</a:t>
            </a:r>
          </a:p>
          <a:p>
            <a:pPr algn="ctr"/>
            <a:r>
              <a:rPr lang="hr-HR" sz="1050" dirty="0">
                <a:solidFill>
                  <a:schemeClr val="bg1"/>
                </a:solidFill>
              </a:rPr>
              <a:t>Sadržaj prezentacije isključiva je odgovornost udruge Volonterski centar "Kad bi svi..."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FF49B-D1BE-402C-A6E5-1DC6C7FEE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5890" y="5563847"/>
            <a:ext cx="5580217" cy="73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71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 trans="6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1B739-3D86-4A84-82C6-4ED9C2764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342" y="416287"/>
            <a:ext cx="2934730" cy="884537"/>
          </a:xfrm>
        </p:spPr>
        <p:txBody>
          <a:bodyPr/>
          <a:lstStyle/>
          <a:p>
            <a:r>
              <a:rPr lang="hr-HR" dirty="0">
                <a:solidFill>
                  <a:srgbClr val="F18700"/>
                </a:solidFill>
              </a:rPr>
              <a:t>VOLONTER</a:t>
            </a:r>
            <a:endParaRPr lang="en-US" dirty="0">
              <a:solidFill>
                <a:srgbClr val="F187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8FF76-985C-4C2F-AB5E-10031855D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6857"/>
            <a:ext cx="9063681" cy="1728939"/>
          </a:xfrm>
        </p:spPr>
        <p:txBody>
          <a:bodyPr>
            <a:noAutofit/>
          </a:bodyPr>
          <a:lstStyle/>
          <a:p>
            <a:pPr marL="146050" marR="123825" indent="0">
              <a:lnSpc>
                <a:spcPct val="116700"/>
              </a:lnSpc>
              <a:spcBef>
                <a:spcPts val="95"/>
              </a:spcBef>
              <a:buNone/>
            </a:pPr>
            <a:r>
              <a:rPr lang="hr-HR" sz="2200" dirty="0"/>
              <a:t>„</a:t>
            </a:r>
            <a:r>
              <a:rPr lang="hr-HR" sz="2200" i="1" dirty="0">
                <a:cs typeface="Futura Md BT"/>
              </a:rPr>
              <a:t>...fizička osoba koja volontira u </a:t>
            </a:r>
            <a:r>
              <a:rPr lang="hr-HR" sz="2200" i="1" spc="-5" dirty="0">
                <a:cs typeface="Futura Md BT"/>
              </a:rPr>
              <a:t>Republici </a:t>
            </a:r>
            <a:r>
              <a:rPr lang="hr-HR" sz="2200" i="1" dirty="0">
                <a:cs typeface="Futura Md BT"/>
              </a:rPr>
              <a:t>Hrvatskoj ili inozemstvu, sukladno važećim </a:t>
            </a:r>
            <a:r>
              <a:rPr lang="hr-HR" sz="2200" i="1" spc="-5" dirty="0">
                <a:cs typeface="Futura Md BT"/>
              </a:rPr>
              <a:t>nacionalnim </a:t>
            </a:r>
            <a:r>
              <a:rPr lang="hr-HR" sz="2200" i="1" dirty="0">
                <a:cs typeface="Futura Md BT"/>
              </a:rPr>
              <a:t>i </a:t>
            </a:r>
            <a:r>
              <a:rPr lang="hr-HR" sz="2200" i="1" spc="-5" dirty="0">
                <a:cs typeface="Futura Md BT"/>
              </a:rPr>
              <a:t>međunarodnim</a:t>
            </a:r>
            <a:r>
              <a:rPr lang="hr-HR" sz="2200" i="1" spc="-90" dirty="0">
                <a:cs typeface="Futura Md BT"/>
              </a:rPr>
              <a:t> </a:t>
            </a:r>
            <a:r>
              <a:rPr lang="hr-HR" sz="2200" i="1" spc="-5" dirty="0">
                <a:cs typeface="Futura Md BT"/>
              </a:rPr>
              <a:t>propisima...</a:t>
            </a:r>
            <a:r>
              <a:rPr lang="hr-HR" sz="2200" dirty="0"/>
              <a:t>”</a:t>
            </a:r>
            <a:endParaRPr lang="hr-HR" sz="2200" dirty="0">
              <a:cs typeface="Futura Md BT"/>
            </a:endParaRPr>
          </a:p>
          <a:p>
            <a:pPr marL="361950" indent="-361950"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sz="2200" dirty="0"/>
              <a:t>SVAKA POSLOVNO </a:t>
            </a:r>
          </a:p>
          <a:p>
            <a:pPr marL="361950" indent="-361950">
              <a:buNone/>
            </a:pPr>
            <a:r>
              <a:rPr lang="hr-HR" sz="2200" dirty="0"/>
              <a:t>	SPOSOBNA OSOBA</a:t>
            </a:r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9772CF-9F9E-4F96-BC79-890DE636F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632970"/>
            <a:ext cx="827035" cy="779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15D58-38AD-4572-B293-093472F45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3059" y="5398161"/>
            <a:ext cx="1220968" cy="101395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7F18B1-7B07-4C17-92D1-D6BB8E6BA468}"/>
              </a:ext>
            </a:extLst>
          </p:cNvPr>
          <p:cNvSpPr txBox="1">
            <a:spLocks/>
          </p:cNvSpPr>
          <p:nvPr/>
        </p:nvSpPr>
        <p:spPr>
          <a:xfrm>
            <a:off x="4769709" y="2023596"/>
            <a:ext cx="4193060" cy="9251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sz="2200" dirty="0"/>
              <a:t>MALOLJETNI VOLONTER/KA</a:t>
            </a:r>
          </a:p>
          <a:p>
            <a:pPr marL="361950" indent="-361950">
              <a:buFont typeface="Wingdings" panose="05000000000000000000" pitchFamily="2" charset="2"/>
              <a:buNone/>
            </a:pPr>
            <a:r>
              <a:rPr lang="hr-HR" sz="2200" dirty="0"/>
              <a:t>	osoba mlađa od 18 godina</a:t>
            </a:r>
            <a:endParaRPr lang="en-US" sz="2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EBF079-497E-4CA8-90C1-5356C3530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8679" y="2987305"/>
            <a:ext cx="3844090" cy="25248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3E57B2-ED7C-458C-8F06-D24F190F9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987306"/>
            <a:ext cx="3791552" cy="252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4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 trans="6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557BAA0-19E6-493A-B788-3E0C88102C01}"/>
              </a:ext>
            </a:extLst>
          </p:cNvPr>
          <p:cNvSpPr txBox="1">
            <a:spLocks/>
          </p:cNvSpPr>
          <p:nvPr/>
        </p:nvSpPr>
        <p:spPr>
          <a:xfrm>
            <a:off x="1887591" y="382471"/>
            <a:ext cx="6542903" cy="779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r-HR" dirty="0">
                <a:solidFill>
                  <a:srgbClr val="A3D46B"/>
                </a:solidFill>
              </a:rPr>
              <a:t>KORISNIK VOLONTIRANJA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78068E8-8126-4A2A-B0EE-1C31B954D922}"/>
              </a:ext>
            </a:extLst>
          </p:cNvPr>
          <p:cNvSpPr txBox="1">
            <a:spLocks/>
          </p:cNvSpPr>
          <p:nvPr/>
        </p:nvSpPr>
        <p:spPr>
          <a:xfrm>
            <a:off x="1492689" y="1161616"/>
            <a:ext cx="7332705" cy="779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5080" indent="0">
              <a:lnSpc>
                <a:spcPct val="116700"/>
              </a:lnSpc>
              <a:spcBef>
                <a:spcPts val="2035"/>
              </a:spcBef>
              <a:buNone/>
            </a:pPr>
            <a:r>
              <a:rPr lang="hr-HR" dirty="0"/>
              <a:t>„</a:t>
            </a:r>
            <a:r>
              <a:rPr lang="hr-HR" sz="2400" i="1" dirty="0">
                <a:cs typeface="Futura Md BT"/>
              </a:rPr>
              <a:t>...fizička ili </a:t>
            </a:r>
            <a:r>
              <a:rPr lang="hr-HR" sz="2400" i="1" spc="-5" dirty="0">
                <a:cs typeface="Futura Md BT"/>
              </a:rPr>
              <a:t>pravna </a:t>
            </a:r>
            <a:r>
              <a:rPr lang="hr-HR" sz="2400" i="1" dirty="0">
                <a:cs typeface="Futura Md BT"/>
              </a:rPr>
              <a:t>osoba koja </a:t>
            </a:r>
            <a:r>
              <a:rPr lang="hr-HR" sz="2400" i="1" spc="-5" dirty="0">
                <a:cs typeface="Futura Md BT"/>
              </a:rPr>
              <a:t>prima</a:t>
            </a:r>
            <a:r>
              <a:rPr lang="hr-HR" sz="2400" i="1" spc="-95" dirty="0">
                <a:cs typeface="Futura Md BT"/>
              </a:rPr>
              <a:t> </a:t>
            </a:r>
            <a:r>
              <a:rPr lang="hr-HR" sz="2400" i="1" dirty="0">
                <a:cs typeface="Futura Md BT"/>
              </a:rPr>
              <a:t>usluge volontera.</a:t>
            </a:r>
            <a:r>
              <a:rPr lang="hr-HR" dirty="0"/>
              <a:t>”</a:t>
            </a:r>
            <a:endParaRPr lang="hr-HR" sz="2400" dirty="0">
              <a:cs typeface="Futura Md B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9772CF-9F9E-4F96-BC79-890DE636F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632970"/>
            <a:ext cx="827035" cy="779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15D58-38AD-4572-B293-093472F45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3059" y="5398161"/>
            <a:ext cx="1220968" cy="1013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2ECF0C-7AA2-4B61-8F66-C99DEB73C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6561" y="1940760"/>
            <a:ext cx="3697194" cy="20887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EA1A9A-465A-4B0D-B09B-22B437AC74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7591" y="2253521"/>
            <a:ext cx="3194071" cy="21115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464F7B-6137-4043-9896-7884C64F79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2084" y="4215864"/>
            <a:ext cx="2821671" cy="21962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76EF9C-D206-4626-B567-03A6B8B7F4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7591" y="4632915"/>
            <a:ext cx="4209211" cy="127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49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 trans="6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1B739-3D86-4A84-82C6-4ED9C2764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793" y="445886"/>
            <a:ext cx="8874493" cy="884537"/>
          </a:xfrm>
        </p:spPr>
        <p:txBody>
          <a:bodyPr>
            <a:noAutofit/>
          </a:bodyPr>
          <a:lstStyle/>
          <a:p>
            <a:r>
              <a:rPr lang="hr-HR" spc="-25" dirty="0">
                <a:solidFill>
                  <a:srgbClr val="F18700"/>
                </a:solidFill>
              </a:rPr>
              <a:t>ORGANIZATOR </a:t>
            </a:r>
            <a:r>
              <a:rPr lang="hr-HR" spc="-15" dirty="0">
                <a:solidFill>
                  <a:srgbClr val="F18700"/>
                </a:solidFill>
              </a:rPr>
              <a:t>VOLONTIRANJA</a:t>
            </a:r>
            <a:r>
              <a:rPr lang="hr-HR" spc="-25" dirty="0">
                <a:solidFill>
                  <a:srgbClr val="F18700"/>
                </a:solidFill>
              </a:rPr>
              <a:t> </a:t>
            </a:r>
            <a:r>
              <a:rPr lang="hr-HR" spc="-5" dirty="0">
                <a:solidFill>
                  <a:srgbClr val="F18700"/>
                </a:solidFill>
              </a:rPr>
              <a:t>JE...</a:t>
            </a:r>
            <a:endParaRPr lang="en-US" dirty="0">
              <a:solidFill>
                <a:srgbClr val="F187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8FF76-985C-4C2F-AB5E-10031855D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333" y="1414914"/>
            <a:ext cx="10347213" cy="3003084"/>
          </a:xfrm>
        </p:spPr>
        <p:txBody>
          <a:bodyPr>
            <a:noAutofit/>
          </a:bodyPr>
          <a:lstStyle/>
          <a:p>
            <a:pPr marL="355600" marR="291465" indent="-35560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</a:tabLst>
            </a:pPr>
            <a:r>
              <a:rPr lang="hr-HR" sz="2400" dirty="0">
                <a:solidFill>
                  <a:srgbClr val="F18700"/>
                </a:solidFill>
              </a:rPr>
              <a:t>udruga, zaklada i fondacija, ustanova </a:t>
            </a:r>
            <a:r>
              <a:rPr lang="hr-HR" sz="2400" dirty="0"/>
              <a:t>i svaka druga pravna </a:t>
            </a:r>
          </a:p>
          <a:p>
            <a:pPr marL="355600" marR="291465" indent="-35560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None/>
              <a:tabLst>
                <a:tab pos="355600" algn="l"/>
              </a:tabLst>
            </a:pPr>
            <a:r>
              <a:rPr lang="hr-HR" sz="2400" dirty="0"/>
              <a:t>	osoba iz čijeg osnivačkog akta proizlazi da nije osnovana s ciljem </a:t>
            </a:r>
          </a:p>
          <a:p>
            <a:pPr marL="355600" marR="291465" indent="-35560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None/>
              <a:tabLst>
                <a:tab pos="355600" algn="l"/>
              </a:tabLst>
            </a:pPr>
            <a:r>
              <a:rPr lang="hr-HR" sz="2400" dirty="0"/>
              <a:t>	stjecanja dobiti (</a:t>
            </a:r>
            <a:r>
              <a:rPr lang="hr-HR" sz="2400" dirty="0">
                <a:solidFill>
                  <a:srgbClr val="F18700"/>
                </a:solidFill>
              </a:rPr>
              <a:t>neprofitna pravna osoba</a:t>
            </a:r>
            <a:r>
              <a:rPr lang="hr-HR" sz="2400" dirty="0"/>
              <a:t>)</a:t>
            </a:r>
          </a:p>
          <a:p>
            <a:pPr marL="355600" marR="1323340" indent="-355600"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</a:tabLst>
            </a:pPr>
            <a:r>
              <a:rPr lang="hr-HR" sz="2400" dirty="0">
                <a:solidFill>
                  <a:srgbClr val="F18700"/>
                </a:solidFill>
              </a:rPr>
              <a:t>Državna tijela i tijela jedinica lokalne i područne (regionalne) samouprave</a:t>
            </a:r>
          </a:p>
          <a:p>
            <a:pPr marL="355600" marR="5080" indent="-355600"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</a:tabLst>
            </a:pPr>
            <a:r>
              <a:rPr lang="hr-HR" sz="2400" dirty="0"/>
              <a:t>Ustanove kojima je osnivač fizička osoba mogu biti organizatori volontiranja </a:t>
            </a:r>
            <a:r>
              <a:rPr lang="hr-HR" sz="2400" dirty="0">
                <a:solidFill>
                  <a:srgbClr val="F18700"/>
                </a:solidFill>
              </a:rPr>
              <a:t>samo u dijelu neprofitnih aktivnosti </a:t>
            </a:r>
            <a:r>
              <a:rPr lang="hr-HR" sz="2400" dirty="0"/>
              <a:t>(članak 7. Zakona)</a:t>
            </a:r>
          </a:p>
          <a:p>
            <a:pPr marL="146050" marR="123825" indent="0">
              <a:lnSpc>
                <a:spcPct val="116700"/>
              </a:lnSpc>
              <a:spcBef>
                <a:spcPts val="95"/>
              </a:spcBef>
              <a:buNone/>
            </a:pPr>
            <a:endParaRPr lang="hr-HR" sz="2200" dirty="0">
              <a:cs typeface="Futura Md B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9772CF-9F9E-4F96-BC79-890DE636F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632970"/>
            <a:ext cx="827035" cy="779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15D58-38AD-4572-B293-093472F45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3059" y="5398161"/>
            <a:ext cx="1220968" cy="1013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B24C56-B3D2-47B5-838A-AE0EBD733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2552" y="4314583"/>
            <a:ext cx="3087092" cy="20445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B5DAD0-4735-4651-95E3-DDD7560389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0113" y="4314583"/>
            <a:ext cx="2031733" cy="20445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D7AB38-BF2B-4BA9-8243-6378C7475C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3580" y="4314583"/>
            <a:ext cx="2732596" cy="204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27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 trans="6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1B739-3D86-4A84-82C6-4ED9C2764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793" y="445886"/>
            <a:ext cx="8874493" cy="884537"/>
          </a:xfrm>
        </p:spPr>
        <p:txBody>
          <a:bodyPr>
            <a:noAutofit/>
          </a:bodyPr>
          <a:lstStyle/>
          <a:p>
            <a:r>
              <a:rPr lang="hr-HR" spc="-25" dirty="0">
                <a:solidFill>
                  <a:srgbClr val="F18700"/>
                </a:solidFill>
              </a:rPr>
              <a:t>ORGANIZATOR </a:t>
            </a:r>
            <a:r>
              <a:rPr lang="hr-HR" spc="-15" dirty="0">
                <a:solidFill>
                  <a:srgbClr val="F18700"/>
                </a:solidFill>
              </a:rPr>
              <a:t>VOLONTIRANJA</a:t>
            </a:r>
            <a:r>
              <a:rPr lang="hr-HR" spc="-25" dirty="0">
                <a:solidFill>
                  <a:srgbClr val="F18700"/>
                </a:solidFill>
              </a:rPr>
              <a:t> </a:t>
            </a:r>
            <a:r>
              <a:rPr lang="hr-HR" spc="-5" dirty="0">
                <a:solidFill>
                  <a:srgbClr val="F18700"/>
                </a:solidFill>
              </a:rPr>
              <a:t>JE...</a:t>
            </a:r>
            <a:endParaRPr lang="en-US" dirty="0">
              <a:solidFill>
                <a:srgbClr val="F187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9772CF-9F9E-4F96-BC79-890DE636F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689970"/>
            <a:ext cx="1827998" cy="1722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A15D58-38AD-4572-B293-093472F45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3059" y="5398161"/>
            <a:ext cx="1220968" cy="1013953"/>
          </a:xfrm>
          <a:prstGeom prst="rect">
            <a:avLst/>
          </a:prstGeom>
        </p:spPr>
      </p:pic>
      <p:sp>
        <p:nvSpPr>
          <p:cNvPr id="11" name="object 4">
            <a:extLst>
              <a:ext uri="{FF2B5EF4-FFF2-40B4-BE49-F238E27FC236}">
                <a16:creationId xmlns:a16="http://schemas.microsoft.com/office/drawing/2014/main" id="{E95B3CDE-C260-45E0-B904-E714B9EAAE9B}"/>
              </a:ext>
            </a:extLst>
          </p:cNvPr>
          <p:cNvSpPr>
            <a:spLocks noChangeAspect="1"/>
          </p:cNvSpPr>
          <p:nvPr/>
        </p:nvSpPr>
        <p:spPr>
          <a:xfrm>
            <a:off x="932793" y="1784218"/>
            <a:ext cx="4971620" cy="27965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B8389FAA-4599-40EA-A719-42B617ECE2F5}"/>
              </a:ext>
            </a:extLst>
          </p:cNvPr>
          <p:cNvSpPr/>
          <p:nvPr/>
        </p:nvSpPr>
        <p:spPr>
          <a:xfrm>
            <a:off x="6287589" y="2484238"/>
            <a:ext cx="4318792" cy="32390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7768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1767C10-49D6-49B2-BF55-3B009228D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717" y="66945"/>
            <a:ext cx="5776784" cy="1325563"/>
          </a:xfrm>
        </p:spPr>
        <p:txBody>
          <a:bodyPr/>
          <a:lstStyle/>
          <a:p>
            <a:r>
              <a:rPr lang="hr-HR" dirty="0">
                <a:solidFill>
                  <a:srgbClr val="F18700"/>
                </a:solidFill>
              </a:rPr>
              <a:t>VRSTE</a:t>
            </a:r>
            <a:r>
              <a:rPr lang="hr-HR" spc="-95" dirty="0">
                <a:solidFill>
                  <a:srgbClr val="F18700"/>
                </a:solidFill>
              </a:rPr>
              <a:t> </a:t>
            </a:r>
            <a:r>
              <a:rPr lang="hr-HR" dirty="0">
                <a:solidFill>
                  <a:srgbClr val="F18700"/>
                </a:solidFill>
              </a:rPr>
              <a:t>VOLONTIRANJA</a:t>
            </a:r>
            <a:endParaRPr lang="en-US" dirty="0">
              <a:solidFill>
                <a:srgbClr val="F18700"/>
              </a:solidFill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C59845B2-E5FF-4D01-97B9-E32DF8C24EB0}"/>
              </a:ext>
            </a:extLst>
          </p:cNvPr>
          <p:cNvSpPr>
            <a:spLocks noChangeAspect="1"/>
          </p:cNvSpPr>
          <p:nvPr/>
        </p:nvSpPr>
        <p:spPr>
          <a:xfrm>
            <a:off x="7300349" y="1212689"/>
            <a:ext cx="3493779" cy="34937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B264DFE-ACDB-49E8-855B-AC3C641E4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12689"/>
            <a:ext cx="6048633" cy="2024781"/>
          </a:xfrm>
        </p:spPr>
        <p:txBody>
          <a:bodyPr>
            <a:noAutofit/>
          </a:bodyPr>
          <a:lstStyle/>
          <a:p>
            <a:pPr marL="12065" marR="208915" indent="0">
              <a:lnSpc>
                <a:spcPct val="100000"/>
              </a:lnSpc>
              <a:spcBef>
                <a:spcPts val="484"/>
              </a:spcBef>
              <a:buClr>
                <a:srgbClr val="A3D46B"/>
              </a:buClr>
              <a:buNone/>
              <a:tabLst>
                <a:tab pos="355600" algn="l"/>
                <a:tab pos="356235" algn="l"/>
              </a:tabLst>
            </a:pPr>
            <a:r>
              <a:rPr lang="hr-HR" sz="2400" dirty="0">
                <a:cs typeface="Arial"/>
              </a:rPr>
              <a:t>	</a:t>
            </a:r>
            <a:r>
              <a:rPr lang="hr-HR" sz="2400" dirty="0">
                <a:solidFill>
                  <a:srgbClr val="A3D46B"/>
                </a:solidFill>
                <a:latin typeface="+mj-lt"/>
                <a:cs typeface="Arial"/>
              </a:rPr>
              <a:t>Dugotrajno volontiranje</a:t>
            </a:r>
          </a:p>
          <a:p>
            <a:pPr marL="354965" marR="208915" indent="-342900">
              <a:lnSpc>
                <a:spcPct val="10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400" dirty="0">
                <a:cs typeface="Arial"/>
              </a:rPr>
              <a:t>ono koje volonter obavlja redovito i kontinuirano, najmanje dva puta mjesečno u razdoblju od najmanje tri mjeseca bez prekida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1C3B169-1978-400B-A4CA-BEA0FD75D194}"/>
              </a:ext>
            </a:extLst>
          </p:cNvPr>
          <p:cNvSpPr txBox="1">
            <a:spLocks/>
          </p:cNvSpPr>
          <p:nvPr/>
        </p:nvSpPr>
        <p:spPr>
          <a:xfrm>
            <a:off x="838198" y="3429000"/>
            <a:ext cx="6048633" cy="1799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" marR="208915" indent="0">
              <a:lnSpc>
                <a:spcPct val="100000"/>
              </a:lnSpc>
              <a:spcBef>
                <a:spcPts val="484"/>
              </a:spcBef>
              <a:buClr>
                <a:srgbClr val="A3D46B"/>
              </a:buClr>
              <a:buNone/>
              <a:tabLst>
                <a:tab pos="355600" algn="l"/>
                <a:tab pos="356235" algn="l"/>
              </a:tabLst>
            </a:pPr>
            <a:r>
              <a:rPr lang="hr-HR" sz="2400" dirty="0">
                <a:cs typeface="Arial"/>
              </a:rPr>
              <a:t>	</a:t>
            </a:r>
            <a:r>
              <a:rPr lang="hr-HR" sz="2400" dirty="0">
                <a:solidFill>
                  <a:srgbClr val="A3D46B"/>
                </a:solidFill>
                <a:latin typeface="+mj-lt"/>
                <a:cs typeface="Arial"/>
              </a:rPr>
              <a:t>Kratkotrajno volontiranje</a:t>
            </a:r>
          </a:p>
          <a:p>
            <a:pPr marL="354965" marR="208915" indent="-342900">
              <a:lnSpc>
                <a:spcPct val="10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400" dirty="0">
                <a:cs typeface="Arial"/>
              </a:rPr>
              <a:t>ono koje volonter obavlja jednokratno ili povremeno u vremenski ograničenom trajanju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34FE8A3-0131-4534-B3B6-51F6A2420035}"/>
              </a:ext>
            </a:extLst>
          </p:cNvPr>
          <p:cNvSpPr txBox="1">
            <a:spLocks/>
          </p:cNvSpPr>
          <p:nvPr/>
        </p:nvSpPr>
        <p:spPr>
          <a:xfrm>
            <a:off x="2321009" y="4905985"/>
            <a:ext cx="8473119" cy="1799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" marR="208915" indent="0">
              <a:lnSpc>
                <a:spcPct val="100000"/>
              </a:lnSpc>
              <a:spcBef>
                <a:spcPts val="484"/>
              </a:spcBef>
              <a:buClr>
                <a:srgbClr val="A3D46B"/>
              </a:buClr>
              <a:buNone/>
              <a:tabLst>
                <a:tab pos="355600" algn="l"/>
                <a:tab pos="356235" algn="l"/>
              </a:tabLst>
            </a:pPr>
            <a:r>
              <a:rPr lang="hr-HR" sz="2400" dirty="0">
                <a:cs typeface="Arial"/>
              </a:rPr>
              <a:t>	</a:t>
            </a:r>
            <a:r>
              <a:rPr lang="hr-HR" sz="2400" dirty="0">
                <a:solidFill>
                  <a:srgbClr val="A3D46B"/>
                </a:solidFill>
                <a:latin typeface="+mj-lt"/>
                <a:cs typeface="Arial"/>
              </a:rPr>
              <a:t>Volontiranje u kriznim situacijama</a:t>
            </a:r>
          </a:p>
          <a:p>
            <a:pPr marL="354965" marR="208915" indent="-342900">
              <a:lnSpc>
                <a:spcPct val="10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400" dirty="0">
                <a:cs typeface="Arial"/>
              </a:rPr>
              <a:t>ono koje volonter obavlja u situacijama koje nalažu hitnost </a:t>
            </a:r>
          </a:p>
          <a:p>
            <a:pPr marL="12065" marR="208915" indent="0">
              <a:lnSpc>
                <a:spcPct val="100000"/>
              </a:lnSpc>
              <a:spcBef>
                <a:spcPts val="484"/>
              </a:spcBef>
              <a:buClr>
                <a:srgbClr val="A3D46B"/>
              </a:buClr>
              <a:buNone/>
              <a:tabLst>
                <a:tab pos="355600" algn="l"/>
                <a:tab pos="356235" algn="l"/>
              </a:tabLst>
            </a:pPr>
            <a:r>
              <a:rPr lang="hr-HR" sz="2400" dirty="0">
                <a:cs typeface="Arial"/>
              </a:rPr>
              <a:t>	i u izvanrednim društvenim situacijama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C562A9-0889-4D39-AAA8-12CA8EA08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ECC3A8-4C9B-4FBB-9C90-B498048AC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028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1767C10-49D6-49B2-BF55-3B009228D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784" y="190416"/>
            <a:ext cx="8715745" cy="1301501"/>
          </a:xfrm>
        </p:spPr>
        <p:txBody>
          <a:bodyPr/>
          <a:lstStyle/>
          <a:p>
            <a:r>
              <a:rPr lang="hr-HR" spc="-95" dirty="0">
                <a:solidFill>
                  <a:srgbClr val="F18700"/>
                </a:solidFill>
              </a:rPr>
              <a:t>TEMELJNA NAČELA </a:t>
            </a:r>
            <a:r>
              <a:rPr lang="hr-HR" dirty="0">
                <a:solidFill>
                  <a:srgbClr val="F18700"/>
                </a:solidFill>
              </a:rPr>
              <a:t>VOLONTIRANJA</a:t>
            </a:r>
            <a:endParaRPr lang="en-US" dirty="0">
              <a:solidFill>
                <a:srgbClr val="F18700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B264DFE-ACDB-49E8-855B-AC3C641E4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551" y="1378771"/>
            <a:ext cx="10763687" cy="5045684"/>
          </a:xfrm>
        </p:spPr>
        <p:txBody>
          <a:bodyPr>
            <a:noAutofit/>
          </a:bodyPr>
          <a:lstStyle/>
          <a:p>
            <a:pPr marL="534988" marR="208915" lvl="2" indent="-534988">
              <a:lnSpc>
                <a:spcPct val="10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800" dirty="0">
                <a:cs typeface="Arial"/>
              </a:rPr>
              <a:t>Načelo zabrane diskriminacije volontera i korisnika volontiranja</a:t>
            </a:r>
          </a:p>
          <a:p>
            <a:pPr marL="534988" marR="208915" indent="-534988">
              <a:lnSpc>
                <a:spcPct val="10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dirty="0">
                <a:cs typeface="Arial"/>
              </a:rPr>
              <a:t>Načelo zaštite korisnika volontiranja</a:t>
            </a:r>
          </a:p>
          <a:p>
            <a:pPr marL="534988" marR="208915" indent="-534988">
              <a:lnSpc>
                <a:spcPct val="10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dirty="0">
                <a:cs typeface="Arial"/>
              </a:rPr>
              <a:t>Načelo zabrane iskorištavanja volontera</a:t>
            </a:r>
          </a:p>
          <a:p>
            <a:pPr marL="534988" marR="208915" indent="-534988">
              <a:lnSpc>
                <a:spcPct val="10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dirty="0">
                <a:cs typeface="Arial"/>
              </a:rPr>
              <a:t>Načelo zaštite maloljetnih volontera</a:t>
            </a:r>
          </a:p>
          <a:p>
            <a:pPr marL="534988" marR="208915" indent="-534988">
              <a:lnSpc>
                <a:spcPct val="10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dirty="0">
                <a:cs typeface="Arial"/>
              </a:rPr>
              <a:t>Odgoj za volontiranje</a:t>
            </a:r>
          </a:p>
          <a:p>
            <a:pPr marL="534988" marR="208915" indent="-534988">
              <a:lnSpc>
                <a:spcPct val="10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dirty="0">
                <a:cs typeface="Arial"/>
              </a:rPr>
              <a:t>Načelo besplatnosti volontiranja</a:t>
            </a:r>
          </a:p>
          <a:p>
            <a:pPr marL="534988" marR="208915" indent="-534988">
              <a:lnSpc>
                <a:spcPct val="10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dirty="0">
                <a:cs typeface="Arial"/>
              </a:rPr>
              <a:t>Načelo dobrovoljnosti i solidarnosti volontiranja</a:t>
            </a:r>
          </a:p>
          <a:p>
            <a:pPr marL="989013" marR="208915" indent="-534988">
              <a:lnSpc>
                <a:spcPct val="10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dirty="0">
                <a:cs typeface="Arial"/>
              </a:rPr>
              <a:t>Načelo transnacionalnosti volontiranja</a:t>
            </a:r>
          </a:p>
          <a:p>
            <a:pPr marL="1433513" marR="208915" indent="-534988">
              <a:lnSpc>
                <a:spcPct val="10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dirty="0">
                <a:cs typeface="Arial"/>
              </a:rPr>
              <a:t>Načelo zaštite osoba djelomično i potpuno lišenih </a:t>
            </a:r>
          </a:p>
          <a:p>
            <a:pPr marL="1433513" marR="208915" indent="-534988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None/>
            </a:pPr>
            <a:r>
              <a:rPr lang="hr-HR" dirty="0">
                <a:cs typeface="Arial"/>
              </a:rPr>
              <a:t>	poslovnih sposobnosti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A98EC163-AD5A-438B-AD11-317C59D29D44}"/>
              </a:ext>
            </a:extLst>
          </p:cNvPr>
          <p:cNvSpPr>
            <a:spLocks noChangeAspect="1"/>
          </p:cNvSpPr>
          <p:nvPr/>
        </p:nvSpPr>
        <p:spPr>
          <a:xfrm>
            <a:off x="8380050" y="2460211"/>
            <a:ext cx="2330701" cy="1441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361DD7-D839-4849-9C30-C7FB2201A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585BE6-3F3E-4742-9123-BC8A0535A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31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4983E30B-187B-4DD2-96B2-8E474D20F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31056" y="441668"/>
            <a:ext cx="9129888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F48D02"/>
                </a:solidFill>
              </a:rPr>
              <a:t>Načelo </a:t>
            </a:r>
            <a:r>
              <a:rPr sz="3200" spc="-20" dirty="0">
                <a:solidFill>
                  <a:srgbClr val="F48D02"/>
                </a:solidFill>
              </a:rPr>
              <a:t>zabrane </a:t>
            </a:r>
            <a:r>
              <a:rPr sz="3200" dirty="0" err="1">
                <a:solidFill>
                  <a:srgbClr val="F48D02"/>
                </a:solidFill>
              </a:rPr>
              <a:t>diskriminacije</a:t>
            </a:r>
            <a:r>
              <a:rPr sz="3200" dirty="0">
                <a:solidFill>
                  <a:srgbClr val="F48D02"/>
                </a:solidFill>
              </a:rPr>
              <a:t> </a:t>
            </a:r>
            <a:r>
              <a:rPr sz="3200" spc="-25" dirty="0" err="1">
                <a:solidFill>
                  <a:srgbClr val="F48D02"/>
                </a:solidFill>
              </a:rPr>
              <a:t>volontera</a:t>
            </a:r>
            <a:r>
              <a:rPr lang="hr-HR" sz="3200" spc="-25" dirty="0">
                <a:solidFill>
                  <a:srgbClr val="F48D02"/>
                </a:solidFill>
              </a:rPr>
              <a:t> </a:t>
            </a:r>
            <a:br>
              <a:rPr lang="hr-HR" sz="3200" spc="-25" dirty="0">
                <a:solidFill>
                  <a:srgbClr val="F48D02"/>
                </a:solidFill>
              </a:rPr>
            </a:br>
            <a:r>
              <a:rPr sz="3200" dirty="0">
                <a:solidFill>
                  <a:srgbClr val="F48D02"/>
                </a:solidFill>
              </a:rPr>
              <a:t>i </a:t>
            </a:r>
            <a:r>
              <a:rPr sz="3200" spc="-20" dirty="0" err="1">
                <a:solidFill>
                  <a:srgbClr val="F48D02"/>
                </a:solidFill>
              </a:rPr>
              <a:t>korisnika</a:t>
            </a:r>
            <a:r>
              <a:rPr lang="hr-HR" sz="3200" spc="-20" dirty="0">
                <a:solidFill>
                  <a:srgbClr val="F48D02"/>
                </a:solidFill>
              </a:rPr>
              <a:t> </a:t>
            </a:r>
            <a:r>
              <a:rPr sz="3200" spc="-15" dirty="0" err="1">
                <a:solidFill>
                  <a:srgbClr val="F48D02"/>
                </a:solidFill>
              </a:rPr>
              <a:t>volontiranja</a:t>
            </a:r>
            <a:endParaRPr sz="3200" dirty="0">
              <a:solidFill>
                <a:srgbClr val="F48D02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BF6A0F8-621D-4EC5-AF9D-CA2359D38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0404" y="1664043"/>
            <a:ext cx="10071192" cy="4253435"/>
          </a:xfrm>
        </p:spPr>
        <p:txBody>
          <a:bodyPr>
            <a:normAutofit/>
          </a:bodyPr>
          <a:lstStyle/>
          <a:p>
            <a:pPr marL="355600" marR="208915" lvl="2" indent="-342900">
              <a:lnSpc>
                <a:spcPct val="10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500" dirty="0">
                <a:cs typeface="Arial"/>
              </a:rPr>
              <a:t>Organizator volontiranja dužan je postupati prema volonterima u skladu s </a:t>
            </a:r>
            <a:r>
              <a:rPr lang="hr-HR" sz="2500" b="1" u="sng" dirty="0">
                <a:solidFill>
                  <a:srgbClr val="A3D46B"/>
                </a:solidFill>
                <a:cs typeface="Arial"/>
              </a:rPr>
              <a:t>načelom jednakih mogućnosti za sve osobe </a:t>
            </a:r>
            <a:r>
              <a:rPr lang="hr-HR" sz="2500" dirty="0">
                <a:cs typeface="Arial"/>
              </a:rPr>
              <a:t>bez obzira na: dob, rasu, boju kože, jezik, vjeru, spol, spolnu orijentaciju, rod i rodno izražavanje, (…) </a:t>
            </a:r>
            <a:r>
              <a:rPr lang="hr-HR" sz="2500" dirty="0">
                <a:solidFill>
                  <a:srgbClr val="F18700"/>
                </a:solidFill>
                <a:cs typeface="Arial"/>
              </a:rPr>
              <a:t>zdravstveno stanje, invaliditet</a:t>
            </a:r>
            <a:r>
              <a:rPr lang="hr-HR" sz="2500" dirty="0">
                <a:cs typeface="Arial"/>
              </a:rPr>
              <a:t>...</a:t>
            </a:r>
          </a:p>
          <a:p>
            <a:pPr marL="12700" marR="208915" lvl="2" indent="0">
              <a:lnSpc>
                <a:spcPct val="100000"/>
              </a:lnSpc>
              <a:spcBef>
                <a:spcPts val="484"/>
              </a:spcBef>
              <a:buClr>
                <a:srgbClr val="A3D46B"/>
              </a:buClr>
              <a:buNone/>
              <a:tabLst>
                <a:tab pos="355600" algn="l"/>
                <a:tab pos="356235" algn="l"/>
              </a:tabLst>
            </a:pPr>
            <a:endParaRPr lang="hr-HR" sz="2400" dirty="0">
              <a:cs typeface="Arial"/>
            </a:endParaRPr>
          </a:p>
          <a:p>
            <a:pPr marL="355600" marR="208915" lvl="2" indent="-342900">
              <a:lnSpc>
                <a:spcPct val="10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500" dirty="0">
                <a:cs typeface="Arial"/>
              </a:rPr>
              <a:t>Organizator volontiranja i volonter dužni su postupati prema fizičkim osobama korisnicima volontiranja </a:t>
            </a:r>
            <a:r>
              <a:rPr lang="hr-HR" sz="2500" b="1" u="sng" dirty="0">
                <a:solidFill>
                  <a:srgbClr val="A3D46B"/>
                </a:solidFill>
                <a:cs typeface="Arial"/>
              </a:rPr>
              <a:t>prema načelu jednakih mogućnosti za sve osobe</a:t>
            </a:r>
            <a:r>
              <a:rPr lang="hr-HR" sz="2500" dirty="0">
                <a:solidFill>
                  <a:srgbClr val="A3D46B"/>
                </a:solidFill>
                <a:cs typeface="Arial"/>
              </a:rPr>
              <a:t> </a:t>
            </a:r>
            <a:r>
              <a:rPr lang="hr-HR" sz="2500" dirty="0">
                <a:cs typeface="Arial"/>
              </a:rPr>
              <a:t>bez obzira na: (…) </a:t>
            </a:r>
            <a:r>
              <a:rPr lang="hr-HR" sz="2500" dirty="0">
                <a:solidFill>
                  <a:srgbClr val="F18700"/>
                </a:solidFill>
                <a:cs typeface="Arial"/>
              </a:rPr>
              <a:t>zdravstveno stanje, invaliditet </a:t>
            </a:r>
            <a:r>
              <a:rPr lang="hr-HR" sz="2500" dirty="0">
                <a:cs typeface="Arial"/>
              </a:rPr>
              <a:t>i druga osobna obilježja te ostale osnove predviđene propisima kojima se uređuje materija suzbijanja diskriminacije.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8399ED-B17C-4B8B-AF80-DA6D48973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298CD1-283E-4E37-A0F0-612755211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63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4983E30B-187B-4DD2-96B2-8E474D20F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12239" y="317850"/>
            <a:ext cx="6507893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lang="hr-HR" sz="3200" spc="-10" dirty="0">
                <a:solidFill>
                  <a:srgbClr val="F48D02"/>
                </a:solidFill>
              </a:rPr>
              <a:t>Načelo </a:t>
            </a:r>
            <a:r>
              <a:rPr lang="hr-HR" sz="3200" spc="-30" dirty="0">
                <a:solidFill>
                  <a:srgbClr val="F48D02"/>
                </a:solidFill>
              </a:rPr>
              <a:t>zaštite </a:t>
            </a:r>
            <a:r>
              <a:rPr lang="hr-HR" sz="3200" spc="-20" dirty="0">
                <a:solidFill>
                  <a:srgbClr val="F48D02"/>
                </a:solidFill>
              </a:rPr>
              <a:t>korisnika</a:t>
            </a:r>
            <a:r>
              <a:rPr lang="hr-HR" sz="3200" spc="50" dirty="0">
                <a:solidFill>
                  <a:srgbClr val="F48D02"/>
                </a:solidFill>
              </a:rPr>
              <a:t> </a:t>
            </a:r>
            <a:r>
              <a:rPr lang="hr-HR" sz="3200" spc="-15" dirty="0">
                <a:solidFill>
                  <a:srgbClr val="F48D02"/>
                </a:solidFill>
              </a:rPr>
              <a:t>volontiranja</a:t>
            </a:r>
            <a:endParaRPr sz="3200" dirty="0">
              <a:solidFill>
                <a:srgbClr val="F48D02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BF6A0F8-621D-4EC5-AF9D-CA2359D38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670" y="925433"/>
            <a:ext cx="10345033" cy="5499021"/>
          </a:xfrm>
        </p:spPr>
        <p:txBody>
          <a:bodyPr>
            <a:noAutofit/>
          </a:bodyPr>
          <a:lstStyle/>
          <a:p>
            <a:pPr marL="355600" marR="208915" lvl="2" indent="-34290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500" b="1" dirty="0">
                <a:solidFill>
                  <a:srgbClr val="A3D46B"/>
                </a:solidFill>
                <a:cs typeface="Arial"/>
              </a:rPr>
              <a:t>Osobita pozornost izboru i edukaciji volontera </a:t>
            </a:r>
            <a:r>
              <a:rPr lang="hr-HR" sz="2500" dirty="0">
                <a:cs typeface="Arial"/>
              </a:rPr>
              <a:t>koji volontiraju s </a:t>
            </a:r>
            <a:r>
              <a:rPr lang="hr-HR" sz="2500" dirty="0">
                <a:solidFill>
                  <a:srgbClr val="F18700"/>
                </a:solidFill>
                <a:cs typeface="Arial"/>
              </a:rPr>
              <a:t>djecom, osobama s invaliditetom, starim i nemoćnim osobama, bolesnim osobama</a:t>
            </a:r>
            <a:r>
              <a:rPr lang="hr-HR" sz="2500" dirty="0">
                <a:cs typeface="Arial"/>
              </a:rPr>
              <a:t> ili osobama koje su potpuno ili djelomice lišene poslovne sposobnosti, uz posjedovanje osobnih znanja, iskustava i sposobnosti za rad s navedenim skupinama korisnika.</a:t>
            </a:r>
          </a:p>
          <a:p>
            <a:pPr marL="12700" marR="208915" lvl="2" indent="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None/>
              <a:tabLst>
                <a:tab pos="355600" algn="l"/>
                <a:tab pos="356235" algn="l"/>
              </a:tabLst>
            </a:pPr>
            <a:endParaRPr lang="hr-HR" sz="2400" dirty="0">
              <a:cs typeface="Arial"/>
            </a:endParaRPr>
          </a:p>
          <a:p>
            <a:pPr marL="355600" marR="208915" lvl="2" indent="-34290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500" dirty="0">
                <a:cs typeface="Arial"/>
              </a:rPr>
              <a:t>Organizatori volontiranja dužni su osigurati </a:t>
            </a:r>
          </a:p>
          <a:p>
            <a:pPr marL="12700" marR="208915" lvl="2" indent="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None/>
              <a:tabLst>
                <a:tab pos="355600" algn="l"/>
                <a:tab pos="356235" algn="l"/>
              </a:tabLst>
            </a:pPr>
            <a:r>
              <a:rPr lang="hr-HR" sz="2500" dirty="0">
                <a:cs typeface="Arial"/>
              </a:rPr>
              <a:t>	primjerenu </a:t>
            </a:r>
            <a:r>
              <a:rPr lang="hr-HR" sz="2500" dirty="0">
                <a:solidFill>
                  <a:srgbClr val="F18700"/>
                </a:solidFill>
                <a:cs typeface="Arial"/>
              </a:rPr>
              <a:t>stručnu pomoć i nadzor</a:t>
            </a:r>
          </a:p>
          <a:p>
            <a:pPr marL="12700" marR="208915" lvl="2" indent="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None/>
              <a:tabLst>
                <a:tab pos="355600" algn="l"/>
                <a:tab pos="356235" algn="l"/>
              </a:tabLst>
            </a:pPr>
            <a:r>
              <a:rPr lang="hr-HR" sz="2500" dirty="0">
                <a:cs typeface="Arial"/>
              </a:rPr>
              <a:t>	nad radom volontera</a:t>
            </a:r>
          </a:p>
          <a:p>
            <a:pPr marL="12700" marR="208915" lvl="2" indent="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None/>
              <a:tabLst>
                <a:tab pos="355600" algn="l"/>
                <a:tab pos="356235" algn="l"/>
              </a:tabLst>
            </a:pPr>
            <a:endParaRPr lang="hr-HR" sz="2400" dirty="0">
              <a:cs typeface="Arial"/>
            </a:endParaRPr>
          </a:p>
          <a:p>
            <a:pPr marL="1343025" marR="208915" lvl="2" indent="-35560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452438" algn="l"/>
              </a:tabLst>
            </a:pPr>
            <a:r>
              <a:rPr lang="hr-HR" sz="2500" b="1" u="sng" dirty="0">
                <a:solidFill>
                  <a:srgbClr val="A3D46B"/>
                </a:solidFill>
                <a:cs typeface="Arial"/>
              </a:rPr>
              <a:t>Volontiranje</a:t>
            </a:r>
            <a:r>
              <a:rPr lang="hr-HR" sz="2500" dirty="0">
                <a:cs typeface="Arial"/>
              </a:rPr>
              <a:t> kojim se pružaju usluge </a:t>
            </a:r>
            <a:r>
              <a:rPr lang="hr-HR" sz="2500" dirty="0">
                <a:solidFill>
                  <a:srgbClr val="F18700"/>
                </a:solidFill>
                <a:cs typeface="Arial"/>
              </a:rPr>
              <a:t>djeci, </a:t>
            </a:r>
          </a:p>
          <a:p>
            <a:pPr marL="1343025" marR="208915" lvl="3" indent="-35560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None/>
              <a:tabLst>
                <a:tab pos="452438" algn="l"/>
              </a:tabLst>
            </a:pPr>
            <a:r>
              <a:rPr lang="hr-HR" sz="2500" dirty="0">
                <a:solidFill>
                  <a:srgbClr val="F18700"/>
                </a:solidFill>
                <a:cs typeface="Arial"/>
              </a:rPr>
              <a:t>	osobama s invaliditetom, starijim i nemoćnim </a:t>
            </a:r>
          </a:p>
          <a:p>
            <a:pPr marL="1343025" marR="208915" lvl="3" indent="-35560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None/>
              <a:tabLst>
                <a:tab pos="452438" algn="l"/>
              </a:tabLst>
            </a:pPr>
            <a:r>
              <a:rPr lang="hr-HR" sz="2500" dirty="0">
                <a:solidFill>
                  <a:srgbClr val="F18700"/>
                </a:solidFill>
                <a:cs typeface="Arial"/>
              </a:rPr>
              <a:t>	osobama, bolesnim osobama </a:t>
            </a:r>
            <a:r>
              <a:rPr lang="hr-HR" sz="2500" dirty="0">
                <a:cs typeface="Arial"/>
              </a:rPr>
              <a:t>ili osobama koje </a:t>
            </a:r>
          </a:p>
          <a:p>
            <a:pPr marL="1343025" marR="208915" lvl="3" indent="-35560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None/>
              <a:tabLst>
                <a:tab pos="452438" algn="l"/>
              </a:tabLst>
            </a:pPr>
            <a:r>
              <a:rPr lang="hr-HR" sz="2500" dirty="0">
                <a:cs typeface="Arial"/>
              </a:rPr>
              <a:t>	su lišene poslovne sposobnosti </a:t>
            </a:r>
            <a:r>
              <a:rPr lang="hr-HR" sz="2500" b="1" u="sng" dirty="0">
                <a:solidFill>
                  <a:srgbClr val="A3D46B"/>
                </a:solidFill>
                <a:cs typeface="Arial"/>
              </a:rPr>
              <a:t>nije dopušteno:</a:t>
            </a:r>
          </a:p>
          <a:p>
            <a:pPr marL="355600" marR="208915" lvl="2" indent="-342900">
              <a:lnSpc>
                <a:spcPct val="10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endParaRPr lang="hr-HR" sz="2400" dirty="0"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FB115E-CA91-41B0-80CC-A8018EC6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783" y="2718226"/>
            <a:ext cx="3460534" cy="2302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F35ED8-6B93-4C73-B7F9-1D7D6C84B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8F6DD4-46F2-4D1A-989A-4E960FD45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59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4983E30B-187B-4DD2-96B2-8E474D20F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656" y="433545"/>
            <a:ext cx="9667919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lang="hr-HR" sz="3000" b="1" dirty="0">
                <a:solidFill>
                  <a:srgbClr val="F48D02"/>
                </a:solidFill>
                <a:latin typeface="Calibri"/>
                <a:cs typeface="Calibri"/>
              </a:rPr>
              <a:t>S </a:t>
            </a:r>
            <a:r>
              <a:rPr lang="hr-HR" sz="3000" b="1" spc="-5" dirty="0">
                <a:solidFill>
                  <a:srgbClr val="F48D02"/>
                </a:solidFill>
                <a:latin typeface="Calibri"/>
                <a:cs typeface="Calibri"/>
              </a:rPr>
              <a:t>ranjivim društvenim skupinama </a:t>
            </a:r>
            <a:r>
              <a:rPr lang="hr-HR" sz="3000" b="1" dirty="0">
                <a:solidFill>
                  <a:srgbClr val="F48D02"/>
                </a:solidFill>
                <a:latin typeface="Calibri"/>
                <a:cs typeface="Calibri"/>
              </a:rPr>
              <a:t>nije </a:t>
            </a:r>
            <a:r>
              <a:rPr lang="hr-HR" sz="3000" b="1" spc="-5" dirty="0">
                <a:solidFill>
                  <a:srgbClr val="F48D02"/>
                </a:solidFill>
                <a:latin typeface="Calibri"/>
                <a:cs typeface="Calibri"/>
              </a:rPr>
              <a:t>dopušteno</a:t>
            </a:r>
            <a:r>
              <a:rPr lang="hr-HR" sz="3000" b="1" spc="-95" dirty="0">
                <a:solidFill>
                  <a:srgbClr val="F48D02"/>
                </a:solidFill>
                <a:latin typeface="Calibri"/>
                <a:cs typeface="Calibri"/>
              </a:rPr>
              <a:t> </a:t>
            </a:r>
            <a:r>
              <a:rPr lang="hr-HR" sz="3000" b="1" spc="-10" dirty="0">
                <a:solidFill>
                  <a:srgbClr val="F48D02"/>
                </a:solidFill>
                <a:latin typeface="Calibri"/>
                <a:cs typeface="Calibri"/>
              </a:rPr>
              <a:t>volontirati:</a:t>
            </a:r>
            <a:endParaRPr lang="hr-HR" sz="3000" dirty="0">
              <a:solidFill>
                <a:srgbClr val="F48D02"/>
              </a:solidFill>
              <a:latin typeface="Calibri"/>
              <a:cs typeface="Calibri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BF6A0F8-621D-4EC5-AF9D-CA2359D38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56" y="908034"/>
            <a:ext cx="10166177" cy="5575144"/>
          </a:xfrm>
        </p:spPr>
        <p:txBody>
          <a:bodyPr>
            <a:noAutofit/>
          </a:bodyPr>
          <a:lstStyle/>
          <a:p>
            <a:pPr marL="355600" marR="208915" lvl="2" indent="-3429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18700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dirty="0">
                <a:cs typeface="Arial"/>
              </a:rPr>
              <a:t>osobama kojima traje sigurnosna mjera obveznog psihijatrijskog liječenja, obveznog liječenja od ovisnosti, obveznog psihosocijalnog tretmana, zabrane obavljanja određene dužnosti ili djelatnosti koja je u vezi s djelatnosti volontiranja, zabrane približavanja, uznemiravanja, uhođenja ili udaljenja iz zajedničkog kućanstva</a:t>
            </a:r>
          </a:p>
          <a:p>
            <a:pPr marL="355600" marR="208915" lvl="2" indent="-342900" fontAlgn="base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18700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dirty="0">
                <a:cs typeface="Arial"/>
              </a:rPr>
              <a:t>osobama kojima traje sigurnosna mjera zabrane obavljanja zvanja, djelatnosti ili dužnosti koja je u vezi s djelatnosti volontiranja izrečena sukladno zakonu kojim se uređuju kaznena djela i kaznenopravne sankcije</a:t>
            </a:r>
          </a:p>
          <a:p>
            <a:pPr marL="355600" marR="208915" lvl="2" indent="-342900" fontAlgn="base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18700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dirty="0">
                <a:cs typeface="Arial"/>
              </a:rPr>
              <a:t>osobama koje su pravomoćno osuđene ili se protiv njih vodi kazneni postupak za neko od kaznenih djela protiv života i tijela, protiv osobne slobode, kaznenih djela protiv spolne slobode, kaznenih djela spolnog zlostavljanja i iskorištavanja djeteta, kaznenih djela protiv braka, obitelji i djece, osim ako je nastupila rehabilitacija sukladno posebnom propisu</a:t>
            </a:r>
          </a:p>
          <a:p>
            <a:pPr marL="355600" marR="208915" lvl="2" indent="-342900" fontAlgn="base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18700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dirty="0">
                <a:cs typeface="Arial"/>
              </a:rPr>
              <a:t>osobama koje su pravomoćno osuđene ili se protiv njih vodi kazneni postupak za neko od kaznenih djela protiv spolne slobode i spolnog ćudoređa, osim ako je nastupila rehabilitacija sukladno posebnom propisu</a:t>
            </a:r>
          </a:p>
          <a:p>
            <a:pPr marL="1079500" marR="208915" lvl="2" indent="-363538" fontAlgn="base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dirty="0">
                <a:cs typeface="Arial"/>
              </a:rPr>
              <a:t>osobama prema kojima je izrečena </a:t>
            </a:r>
            <a:r>
              <a:rPr lang="hr-HR" dirty="0" err="1">
                <a:cs typeface="Arial"/>
              </a:rPr>
              <a:t>prekršajnopravna</a:t>
            </a:r>
            <a:r>
              <a:rPr lang="hr-HR" dirty="0">
                <a:cs typeface="Arial"/>
              </a:rPr>
              <a:t> sankcija propisana zakonom kojim se uređuje zaštita od nasilja u obitelji</a:t>
            </a:r>
          </a:p>
          <a:p>
            <a:pPr marL="355600" marR="208915" lvl="2" indent="-342900">
              <a:lnSpc>
                <a:spcPct val="10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endParaRPr lang="hr-HR" sz="2400" dirty="0"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56F873-E434-4175-BAA3-4A474099E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D2D266-BB6E-499E-A2E0-DB5859771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0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BC9E7F9-26B7-4C1E-AB1B-69E794870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698" y="313636"/>
            <a:ext cx="8334376" cy="779144"/>
          </a:xfrm>
        </p:spPr>
        <p:txBody>
          <a:bodyPr>
            <a:norm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hr-HR" sz="4000" b="1" spc="-10" dirty="0">
                <a:solidFill>
                  <a:srgbClr val="F18700"/>
                </a:solidFill>
                <a:latin typeface="Calibri"/>
                <a:cs typeface="Calibri"/>
              </a:rPr>
              <a:t>UVJERENJE </a:t>
            </a:r>
            <a:r>
              <a:rPr lang="hr-HR" sz="4000" b="1" dirty="0">
                <a:solidFill>
                  <a:srgbClr val="F18700"/>
                </a:solidFill>
                <a:latin typeface="Calibri"/>
                <a:cs typeface="Calibri"/>
              </a:rPr>
              <a:t>O</a:t>
            </a:r>
            <a:r>
              <a:rPr lang="hr-HR" sz="4000" b="1" spc="-25" dirty="0">
                <a:solidFill>
                  <a:srgbClr val="F18700"/>
                </a:solidFill>
                <a:latin typeface="Calibri"/>
                <a:cs typeface="Calibri"/>
              </a:rPr>
              <a:t> NEKAŽNJAVANJU:</a:t>
            </a:r>
            <a:endParaRPr lang="hr-HR" sz="4000" dirty="0">
              <a:solidFill>
                <a:srgbClr val="F18700"/>
              </a:solidFill>
              <a:latin typeface="Calibri"/>
              <a:cs typeface="Calibri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DA89AB7-CC64-4A54-8CBB-4FD8EEA4B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75" y="1092780"/>
            <a:ext cx="10231653" cy="5273923"/>
          </a:xfrm>
        </p:spPr>
        <p:txBody>
          <a:bodyPr>
            <a:normAutofit lnSpcReduction="10000"/>
          </a:bodyPr>
          <a:lstStyle/>
          <a:p>
            <a:pPr marL="354013" marR="1395095" indent="-34290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sz="2400" b="1" spc="-10" dirty="0">
                <a:solidFill>
                  <a:srgbClr val="F18700"/>
                </a:solidFill>
                <a:cs typeface="Calibri"/>
              </a:rPr>
              <a:t>Dugoročno </a:t>
            </a:r>
            <a:r>
              <a:rPr lang="hr-HR" sz="2400" b="1" spc="-15" dirty="0">
                <a:solidFill>
                  <a:srgbClr val="F18700"/>
                </a:solidFill>
                <a:cs typeface="Calibri"/>
              </a:rPr>
              <a:t>volontiranje </a:t>
            </a:r>
            <a:r>
              <a:rPr lang="hr-HR" sz="2400" dirty="0">
                <a:cs typeface="Calibri"/>
              </a:rPr>
              <a:t>– </a:t>
            </a:r>
            <a:r>
              <a:rPr lang="hr-HR" sz="2400" b="1" u="sng" spc="-20" dirty="0">
                <a:solidFill>
                  <a:srgbClr val="A3D46B"/>
                </a:solidFill>
                <a:cs typeface="Calibri"/>
              </a:rPr>
              <a:t>organizator volontiranja</a:t>
            </a:r>
            <a:r>
              <a:rPr lang="hr-HR" sz="2400" spc="-20" dirty="0">
                <a:cs typeface="Calibri"/>
              </a:rPr>
              <a:t> </a:t>
            </a:r>
            <a:r>
              <a:rPr lang="hr-HR" sz="2400" spc="-5" dirty="0">
                <a:cs typeface="Calibri"/>
              </a:rPr>
              <a:t>od </a:t>
            </a:r>
            <a:r>
              <a:rPr lang="hr-HR" sz="2400" spc="-15" dirty="0">
                <a:cs typeface="Calibri"/>
              </a:rPr>
              <a:t>Ministarstva</a:t>
            </a:r>
            <a:r>
              <a:rPr lang="hr-HR" sz="2400" spc="-45" dirty="0">
                <a:cs typeface="Calibri"/>
              </a:rPr>
              <a:t> </a:t>
            </a:r>
            <a:r>
              <a:rPr lang="hr-HR" sz="2400" spc="-20" dirty="0">
                <a:cs typeface="Calibri"/>
              </a:rPr>
              <a:t>pravosuđa za</a:t>
            </a:r>
            <a:r>
              <a:rPr lang="hr-HR" sz="2400" spc="-10" dirty="0">
                <a:cs typeface="Calibri"/>
              </a:rPr>
              <a:t>traži </a:t>
            </a:r>
            <a:r>
              <a:rPr lang="hr-HR" sz="2400" b="1" spc="-5" dirty="0">
                <a:solidFill>
                  <a:srgbClr val="A3D46B"/>
                </a:solidFill>
                <a:cs typeface="Calibri"/>
              </a:rPr>
              <a:t>Izvadak iz kaznene evidencije </a:t>
            </a:r>
            <a:r>
              <a:rPr lang="hr-HR" sz="2400" spc="-5" dirty="0">
                <a:cs typeface="Calibri"/>
              </a:rPr>
              <a:t>(to </a:t>
            </a:r>
            <a:r>
              <a:rPr lang="hr-HR" sz="2400" b="1" u="sng" spc="-5" dirty="0">
                <a:solidFill>
                  <a:srgbClr val="F18700"/>
                </a:solidFill>
                <a:cs typeface="Calibri"/>
              </a:rPr>
              <a:t>nije</a:t>
            </a:r>
            <a:r>
              <a:rPr lang="hr-HR" sz="2400" spc="-5" dirty="0">
                <a:cs typeface="Calibri"/>
              </a:rPr>
              <a:t> uvjerenje da se ne vodi kazneni postupak koji fizičke osobe same vade putem e-građani ili na nadležnom Općinskom sudu)</a:t>
            </a:r>
          </a:p>
          <a:p>
            <a:pPr marL="11113" marR="1395095" indent="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None/>
            </a:pPr>
            <a:endParaRPr lang="hr-HR" sz="2400" dirty="0">
              <a:cs typeface="Calibri"/>
            </a:endParaRPr>
          </a:p>
          <a:p>
            <a:pPr marL="354013" marR="1238250" indent="-34290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sz="2400" dirty="0">
                <a:cs typeface="Calibri"/>
              </a:rPr>
              <a:t>ALI </a:t>
            </a:r>
            <a:r>
              <a:rPr lang="hr-HR" sz="2400" spc="-15" dirty="0">
                <a:cs typeface="Calibri"/>
              </a:rPr>
              <a:t>volonteri </a:t>
            </a:r>
            <a:r>
              <a:rPr lang="hr-HR" sz="2400" b="1" u="sng" spc="-5" dirty="0">
                <a:solidFill>
                  <a:srgbClr val="A3D46B"/>
                </a:solidFill>
                <a:cs typeface="Calibri"/>
              </a:rPr>
              <a:t>mogu početi </a:t>
            </a:r>
            <a:r>
              <a:rPr lang="hr-HR" sz="2400" dirty="0">
                <a:cs typeface="Calibri"/>
              </a:rPr>
              <a:t>s </a:t>
            </a:r>
            <a:r>
              <a:rPr lang="hr-HR" sz="2400" spc="-10" dirty="0">
                <a:cs typeface="Calibri"/>
              </a:rPr>
              <a:t>volontiranjem </a:t>
            </a:r>
            <a:r>
              <a:rPr lang="hr-HR" sz="2400" b="1" spc="-5" dirty="0">
                <a:solidFill>
                  <a:srgbClr val="A3D46B"/>
                </a:solidFill>
                <a:cs typeface="Calibri"/>
              </a:rPr>
              <a:t>POD </a:t>
            </a:r>
            <a:r>
              <a:rPr lang="hr-HR" sz="2400" b="1" spc="-15" dirty="0">
                <a:solidFill>
                  <a:srgbClr val="A3D46B"/>
                </a:solidFill>
                <a:cs typeface="Calibri"/>
              </a:rPr>
              <a:t>NADZOROM </a:t>
            </a:r>
          </a:p>
          <a:p>
            <a:pPr marL="361950" marR="1238250" indent="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None/>
            </a:pPr>
            <a:r>
              <a:rPr lang="hr-HR" sz="2400" spc="-5" dirty="0">
                <a:cs typeface="Calibri"/>
              </a:rPr>
              <a:t>dok </a:t>
            </a:r>
            <a:r>
              <a:rPr lang="hr-HR" sz="2400" spc="-10" dirty="0">
                <a:cs typeface="Calibri"/>
              </a:rPr>
              <a:t>potvrda </a:t>
            </a:r>
            <a:r>
              <a:rPr lang="hr-HR" sz="2400" spc="-5" dirty="0">
                <a:cs typeface="Calibri"/>
              </a:rPr>
              <a:t>ne</a:t>
            </a:r>
            <a:r>
              <a:rPr lang="hr-HR" sz="2400" spc="-10" dirty="0">
                <a:cs typeface="Calibri"/>
              </a:rPr>
              <a:t> </a:t>
            </a:r>
            <a:r>
              <a:rPr lang="hr-HR" sz="2400" spc="-5" dirty="0">
                <a:cs typeface="Calibri"/>
              </a:rPr>
              <a:t>stigne</a:t>
            </a:r>
          </a:p>
          <a:p>
            <a:pPr marL="11113" marR="1238250" indent="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None/>
            </a:pPr>
            <a:endParaRPr lang="hr-HR" sz="2400" dirty="0">
              <a:cs typeface="Calibri"/>
            </a:endParaRPr>
          </a:p>
          <a:p>
            <a:pPr marL="354013" marR="15240" indent="-34290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sz="2400" b="1" spc="-25" dirty="0">
                <a:solidFill>
                  <a:srgbClr val="F18700"/>
                </a:solidFill>
                <a:cs typeface="Calibri"/>
              </a:rPr>
              <a:t>Kratkoročno </a:t>
            </a:r>
            <a:r>
              <a:rPr lang="hr-HR" sz="2400" b="1" spc="-15" dirty="0">
                <a:solidFill>
                  <a:srgbClr val="F18700"/>
                </a:solidFill>
                <a:cs typeface="Calibri"/>
              </a:rPr>
              <a:t>volontiranje </a:t>
            </a:r>
            <a:r>
              <a:rPr lang="hr-HR" sz="2400" dirty="0">
                <a:cs typeface="Calibri"/>
              </a:rPr>
              <a:t>- </a:t>
            </a:r>
            <a:r>
              <a:rPr lang="hr-HR" sz="2400" spc="-20" dirty="0">
                <a:cs typeface="Calibri"/>
              </a:rPr>
              <a:t>organizator volontiranja</a:t>
            </a:r>
            <a:r>
              <a:rPr lang="hr-HR" sz="2400" spc="-15" dirty="0">
                <a:cs typeface="Calibri"/>
              </a:rPr>
              <a:t> </a:t>
            </a:r>
            <a:r>
              <a:rPr lang="hr-HR" sz="2400" spc="-25" dirty="0">
                <a:cs typeface="Calibri"/>
              </a:rPr>
              <a:t>može </a:t>
            </a:r>
            <a:r>
              <a:rPr lang="hr-HR" sz="2400" spc="-15" dirty="0">
                <a:cs typeface="Calibri"/>
              </a:rPr>
              <a:t>preskočiti traženje </a:t>
            </a:r>
            <a:r>
              <a:rPr lang="hr-HR" sz="2400" spc="-10" dirty="0">
                <a:cs typeface="Calibri"/>
              </a:rPr>
              <a:t>potvrde </a:t>
            </a:r>
            <a:r>
              <a:rPr lang="hr-HR" sz="2400" spc="-30" dirty="0">
                <a:cs typeface="Calibri"/>
              </a:rPr>
              <a:t>ukoliko </a:t>
            </a:r>
            <a:r>
              <a:rPr lang="hr-HR" sz="2400" spc="-15" dirty="0">
                <a:cs typeface="Calibri"/>
              </a:rPr>
              <a:t>OV </a:t>
            </a:r>
            <a:r>
              <a:rPr lang="hr-HR" sz="2400" b="1" spc="-10" dirty="0">
                <a:solidFill>
                  <a:srgbClr val="A3D46B"/>
                </a:solidFill>
                <a:cs typeface="Calibri"/>
              </a:rPr>
              <a:t>preuzme </a:t>
            </a:r>
            <a:r>
              <a:rPr lang="hr-HR" sz="2400" b="1" spc="-15" dirty="0">
                <a:solidFill>
                  <a:srgbClr val="A3D46B"/>
                </a:solidFill>
                <a:cs typeface="Calibri"/>
              </a:rPr>
              <a:t>odgovornost </a:t>
            </a:r>
            <a:r>
              <a:rPr lang="hr-HR" sz="2400" b="1" spc="-20" dirty="0">
                <a:solidFill>
                  <a:srgbClr val="A3D46B"/>
                </a:solidFill>
                <a:cs typeface="Calibri"/>
              </a:rPr>
              <a:t>za </a:t>
            </a:r>
            <a:r>
              <a:rPr lang="hr-HR" sz="2400" b="1" spc="-25" dirty="0">
                <a:solidFill>
                  <a:srgbClr val="A3D46B"/>
                </a:solidFill>
                <a:cs typeface="Calibri"/>
              </a:rPr>
              <a:t>korisnike </a:t>
            </a:r>
            <a:r>
              <a:rPr lang="hr-HR" sz="2400" spc="-5" dirty="0">
                <a:cs typeface="Calibri"/>
              </a:rPr>
              <a:t>na način da </a:t>
            </a:r>
            <a:r>
              <a:rPr lang="hr-HR" sz="2400" spc="-10" dirty="0">
                <a:cs typeface="Calibri"/>
              </a:rPr>
              <a:t>osigura </a:t>
            </a:r>
            <a:r>
              <a:rPr lang="hr-HR" sz="2400" b="1" spc="-5" dirty="0">
                <a:cs typeface="Calibri"/>
              </a:rPr>
              <a:t>OSOBU ZA</a:t>
            </a:r>
            <a:r>
              <a:rPr lang="hr-HR" sz="2400" b="1" spc="-30" dirty="0">
                <a:cs typeface="Calibri"/>
              </a:rPr>
              <a:t> </a:t>
            </a:r>
            <a:r>
              <a:rPr lang="hr-HR" sz="2400" b="1" spc="-15" dirty="0">
                <a:cs typeface="Calibri"/>
              </a:rPr>
              <a:t>NADZOR</a:t>
            </a:r>
          </a:p>
          <a:p>
            <a:pPr marL="11113" marR="15240" indent="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None/>
            </a:pPr>
            <a:endParaRPr lang="hr-HR" sz="2400" spc="-5" dirty="0">
              <a:cs typeface="Calibri"/>
            </a:endParaRPr>
          </a:p>
          <a:p>
            <a:pPr marL="354013" marR="5080" indent="-34290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sz="2400" spc="-30" dirty="0">
                <a:cs typeface="Calibri"/>
              </a:rPr>
              <a:t>Ako </a:t>
            </a:r>
            <a:r>
              <a:rPr lang="hr-HR" sz="2400" spc="-5" dirty="0">
                <a:cs typeface="Calibri"/>
              </a:rPr>
              <a:t>je potvrđeno uvidom </a:t>
            </a:r>
            <a:r>
              <a:rPr lang="hr-HR" sz="2400" dirty="0">
                <a:cs typeface="Calibri"/>
              </a:rPr>
              <a:t>u </a:t>
            </a:r>
            <a:r>
              <a:rPr lang="hr-HR" sz="2400" spc="-10" dirty="0">
                <a:cs typeface="Calibri"/>
              </a:rPr>
              <a:t>izvadak </a:t>
            </a:r>
            <a:r>
              <a:rPr lang="hr-HR" sz="2400" dirty="0">
                <a:cs typeface="Calibri"/>
              </a:rPr>
              <a:t>iz </a:t>
            </a:r>
            <a:r>
              <a:rPr lang="hr-HR" sz="2400" spc="-5" dirty="0">
                <a:cs typeface="Calibri"/>
              </a:rPr>
              <a:t>kaznene evidencije da je </a:t>
            </a:r>
            <a:r>
              <a:rPr lang="hr-HR" sz="2400" spc="-10" dirty="0">
                <a:cs typeface="Calibri"/>
              </a:rPr>
              <a:t>osoba </a:t>
            </a:r>
            <a:r>
              <a:rPr lang="hr-HR" sz="2400" spc="-5" dirty="0">
                <a:cs typeface="Calibri"/>
              </a:rPr>
              <a:t>kažnjena </a:t>
            </a:r>
            <a:r>
              <a:rPr lang="hr-HR" sz="2400" spc="-20" dirty="0">
                <a:cs typeface="Calibri"/>
              </a:rPr>
              <a:t>za </a:t>
            </a:r>
            <a:r>
              <a:rPr lang="hr-HR" sz="2400" spc="-5" dirty="0">
                <a:cs typeface="Calibri"/>
              </a:rPr>
              <a:t>djela </a:t>
            </a:r>
            <a:r>
              <a:rPr lang="hr-HR" sz="2400" spc="-10" dirty="0">
                <a:cs typeface="Calibri"/>
              </a:rPr>
              <a:t>navedena </a:t>
            </a:r>
            <a:r>
              <a:rPr lang="hr-HR" sz="2400" dirty="0">
                <a:cs typeface="Calibri"/>
              </a:rPr>
              <a:t>u </a:t>
            </a:r>
            <a:r>
              <a:rPr lang="hr-HR" sz="2400" spc="-20" dirty="0">
                <a:cs typeface="Calibri"/>
              </a:rPr>
              <a:t>Zakonu </a:t>
            </a:r>
            <a:r>
              <a:rPr lang="hr-HR" sz="2400" dirty="0">
                <a:cs typeface="Calibri"/>
              </a:rPr>
              <a:t>o </a:t>
            </a:r>
            <a:r>
              <a:rPr lang="hr-HR" sz="2400" spc="-15" dirty="0">
                <a:cs typeface="Calibri"/>
              </a:rPr>
              <a:t>volonterstvu </a:t>
            </a:r>
            <a:r>
              <a:rPr lang="hr-HR" sz="2400" dirty="0">
                <a:cs typeface="Calibri"/>
              </a:rPr>
              <a:t>(članak </a:t>
            </a:r>
            <a:r>
              <a:rPr lang="hr-HR" sz="2400" spc="-5" dirty="0">
                <a:cs typeface="Calibri"/>
              </a:rPr>
              <a:t>10) </a:t>
            </a:r>
            <a:r>
              <a:rPr lang="hr-HR" sz="2400" u="sng" dirty="0">
                <a:solidFill>
                  <a:srgbClr val="A3D46B"/>
                </a:solidFill>
                <a:cs typeface="Calibri"/>
              </a:rPr>
              <a:t>onda </a:t>
            </a:r>
            <a:r>
              <a:rPr lang="hr-HR" sz="2400" u="sng" spc="-5" dirty="0">
                <a:solidFill>
                  <a:srgbClr val="A3D46B"/>
                </a:solidFill>
                <a:cs typeface="Calibri"/>
              </a:rPr>
              <a:t>ne </a:t>
            </a:r>
            <a:r>
              <a:rPr lang="hr-HR" sz="2400" u="sng" spc="-20" dirty="0">
                <a:solidFill>
                  <a:srgbClr val="A3D46B"/>
                </a:solidFill>
                <a:cs typeface="Calibri"/>
              </a:rPr>
              <a:t>može </a:t>
            </a:r>
            <a:r>
              <a:rPr lang="hr-HR" sz="2400" u="sng" spc="-15" dirty="0">
                <a:solidFill>
                  <a:srgbClr val="A3D46B"/>
                </a:solidFill>
                <a:cs typeface="Calibri"/>
              </a:rPr>
              <a:t>volontirati </a:t>
            </a:r>
            <a:r>
              <a:rPr lang="hr-HR" sz="2400" u="sng" dirty="0">
                <a:solidFill>
                  <a:srgbClr val="A3D46B"/>
                </a:solidFill>
                <a:cs typeface="Calibri"/>
              </a:rPr>
              <a:t>s </a:t>
            </a:r>
            <a:r>
              <a:rPr lang="hr-HR" sz="2400" u="sng" spc="-10" dirty="0">
                <a:solidFill>
                  <a:srgbClr val="A3D46B"/>
                </a:solidFill>
                <a:cs typeface="Calibri"/>
              </a:rPr>
              <a:t>ranjivim </a:t>
            </a:r>
            <a:r>
              <a:rPr lang="hr-HR" sz="2400" u="sng" spc="-5" dirty="0">
                <a:solidFill>
                  <a:srgbClr val="A3D46B"/>
                </a:solidFill>
                <a:cs typeface="Calibri"/>
              </a:rPr>
              <a:t>skupinama </a:t>
            </a:r>
            <a:r>
              <a:rPr lang="hr-HR" sz="2400" u="sng" dirty="0">
                <a:solidFill>
                  <a:srgbClr val="A3D46B"/>
                </a:solidFill>
                <a:cs typeface="Calibri"/>
              </a:rPr>
              <a:t>(ali samo s</a:t>
            </a:r>
            <a:r>
              <a:rPr lang="hr-HR" sz="2400" u="sng" spc="-45" dirty="0">
                <a:solidFill>
                  <a:srgbClr val="A3D46B"/>
                </a:solidFill>
                <a:cs typeface="Calibri"/>
              </a:rPr>
              <a:t> </a:t>
            </a:r>
            <a:r>
              <a:rPr lang="hr-HR" sz="2400" u="sng" spc="-5" dirty="0">
                <a:solidFill>
                  <a:srgbClr val="A3D46B"/>
                </a:solidFill>
                <a:cs typeface="Calibri"/>
              </a:rPr>
              <a:t>njima)</a:t>
            </a:r>
            <a:endParaRPr lang="hr-HR" sz="2400" u="sng" dirty="0">
              <a:solidFill>
                <a:srgbClr val="A3D46B"/>
              </a:solidFill>
              <a:cs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5C81FA-CE28-4E8E-AED1-3DF81BD3A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281" y="491297"/>
            <a:ext cx="827035" cy="7791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E6CDB0-C82A-49BF-9F7F-EB8788A32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314" y="5352750"/>
            <a:ext cx="1220968" cy="10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73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45860"/>
            <a:ext cx="8334376" cy="1325563"/>
          </a:xfrm>
        </p:spPr>
        <p:txBody>
          <a:bodyPr/>
          <a:lstStyle/>
          <a:p>
            <a:pPr algn="ctr"/>
            <a:r>
              <a:rPr lang="hr-HR" spc="-5" dirty="0">
                <a:solidFill>
                  <a:srgbClr val="F18700"/>
                </a:solidFill>
              </a:rPr>
              <a:t>SADRŽAJ:</a:t>
            </a:r>
            <a:endParaRPr lang="en-US" sz="2800" spc="-20" dirty="0">
              <a:solidFill>
                <a:srgbClr val="A3D46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31306"/>
            <a:ext cx="10496550" cy="2833850"/>
          </a:xfrm>
        </p:spPr>
        <p:txBody>
          <a:bodyPr>
            <a:normAutofit fontScale="92500" lnSpcReduction="20000"/>
          </a:bodyPr>
          <a:lstStyle/>
          <a:p>
            <a:pPr marL="614680" indent="-602615">
              <a:lnSpc>
                <a:spcPct val="100000"/>
              </a:lnSpc>
              <a:spcBef>
                <a:spcPts val="1210"/>
              </a:spcBef>
              <a:buClr>
                <a:srgbClr val="A3D46B"/>
              </a:buClr>
              <a:buFont typeface="+mj-lt"/>
              <a:buAutoNum type="arabicPeriod"/>
              <a:tabLst>
                <a:tab pos="615315" algn="l"/>
              </a:tabLst>
            </a:pPr>
            <a:r>
              <a:rPr lang="hr-HR" kern="0" spc="-5" dirty="0">
                <a:cs typeface="Futura Md BT"/>
              </a:rPr>
              <a:t>Zakon o volonterstvu </a:t>
            </a:r>
            <a:r>
              <a:rPr lang="nn-NO" kern="0" spc="-5" dirty="0">
                <a:cs typeface="Futura Md BT"/>
              </a:rPr>
              <a:t>(N</a:t>
            </a:r>
            <a:r>
              <a:rPr lang="hr-HR" kern="0" spc="-5" dirty="0" err="1">
                <a:cs typeface="Futura Md BT"/>
              </a:rPr>
              <a:t>arodne</a:t>
            </a:r>
            <a:r>
              <a:rPr lang="hr-HR" kern="0" spc="-5" dirty="0">
                <a:cs typeface="Futura Md BT"/>
              </a:rPr>
              <a:t> novine</a:t>
            </a:r>
            <a:r>
              <a:rPr lang="nn-NO" kern="0" spc="-5" dirty="0">
                <a:cs typeface="Futura Md BT"/>
              </a:rPr>
              <a:t> br. 58/07, 22/13, 84/21)</a:t>
            </a:r>
            <a:endParaRPr lang="hr-HR" kern="0" dirty="0">
              <a:cs typeface="Futura Md BT"/>
            </a:endParaRPr>
          </a:p>
          <a:p>
            <a:pPr marL="614680" indent="-602615">
              <a:lnSpc>
                <a:spcPct val="100000"/>
              </a:lnSpc>
              <a:spcBef>
                <a:spcPts val="1110"/>
              </a:spcBef>
              <a:buClr>
                <a:srgbClr val="A3D46B"/>
              </a:buClr>
              <a:buFont typeface="+mj-lt"/>
              <a:buAutoNum type="arabicPeriod"/>
              <a:tabLst>
                <a:tab pos="615315" algn="l"/>
              </a:tabLst>
            </a:pPr>
            <a:r>
              <a:rPr lang="hr-HR" kern="0" spc="-5" dirty="0">
                <a:cs typeface="Futura Md BT"/>
              </a:rPr>
              <a:t>Primjeri iz prakse: </a:t>
            </a:r>
          </a:p>
          <a:p>
            <a:pPr marL="628650" indent="0">
              <a:lnSpc>
                <a:spcPct val="100000"/>
              </a:lnSpc>
              <a:spcBef>
                <a:spcPts val="1110"/>
              </a:spcBef>
              <a:buClr>
                <a:srgbClr val="F18700"/>
              </a:buClr>
              <a:buFont typeface="Arial" panose="020B0604020202020204" pitchFamily="34" charset="0"/>
              <a:buChar char="•"/>
              <a:tabLst>
                <a:tab pos="615315" algn="l"/>
              </a:tabLst>
            </a:pPr>
            <a:r>
              <a:rPr lang="hr-HR" kern="0" spc="-5" dirty="0">
                <a:cs typeface="Futura Md BT"/>
              </a:rPr>
              <a:t>	volonterski ugovor</a:t>
            </a:r>
          </a:p>
          <a:p>
            <a:pPr marL="628650" indent="0">
              <a:lnSpc>
                <a:spcPct val="100000"/>
              </a:lnSpc>
              <a:spcBef>
                <a:spcPts val="1110"/>
              </a:spcBef>
              <a:buClr>
                <a:srgbClr val="F18700"/>
              </a:buClr>
              <a:buFont typeface="Arial" panose="020B0604020202020204" pitchFamily="34" charset="0"/>
              <a:buChar char="•"/>
              <a:tabLst>
                <a:tab pos="615315" algn="l"/>
              </a:tabLst>
            </a:pPr>
            <a:r>
              <a:rPr lang="hr-HR" kern="0" spc="-5" dirty="0">
                <a:cs typeface="Futura Md BT"/>
              </a:rPr>
              <a:t>	potvrda o volontiranju</a:t>
            </a:r>
          </a:p>
          <a:p>
            <a:pPr marL="628650" indent="0">
              <a:lnSpc>
                <a:spcPct val="100000"/>
              </a:lnSpc>
              <a:spcBef>
                <a:spcPts val="1110"/>
              </a:spcBef>
              <a:buClr>
                <a:srgbClr val="F18700"/>
              </a:buClr>
              <a:buFont typeface="Arial" panose="020B0604020202020204" pitchFamily="34" charset="0"/>
              <a:buChar char="•"/>
              <a:tabLst>
                <a:tab pos="615315" algn="l"/>
              </a:tabLst>
            </a:pPr>
            <a:r>
              <a:rPr lang="hr-HR" kern="0" spc="-5" dirty="0">
                <a:cs typeface="Futura Md BT"/>
              </a:rPr>
              <a:t>	potvrda o kompetencijama stečenim kroz volontiranje</a:t>
            </a:r>
          </a:p>
          <a:p>
            <a:pPr marL="614680" indent="-602615">
              <a:lnSpc>
                <a:spcPct val="100000"/>
              </a:lnSpc>
              <a:spcBef>
                <a:spcPts val="1110"/>
              </a:spcBef>
              <a:buClr>
                <a:srgbClr val="A3D46B"/>
              </a:buClr>
              <a:buFont typeface="+mj-lt"/>
              <a:buAutoNum type="arabicPeriod" startAt="3"/>
              <a:tabLst>
                <a:tab pos="615315" algn="l"/>
              </a:tabLst>
            </a:pPr>
            <a:r>
              <a:rPr lang="hr-HR" kern="0" spc="-5" dirty="0"/>
              <a:t>Popis literature</a:t>
            </a:r>
          </a:p>
          <a:p>
            <a:pPr marL="0" indent="0">
              <a:lnSpc>
                <a:spcPct val="120000"/>
              </a:lnSpc>
              <a:buNone/>
            </a:pPr>
            <a:endParaRPr lang="en-US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27201A-F0A1-437E-A12E-F503DD39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887" y="433546"/>
            <a:ext cx="827035" cy="779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71C1C9-F3E5-4FA3-BF3B-FE7592BFD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1232" y="1524299"/>
            <a:ext cx="1220968" cy="10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83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17027E-70BA-44B5-8BE1-D5AE43E86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40" y="0"/>
            <a:ext cx="4849565" cy="6858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32D2F4-B7DF-432F-A1A0-0B3850115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040" y="0"/>
            <a:ext cx="4849565" cy="6858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07769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4983E30B-187B-4DD2-96B2-8E474D20F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95281" y="352790"/>
            <a:ext cx="720143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lang="hr-HR" sz="3200" spc="-5" dirty="0">
                <a:solidFill>
                  <a:srgbClr val="A3D46B"/>
                </a:solidFill>
              </a:rPr>
              <a:t>Načelo </a:t>
            </a:r>
            <a:r>
              <a:rPr lang="hr-HR" sz="3200" spc="-25" dirty="0">
                <a:solidFill>
                  <a:srgbClr val="A3D46B"/>
                </a:solidFill>
              </a:rPr>
              <a:t>zabrane iskorištavanja volontera</a:t>
            </a:r>
            <a:endParaRPr sz="3000" dirty="0">
              <a:solidFill>
                <a:srgbClr val="A3D46B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BF6A0F8-621D-4EC5-AF9D-CA2359D38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313" y="1018530"/>
            <a:ext cx="10853486" cy="5486680"/>
          </a:xfrm>
        </p:spPr>
        <p:txBody>
          <a:bodyPr>
            <a:noAutofit/>
          </a:bodyPr>
          <a:lstStyle/>
          <a:p>
            <a:pPr marL="355600" marR="112395" indent="-355600">
              <a:lnSpc>
                <a:spcPct val="100000"/>
              </a:lnSpc>
              <a:spcBef>
                <a:spcPts val="95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400" dirty="0">
                <a:cs typeface="Calibri"/>
              </a:rPr>
              <a:t>Zabranjeno je volontiranje kojim se u cijelosti zamjenjuje rad koji obavljaju radnici zaposleni u skladu sa Zakonom o radu kao i volontiranje koje zamjenjuje poslove koje obavljaju izvršitelji poslova na temelju ugovora o djelu.</a:t>
            </a:r>
          </a:p>
          <a:p>
            <a:pPr marL="355600" indent="-355600" fontAlgn="base">
              <a:lnSpc>
                <a:spcPct val="100000"/>
              </a:lnSpc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400" dirty="0">
                <a:cs typeface="Calibri"/>
              </a:rPr>
              <a:t>Nije dopušteno volontiranje u trajanju duljem od 38 sati tjedno u razdoblju duljem od tri mjeseca bez prekida od najmanje tri mjeseca, kao ni dugotrajno ili kontinuirano izvršavanje volonterskih poslova koji bi inače predstavljali naplatne ugovorne odnose.</a:t>
            </a:r>
          </a:p>
          <a:p>
            <a:pPr marL="355600" indent="-355600" fontAlgn="base">
              <a:lnSpc>
                <a:spcPct val="100000"/>
              </a:lnSpc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400" dirty="0">
                <a:cs typeface="Calibri"/>
              </a:rPr>
              <a:t>Iznimno, volontiranje iz stavaka 1. i 2. ovoga članka dopušteno je u slučaju nastanka posebnih okolnosti koje podrazumijevaju događaj ili određeno stanje koje se nije moglo predvidjeti (…), a slijedom kojeg su na određenom području aktivirane operativne snage sustava civilne zaštite, sukladno posebnom propisu.</a:t>
            </a: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None/>
            </a:pPr>
            <a:endParaRPr lang="hr-HR" sz="1200" dirty="0">
              <a:cs typeface="Calibri"/>
            </a:endParaRPr>
          </a:p>
          <a:p>
            <a:pPr marL="1343025" indent="-44450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400" dirty="0">
                <a:cs typeface="Calibri"/>
              </a:rPr>
              <a:t>Zabranjeno je volontere iskorištavati i zloupotrebljavati u svrhu </a:t>
            </a:r>
          </a:p>
          <a:p>
            <a:pPr marL="1343025" indent="-44450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None/>
            </a:pPr>
            <a:r>
              <a:rPr lang="hr-HR" sz="2400" dirty="0">
                <a:cs typeface="Calibri"/>
              </a:rPr>
              <a:t>	stjecanja ili povećanja profita ili stjecanja osobne koristi.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9F82AB-00BA-4698-ACD1-95C754DCA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B44A39-C26F-4850-A8E5-681647D07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99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4983E30B-187B-4DD2-96B2-8E474D20F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19767" y="333539"/>
            <a:ext cx="6552466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lang="hr-HR" sz="3200" spc="-5" dirty="0">
                <a:solidFill>
                  <a:srgbClr val="A3D46B"/>
                </a:solidFill>
              </a:rPr>
              <a:t>Načelo </a:t>
            </a:r>
            <a:r>
              <a:rPr lang="hr-HR" sz="3200" spc="-25" dirty="0">
                <a:solidFill>
                  <a:srgbClr val="A3D46B"/>
                </a:solidFill>
              </a:rPr>
              <a:t>zaštite </a:t>
            </a:r>
            <a:r>
              <a:rPr lang="hr-HR" sz="3200" spc="-10" dirty="0">
                <a:solidFill>
                  <a:srgbClr val="A3D46B"/>
                </a:solidFill>
              </a:rPr>
              <a:t>maloljetnih</a:t>
            </a:r>
            <a:r>
              <a:rPr lang="hr-HR" sz="3200" spc="70" dirty="0">
                <a:solidFill>
                  <a:srgbClr val="A3D46B"/>
                </a:solidFill>
              </a:rPr>
              <a:t> </a:t>
            </a:r>
            <a:r>
              <a:rPr lang="hr-HR" sz="3200" spc="-25" dirty="0">
                <a:solidFill>
                  <a:srgbClr val="A3D46B"/>
                </a:solidFill>
              </a:rPr>
              <a:t>volontera</a:t>
            </a:r>
            <a:endParaRPr sz="3000" dirty="0">
              <a:solidFill>
                <a:srgbClr val="A3D46B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BF6A0F8-621D-4EC5-AF9D-CA2359D38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646" y="1037781"/>
            <a:ext cx="10853486" cy="5486680"/>
          </a:xfrm>
        </p:spPr>
        <p:txBody>
          <a:bodyPr>
            <a:noAutofit/>
          </a:bodyPr>
          <a:lstStyle/>
          <a:p>
            <a:pPr fontAlgn="base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1800" dirty="0"/>
              <a:t>dijete s navršenih 15 godina života i starija maloljetna osoba (maloljetni volonter) može sklopiti ugovor o volontiranju i volontirati </a:t>
            </a:r>
            <a:r>
              <a:rPr lang="hr-HR" sz="1800" b="1" dirty="0">
                <a:solidFill>
                  <a:srgbClr val="F48D02"/>
                </a:solidFill>
              </a:rPr>
              <a:t>samo uz pisanu suglasnost zakonskog zastupnika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1800" dirty="0"/>
              <a:t>isključivo na aktivnostima ili pružanjem usluga primjerenim njegovoj dobi, tjelesnom, psihičkom i moralnom stupnju razvoja i vještinama koje ne predstavljaju rizik za njegovo zdravlje, razvoj i uspjeh u izvršavanju školskih obveza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1800" b="1" dirty="0">
                <a:solidFill>
                  <a:srgbClr val="F48D02"/>
                </a:solidFill>
              </a:rPr>
              <a:t>uz obvezni nadzor i podršku</a:t>
            </a:r>
            <a:r>
              <a:rPr lang="hr-HR" sz="1800" dirty="0">
                <a:solidFill>
                  <a:srgbClr val="F48D02"/>
                </a:solidFill>
              </a:rPr>
              <a:t> </a:t>
            </a:r>
            <a:r>
              <a:rPr lang="hr-HR" sz="1800" dirty="0"/>
              <a:t>organizatora volontiranja, korisnika volontiranja, zakonskog zastupnika maloljetnog volontera te drugih odraslih osoba</a:t>
            </a:r>
          </a:p>
          <a:p>
            <a:pPr fontAlgn="base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1800" b="1" dirty="0">
                <a:solidFill>
                  <a:srgbClr val="F18700"/>
                </a:solidFill>
              </a:rPr>
              <a:t>OV mora osobitu pažnju posvetiti zaštiti </a:t>
            </a:r>
            <a:r>
              <a:rPr lang="hr-HR" sz="1800" dirty="0"/>
              <a:t>dobrobiti, zdravlja i ćudoređa maloljetnog volontera te osigurati odgovarajuće uvjete prikladne njegovoj dobi te nadzor i podršku stručne osobe</a:t>
            </a:r>
          </a:p>
          <a:p>
            <a:pPr fontAlgn="base">
              <a:lnSpc>
                <a:spcPct val="100000"/>
              </a:lnSpc>
              <a:spcBef>
                <a:spcPts val="50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1800" dirty="0"/>
              <a:t>maloljetni volonter </a:t>
            </a:r>
            <a:r>
              <a:rPr lang="hr-HR" sz="1800" b="1" dirty="0">
                <a:solidFill>
                  <a:srgbClr val="F18700"/>
                </a:solidFill>
              </a:rPr>
              <a:t>ne smije biti izložen</a:t>
            </a:r>
            <a:r>
              <a:rPr lang="hr-HR" sz="1800" dirty="0">
                <a:solidFill>
                  <a:srgbClr val="F18700"/>
                </a:solidFill>
              </a:rPr>
              <a:t>:</a:t>
            </a:r>
          </a:p>
          <a:p>
            <a:pPr marL="625475" indent="-173038" fontAlgn="base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Font typeface="Calibri" panose="020F0502020204030204" pitchFamily="34" charset="0"/>
              <a:buChar char="•"/>
              <a:tabLst>
                <a:tab pos="625475" algn="l"/>
              </a:tabLst>
            </a:pPr>
            <a:r>
              <a:rPr lang="hr-HR" sz="1800" dirty="0"/>
              <a:t>volontiranju izvan granica RH bez suglasnosti zakonskog zastupnika te bez pratnje zakonskog zastupnika ili organizatora volontiranja</a:t>
            </a:r>
          </a:p>
          <a:p>
            <a:pPr marL="625475" indent="-173038" fontAlgn="base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Font typeface="Calibri" panose="020F0502020204030204" pitchFamily="34" charset="0"/>
              <a:buChar char="•"/>
              <a:tabLst>
                <a:tab pos="625475" algn="l"/>
              </a:tabLst>
            </a:pPr>
            <a:r>
              <a:rPr lang="hr-HR" sz="1800" dirty="0"/>
              <a:t>volontiranju povezanom s teškim tjelesnim naporom ili </a:t>
            </a:r>
          </a:p>
          <a:p>
            <a:pPr marL="625475" indent="-173038" fontAlgn="base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None/>
              <a:tabLst>
                <a:tab pos="625475" algn="l"/>
              </a:tabLst>
            </a:pPr>
            <a:r>
              <a:rPr lang="hr-HR" sz="1800" dirty="0"/>
              <a:t>	rizicima koji ugrožavaju ili bi mogli ugroziti njegov život, </a:t>
            </a:r>
          </a:p>
          <a:p>
            <a:pPr marL="625475" indent="-173038" fontAlgn="base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None/>
              <a:tabLst>
                <a:tab pos="625475" algn="l"/>
              </a:tabLst>
            </a:pPr>
            <a:r>
              <a:rPr lang="hr-HR" sz="1800" dirty="0"/>
              <a:t>	zdravlje, ćudoređe, razvoj ili izvršavanje školskih obveza</a:t>
            </a:r>
          </a:p>
          <a:p>
            <a:pPr marL="1250950" indent="-269875" fontAlgn="base">
              <a:lnSpc>
                <a:spcPct val="100000"/>
              </a:lnSpc>
              <a:spcBef>
                <a:spcPts val="50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1800" dirty="0"/>
              <a:t>maloljetni volonter </a:t>
            </a:r>
            <a:r>
              <a:rPr lang="hr-HR" sz="1800" b="1" dirty="0">
                <a:solidFill>
                  <a:srgbClr val="F48D02"/>
                </a:solidFill>
              </a:rPr>
              <a:t>ima sva prava volontera</a:t>
            </a:r>
            <a:r>
              <a:rPr lang="hr-HR" sz="1800" dirty="0">
                <a:solidFill>
                  <a:srgbClr val="F48D02"/>
                </a:solidFill>
              </a:rPr>
              <a:t> </a:t>
            </a:r>
          </a:p>
          <a:p>
            <a:pPr marL="1250950" indent="-269875" fontAlgn="base">
              <a:lnSpc>
                <a:spcPct val="100000"/>
              </a:lnSpc>
              <a:spcBef>
                <a:spcPts val="50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1800" dirty="0"/>
              <a:t>maloljetni volonter </a:t>
            </a:r>
            <a:r>
              <a:rPr lang="hr-HR" sz="1800" b="1" dirty="0">
                <a:solidFill>
                  <a:srgbClr val="F18700"/>
                </a:solidFill>
              </a:rPr>
              <a:t>može prestati obavljati </a:t>
            </a:r>
          </a:p>
          <a:p>
            <a:pPr marL="1250950" indent="-269875" fontAlgn="base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None/>
            </a:pPr>
            <a:r>
              <a:rPr lang="hr-HR" sz="1800" b="1" dirty="0">
                <a:solidFill>
                  <a:srgbClr val="F18700"/>
                </a:solidFill>
              </a:rPr>
              <a:t>	volonterske aktivnosti u bilo kojem trenutku bez </a:t>
            </a:r>
          </a:p>
          <a:p>
            <a:pPr marL="1250950" indent="-269875" fontAlgn="base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None/>
            </a:pPr>
            <a:r>
              <a:rPr lang="hr-HR" sz="1800" b="1" dirty="0">
                <a:solidFill>
                  <a:srgbClr val="F18700"/>
                </a:solidFill>
              </a:rPr>
              <a:t>	suglasnosti</a:t>
            </a:r>
            <a:r>
              <a:rPr lang="hr-HR" sz="1800" dirty="0"/>
              <a:t>, ali uz znanje zakonskog zastupnika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35DD52-4DAA-48B2-A1C2-8D154B6EB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223" y="4220488"/>
            <a:ext cx="3198904" cy="2112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458846-FAFE-43A2-95D1-53F2D76AC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D0874D-1AA6-4578-8397-1C6D07DF8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47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4983E30B-187B-4DD2-96B2-8E474D20F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09269" y="303197"/>
            <a:ext cx="5573462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lang="hr-HR" sz="3200" dirty="0">
                <a:solidFill>
                  <a:srgbClr val="A3D46B"/>
                </a:solidFill>
              </a:rPr>
              <a:t>Načelo inkluzivnog</a:t>
            </a:r>
            <a:r>
              <a:rPr lang="hr-HR" sz="3200" spc="-105" dirty="0">
                <a:solidFill>
                  <a:srgbClr val="A3D46B"/>
                </a:solidFill>
              </a:rPr>
              <a:t> </a:t>
            </a:r>
            <a:r>
              <a:rPr lang="hr-HR" sz="3200" spc="-15" dirty="0">
                <a:solidFill>
                  <a:srgbClr val="A3D46B"/>
                </a:solidFill>
              </a:rPr>
              <a:t>volontiranja</a:t>
            </a:r>
            <a:endParaRPr sz="3000" dirty="0">
              <a:solidFill>
                <a:srgbClr val="A3D46B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BF6A0F8-621D-4EC5-AF9D-CA2359D38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779" y="929660"/>
            <a:ext cx="10853486" cy="5586643"/>
          </a:xfrm>
        </p:spPr>
        <p:txBody>
          <a:bodyPr>
            <a:noAutofit/>
          </a:bodyPr>
          <a:lstStyle/>
          <a:p>
            <a:pPr marL="452438" indent="-452438"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400" dirty="0"/>
              <a:t>Organizator volontiranja dužan je osobitu pozornost posvetiti osiguranju </a:t>
            </a:r>
            <a:r>
              <a:rPr lang="hr-HR" sz="2400" b="1" dirty="0">
                <a:solidFill>
                  <a:srgbClr val="F48D02"/>
                </a:solidFill>
              </a:rPr>
              <a:t>jednakih uvjeta volontiranja, s posebnim naglaskom na uključivanje pripadnika socijalno isključenih skupina stanovništva i osoba u riziku od socijalne isključenosti, a s ciljem njihova uključivanja u društvo i socijalnog osnaživanja</a:t>
            </a:r>
          </a:p>
          <a:p>
            <a:pPr marL="0" indent="0">
              <a:spcBef>
                <a:spcPts val="0"/>
              </a:spcBef>
              <a:buClr>
                <a:srgbClr val="A3D46B"/>
              </a:buClr>
              <a:buNone/>
            </a:pPr>
            <a:endParaRPr lang="hr-HR" sz="1000" dirty="0">
              <a:solidFill>
                <a:srgbClr val="FFA679"/>
              </a:solidFill>
            </a:endParaRPr>
          </a:p>
          <a:p>
            <a:pPr marL="452438" indent="-452438"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400" dirty="0"/>
              <a:t>organizator volontiranja dužan je osigurati adekvatnu </a:t>
            </a:r>
          </a:p>
          <a:p>
            <a:pPr marL="452438" indent="0">
              <a:spcBef>
                <a:spcPts val="0"/>
              </a:spcBef>
              <a:buClr>
                <a:srgbClr val="A3D46B"/>
              </a:buClr>
              <a:buNone/>
            </a:pPr>
            <a:r>
              <a:rPr lang="hr-HR" sz="2400" dirty="0"/>
              <a:t>pomoć i nadzor stručnih osoba</a:t>
            </a:r>
          </a:p>
          <a:p>
            <a:pPr marL="0" indent="0">
              <a:spcBef>
                <a:spcPts val="0"/>
              </a:spcBef>
              <a:buClr>
                <a:srgbClr val="A3D46B"/>
              </a:buClr>
              <a:buNone/>
            </a:pPr>
            <a:endParaRPr lang="hr-HR" sz="1000" dirty="0"/>
          </a:p>
          <a:p>
            <a:pPr marL="452438" indent="-452438" fontAlgn="base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400" dirty="0"/>
              <a:t>Za osobu lišenu poslovne sposobnosti u dijelu </a:t>
            </a:r>
          </a:p>
          <a:p>
            <a:pPr marL="452438" indent="0" fontAlgn="base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None/>
            </a:pPr>
            <a:r>
              <a:rPr lang="hr-HR" sz="2400" dirty="0"/>
              <a:t>samostalnog poduzimanja radnji koje se odnose </a:t>
            </a:r>
          </a:p>
          <a:p>
            <a:pPr marL="452438" indent="0" fontAlgn="base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None/>
            </a:pPr>
            <a:r>
              <a:rPr lang="hr-HR" sz="2400" dirty="0"/>
              <a:t>na sklapanje ugovora, ugovor o volontiranju sklapa </a:t>
            </a:r>
          </a:p>
          <a:p>
            <a:pPr marL="452438" indent="0" fontAlgn="base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None/>
            </a:pPr>
            <a:r>
              <a:rPr lang="hr-HR" sz="2400" dirty="0"/>
              <a:t>skrbnik u pisanom obliku uz uvažavanje mišljenja </a:t>
            </a:r>
          </a:p>
          <a:p>
            <a:pPr marL="452438" indent="0" fontAlgn="base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None/>
            </a:pPr>
            <a:r>
              <a:rPr lang="hr-HR" sz="2400" dirty="0"/>
              <a:t>volontera štićenika</a:t>
            </a:r>
          </a:p>
          <a:p>
            <a:pPr marL="0" indent="0" fontAlgn="base">
              <a:spcBef>
                <a:spcPts val="0"/>
              </a:spcBef>
              <a:buClr>
                <a:srgbClr val="A3D46B"/>
              </a:buClr>
              <a:buNone/>
            </a:pPr>
            <a:endParaRPr lang="hr-HR" sz="1000" dirty="0"/>
          </a:p>
          <a:p>
            <a:pPr marL="981075" indent="-355600"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400" dirty="0"/>
              <a:t>Kada volontiranje prelazi opseg poslovne sposobnosti osobe lišene </a:t>
            </a:r>
          </a:p>
          <a:p>
            <a:pPr marL="981075" indent="-355600">
              <a:spcBef>
                <a:spcPts val="0"/>
              </a:spcBef>
              <a:buClr>
                <a:srgbClr val="A3D46B"/>
              </a:buClr>
              <a:buNone/>
            </a:pPr>
            <a:r>
              <a:rPr lang="hr-HR" sz="2400" dirty="0"/>
              <a:t>	poslovne sposobnosti, ta osoba može prestati obavljati volonterske </a:t>
            </a:r>
          </a:p>
          <a:p>
            <a:pPr marL="981075" indent="-355600">
              <a:spcBef>
                <a:spcPts val="0"/>
              </a:spcBef>
              <a:buClr>
                <a:srgbClr val="A3D46B"/>
              </a:buClr>
              <a:buNone/>
            </a:pPr>
            <a:r>
              <a:rPr lang="hr-HR" sz="2400" dirty="0"/>
              <a:t>	aktivnosti u bilo kojem trenutku bez suglasnosti, ali uz znanje </a:t>
            </a:r>
          </a:p>
          <a:p>
            <a:pPr marL="981075" indent="-355600">
              <a:spcBef>
                <a:spcPts val="0"/>
              </a:spcBef>
              <a:buClr>
                <a:srgbClr val="A3D46B"/>
              </a:buClr>
              <a:buNone/>
            </a:pPr>
            <a:r>
              <a:rPr lang="hr-HR" sz="2400" dirty="0"/>
              <a:t>	skrbnika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E75E12-5627-490E-83D3-E344762EB6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59" t="10105" r="23254" b="8186"/>
          <a:stretch/>
        </p:blipFill>
        <p:spPr>
          <a:xfrm>
            <a:off x="8497801" y="2464444"/>
            <a:ext cx="3224464" cy="2666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51298D-2A53-4C72-9E3C-7A03A9962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D591D4-DF02-4578-8A11-C6F91D5D7F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68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4983E30B-187B-4DD2-96B2-8E474D20F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03047" y="303501"/>
            <a:ext cx="583473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lang="hr-HR" sz="3200" dirty="0">
                <a:solidFill>
                  <a:srgbClr val="A3D46B"/>
                </a:solidFill>
              </a:rPr>
              <a:t>Načelo </a:t>
            </a:r>
            <a:r>
              <a:rPr lang="hr-HR" sz="3200" spc="-10" dirty="0">
                <a:solidFill>
                  <a:srgbClr val="A3D46B"/>
                </a:solidFill>
              </a:rPr>
              <a:t>besplatnosti</a:t>
            </a:r>
            <a:r>
              <a:rPr lang="hr-HR" sz="3200" spc="-60" dirty="0">
                <a:solidFill>
                  <a:srgbClr val="A3D46B"/>
                </a:solidFill>
              </a:rPr>
              <a:t> </a:t>
            </a:r>
            <a:r>
              <a:rPr lang="hr-HR" sz="3200" spc="-15" dirty="0">
                <a:solidFill>
                  <a:srgbClr val="A3D46B"/>
                </a:solidFill>
              </a:rPr>
              <a:t>volontiranja</a:t>
            </a:r>
            <a:endParaRPr sz="3000" dirty="0">
              <a:solidFill>
                <a:srgbClr val="A3D46B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BF6A0F8-621D-4EC5-AF9D-CA2359D38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669" y="881228"/>
            <a:ext cx="11028595" cy="5586643"/>
          </a:xfrm>
        </p:spPr>
        <p:txBody>
          <a:bodyPr>
            <a:noAutofit/>
          </a:bodyPr>
          <a:lstStyle/>
          <a:p>
            <a:pPr marL="365125" indent="-365125"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en-US" sz="2400" dirty="0" err="1"/>
              <a:t>Volonter</a:t>
            </a:r>
            <a:r>
              <a:rPr lang="en-US" sz="2400" dirty="0"/>
              <a:t> ne </a:t>
            </a:r>
            <a:r>
              <a:rPr lang="en-US" sz="2400" dirty="0" err="1"/>
              <a:t>može</a:t>
            </a:r>
            <a:r>
              <a:rPr lang="en-US" sz="2400" dirty="0"/>
              <a:t> </a:t>
            </a:r>
            <a:r>
              <a:rPr lang="en-US" sz="2400" dirty="0" err="1"/>
              <a:t>volontiranje</a:t>
            </a:r>
            <a:r>
              <a:rPr lang="en-US" sz="2400" dirty="0"/>
              <a:t> </a:t>
            </a:r>
            <a:r>
              <a:rPr lang="en-US" sz="2400" dirty="0" err="1"/>
              <a:t>uvjetovati</a:t>
            </a:r>
            <a:r>
              <a:rPr lang="en-US" sz="2400" dirty="0"/>
              <a:t> </a:t>
            </a:r>
            <a:r>
              <a:rPr lang="en-US" sz="2400" dirty="0" err="1"/>
              <a:t>ispunjenjem</a:t>
            </a:r>
            <a:r>
              <a:rPr lang="en-US" sz="2400" dirty="0"/>
              <a:t> </a:t>
            </a:r>
            <a:r>
              <a:rPr lang="en-US" sz="2400" dirty="0" err="1"/>
              <a:t>neke</a:t>
            </a:r>
            <a:r>
              <a:rPr lang="en-US" sz="2400" dirty="0"/>
              <a:t> </a:t>
            </a:r>
            <a:r>
              <a:rPr lang="en-US" sz="2400" dirty="0" err="1"/>
              <a:t>činidbe</a:t>
            </a:r>
            <a:r>
              <a:rPr lang="en-US" sz="2400" dirty="0"/>
              <a:t> (</a:t>
            </a:r>
            <a:r>
              <a:rPr lang="en-US" sz="2400" dirty="0" err="1"/>
              <a:t>davanja</a:t>
            </a:r>
            <a:r>
              <a:rPr lang="en-US" sz="2400" dirty="0"/>
              <a:t>, </a:t>
            </a:r>
            <a:r>
              <a:rPr lang="en-US" sz="2400" dirty="0" err="1"/>
              <a:t>činjenja</a:t>
            </a:r>
            <a:r>
              <a:rPr lang="en-US" sz="2400" dirty="0"/>
              <a:t>, </a:t>
            </a:r>
            <a:r>
              <a:rPr lang="en-US" sz="2400" dirty="0" err="1"/>
              <a:t>propuštanja</a:t>
            </a:r>
            <a:r>
              <a:rPr lang="en-US" sz="2400" dirty="0"/>
              <a:t> </a:t>
            </a:r>
            <a:r>
              <a:rPr lang="en-US" sz="2400" dirty="0" err="1"/>
              <a:t>ili</a:t>
            </a:r>
            <a:r>
              <a:rPr lang="en-US" sz="2400" dirty="0"/>
              <a:t> </a:t>
            </a:r>
            <a:r>
              <a:rPr lang="en-US" sz="2400" dirty="0" err="1"/>
              <a:t>trpljenja</a:t>
            </a:r>
            <a:r>
              <a:rPr lang="en-US" sz="2400" dirty="0"/>
              <a:t>) </a:t>
            </a:r>
            <a:r>
              <a:rPr lang="en-US" sz="2400" dirty="0" err="1"/>
              <a:t>ili</a:t>
            </a:r>
            <a:r>
              <a:rPr lang="en-US" sz="2400" dirty="0"/>
              <a:t> </a:t>
            </a:r>
            <a:r>
              <a:rPr lang="en-US" sz="2400" dirty="0" err="1"/>
              <a:t>stjecanjem</a:t>
            </a:r>
            <a:r>
              <a:rPr lang="en-US" sz="2400" dirty="0"/>
              <a:t> </a:t>
            </a:r>
            <a:r>
              <a:rPr lang="en-US" sz="2400" dirty="0" err="1"/>
              <a:t>imovine</a:t>
            </a:r>
            <a:r>
              <a:rPr lang="en-US" sz="2400" dirty="0"/>
              <a:t>, </a:t>
            </a:r>
            <a:r>
              <a:rPr lang="en-US" sz="2400" dirty="0" err="1"/>
              <a:t>novčane</a:t>
            </a:r>
            <a:r>
              <a:rPr lang="en-US" sz="2400" dirty="0"/>
              <a:t> </a:t>
            </a:r>
            <a:r>
              <a:rPr lang="en-US" sz="2400" dirty="0" err="1"/>
              <a:t>nagrade</a:t>
            </a:r>
            <a:r>
              <a:rPr lang="en-US" sz="2400" dirty="0"/>
              <a:t> </a:t>
            </a:r>
            <a:r>
              <a:rPr lang="en-US" sz="2400" dirty="0" err="1"/>
              <a:t>ili</a:t>
            </a:r>
            <a:r>
              <a:rPr lang="en-US" sz="2400" dirty="0"/>
              <a:t> </a:t>
            </a:r>
            <a:r>
              <a:rPr lang="en-US" sz="2400" dirty="0" err="1"/>
              <a:t>koristi</a:t>
            </a:r>
            <a:endParaRPr lang="hr-HR" sz="2400" dirty="0"/>
          </a:p>
          <a:p>
            <a:pPr marL="365125" indent="-365125"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400" dirty="0"/>
              <a:t>Novčanom nagradom ili imovinskom koristi za volontere </a:t>
            </a:r>
            <a:r>
              <a:rPr lang="hr-HR" sz="2400" dirty="0">
                <a:solidFill>
                  <a:srgbClr val="F48D02"/>
                </a:solidFill>
              </a:rPr>
              <a:t>ne smatraju se:</a:t>
            </a:r>
          </a:p>
          <a:p>
            <a:pPr marL="87313" indent="-87313">
              <a:buClr>
                <a:srgbClr val="F48D02"/>
              </a:buClr>
              <a:buFont typeface="Arial" panose="020B0604020202020204" pitchFamily="34" charset="0"/>
              <a:buChar char="•"/>
            </a:pPr>
            <a:r>
              <a:rPr lang="hr-HR" sz="1600" dirty="0"/>
              <a:t>računom potvrđene novčane naknade isplaćene za: </a:t>
            </a:r>
          </a:p>
          <a:p>
            <a:pPr marL="87313" indent="-87313">
              <a:spcBef>
                <a:spcPts val="0"/>
              </a:spcBef>
              <a:buClr>
                <a:srgbClr val="F48D02"/>
              </a:buClr>
              <a:buNone/>
            </a:pPr>
            <a:r>
              <a:rPr lang="hr-HR" sz="1600" dirty="0"/>
              <a:t>	radnu odjeću, opremu i predmete za zaštitu potrebni za volontiranje, troškove putovanja, smještaja i prehrane koji nastanu u vezi s volontiranjem, troškove prehrane, zbrinjavanja i obuke životinja u vlasništvu volontera koja sudjeluje u aktivnostima ili uslugama volontiranja, troškovi koji nastanu u vezi s izvršavanjem volonterskih usluga i aktivnosti</a:t>
            </a:r>
          </a:p>
          <a:p>
            <a:pPr marL="87313" indent="-87313">
              <a:buClr>
                <a:srgbClr val="F48D02"/>
              </a:buClr>
              <a:buFont typeface="Arial" panose="020B0604020202020204" pitchFamily="34" charset="0"/>
              <a:buChar char="•"/>
            </a:pPr>
            <a:r>
              <a:rPr lang="hr-HR" sz="1600" dirty="0"/>
              <a:t>novčane naknade isplaćene u svrhu plaćanja medicinskih usluga i cjepiva primljenih u svrhu obavljanja volontiranja</a:t>
            </a:r>
            <a:br>
              <a:rPr lang="hr-HR" sz="1600" dirty="0"/>
            </a:br>
            <a:r>
              <a:rPr lang="hr-HR" sz="1600" dirty="0"/>
              <a:t>edukacije izvan školskog sustava potrebne za volontiranje, premije osiguranja volontera za slučaj smrti, tjelesne ozljede ili profesionalne bolesti tijekom volontiranja, odnosno novčane naknade u svrhu osiguranja odgovornosti za štetu nastalu kod organizatora volontiranja ili treće osobe</a:t>
            </a:r>
          </a:p>
          <a:p>
            <a:pPr marL="87313" indent="-87313">
              <a:buClr>
                <a:srgbClr val="F48D02"/>
              </a:buClr>
              <a:buFont typeface="Arial" panose="020B0604020202020204" pitchFamily="34" charset="0"/>
              <a:buChar char="•"/>
            </a:pPr>
            <a:r>
              <a:rPr lang="hr-HR" sz="1600" dirty="0"/>
              <a:t>dnevnica za putovanja isplaćena volonterima, (iznos dnevnice propisane za državne službenike)</a:t>
            </a:r>
          </a:p>
          <a:p>
            <a:pPr marL="452438" indent="-87313">
              <a:buClr>
                <a:srgbClr val="F48D02"/>
              </a:buClr>
              <a:buFont typeface="Arial" panose="020B0604020202020204" pitchFamily="34" charset="0"/>
              <a:buChar char="•"/>
            </a:pPr>
            <a:r>
              <a:rPr lang="hr-HR" sz="1600" dirty="0"/>
              <a:t>novčana sredstva isplaćena u svrhu naknade troškova pribavljanja dokumenata ili plaćanja pristojbi nužnih za omogućavanje volontiranja</a:t>
            </a:r>
          </a:p>
          <a:p>
            <a:pPr marL="808038" indent="-87313">
              <a:buClr>
                <a:srgbClr val="F48D02"/>
              </a:buClr>
              <a:buFont typeface="Arial" panose="020B0604020202020204" pitchFamily="34" charset="0"/>
              <a:buChar char="•"/>
            </a:pPr>
            <a:r>
              <a:rPr lang="hr-HR" sz="1600" dirty="0"/>
              <a:t>isplaćeni novčani iznosi dobitnicima Državne nagrade za volontiranje i drugih nagrada za volontiranje koje </a:t>
            </a:r>
          </a:p>
          <a:p>
            <a:pPr marL="720725" indent="87313">
              <a:lnSpc>
                <a:spcPct val="100000"/>
              </a:lnSpc>
              <a:spcBef>
                <a:spcPts val="0"/>
              </a:spcBef>
              <a:buClr>
                <a:srgbClr val="F48D02"/>
              </a:buClr>
              <a:buNone/>
            </a:pPr>
            <a:r>
              <a:rPr lang="hr-HR" sz="1600" dirty="0"/>
              <a:t>ne isplaćuje organizator volontiranja</a:t>
            </a:r>
          </a:p>
          <a:p>
            <a:pPr marL="1165225" indent="-87313">
              <a:lnSpc>
                <a:spcPct val="100000"/>
              </a:lnSpc>
              <a:buClr>
                <a:srgbClr val="F48D02"/>
              </a:buClr>
              <a:buFont typeface="Arial" panose="020B0604020202020204" pitchFamily="34" charset="0"/>
              <a:buChar char="•"/>
            </a:pPr>
            <a:r>
              <a:rPr lang="hr-HR" sz="1600" dirty="0"/>
              <a:t>naknade i troškovi isplaćeni u sklopu programa Europske unije i međunarodnih programa koji se </a:t>
            </a:r>
          </a:p>
          <a:p>
            <a:pPr marL="1165225" indent="-87313">
              <a:lnSpc>
                <a:spcPct val="100000"/>
              </a:lnSpc>
              <a:spcBef>
                <a:spcPts val="0"/>
              </a:spcBef>
              <a:buClr>
                <a:srgbClr val="F48D02"/>
              </a:buClr>
              <a:buNone/>
            </a:pPr>
            <a:r>
              <a:rPr lang="hr-HR" sz="1600" dirty="0"/>
              <a:t>	odnose na financiranje programa volontiranja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14BCE8-D967-4450-91F7-9E7838059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A3C533-221F-48B4-B8E5-2E3046734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13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4983E30B-187B-4DD2-96B2-8E474D20F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13082" y="5231389"/>
            <a:ext cx="8565834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lang="en-US" sz="3200" dirty="0" err="1">
                <a:solidFill>
                  <a:srgbClr val="A3D46B"/>
                </a:solidFill>
              </a:rPr>
              <a:t>Načelo</a:t>
            </a:r>
            <a:r>
              <a:rPr lang="en-US" sz="3200" dirty="0">
                <a:solidFill>
                  <a:srgbClr val="A3D46B"/>
                </a:solidFill>
              </a:rPr>
              <a:t> </a:t>
            </a:r>
            <a:r>
              <a:rPr lang="en-US" sz="3200" dirty="0" err="1">
                <a:solidFill>
                  <a:srgbClr val="A3D46B"/>
                </a:solidFill>
              </a:rPr>
              <a:t>dobrovoljnosti</a:t>
            </a:r>
            <a:r>
              <a:rPr lang="en-US" sz="3200" dirty="0">
                <a:solidFill>
                  <a:srgbClr val="A3D46B"/>
                </a:solidFill>
              </a:rPr>
              <a:t> i </a:t>
            </a:r>
            <a:r>
              <a:rPr lang="en-US" sz="3200" dirty="0" err="1">
                <a:solidFill>
                  <a:srgbClr val="A3D46B"/>
                </a:solidFill>
              </a:rPr>
              <a:t>solidarnosti</a:t>
            </a:r>
            <a:r>
              <a:rPr lang="en-US" sz="3200" dirty="0">
                <a:solidFill>
                  <a:srgbClr val="A3D46B"/>
                </a:solidFill>
              </a:rPr>
              <a:t> </a:t>
            </a:r>
            <a:r>
              <a:rPr lang="en-US" sz="3200" dirty="0" err="1">
                <a:solidFill>
                  <a:srgbClr val="A3D46B"/>
                </a:solidFill>
              </a:rPr>
              <a:t>volontiranja</a:t>
            </a:r>
            <a:endParaRPr sz="3200" dirty="0">
              <a:solidFill>
                <a:srgbClr val="A3D46B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BF6A0F8-621D-4EC5-AF9D-CA2359D38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116" y="5736656"/>
            <a:ext cx="9485766" cy="741771"/>
          </a:xfrm>
        </p:spPr>
        <p:txBody>
          <a:bodyPr>
            <a:noAutofit/>
          </a:bodyPr>
          <a:lstStyle/>
          <a:p>
            <a:pPr marL="808038" indent="-355600"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en-US" sz="2500" dirty="0" err="1"/>
              <a:t>Volontiranje</a:t>
            </a:r>
            <a:r>
              <a:rPr lang="en-US" sz="2500" dirty="0"/>
              <a:t> je </a:t>
            </a:r>
            <a:r>
              <a:rPr lang="en-US" sz="2500" dirty="0" err="1"/>
              <a:t>dobrovoljno</a:t>
            </a:r>
            <a:r>
              <a:rPr lang="en-US" sz="2500" dirty="0"/>
              <a:t> i </a:t>
            </a:r>
            <a:r>
              <a:rPr lang="en-US" sz="2500" dirty="0" err="1"/>
              <a:t>solidano</a:t>
            </a:r>
            <a:r>
              <a:rPr lang="en-US" sz="2500" dirty="0"/>
              <a:t> </a:t>
            </a:r>
            <a:r>
              <a:rPr lang="en-US" sz="2500" dirty="0" err="1"/>
              <a:t>obavljanje</a:t>
            </a:r>
            <a:r>
              <a:rPr lang="en-US" sz="2500" dirty="0"/>
              <a:t> </a:t>
            </a:r>
            <a:r>
              <a:rPr lang="en-US" sz="2500" dirty="0" err="1"/>
              <a:t>aktivnosti</a:t>
            </a:r>
            <a:r>
              <a:rPr lang="en-US" sz="2500" dirty="0"/>
              <a:t> </a:t>
            </a:r>
            <a:r>
              <a:rPr lang="en-US" sz="2500" dirty="0" err="1"/>
              <a:t>ili</a:t>
            </a:r>
            <a:r>
              <a:rPr lang="en-US" sz="2500" dirty="0"/>
              <a:t> </a:t>
            </a:r>
            <a:r>
              <a:rPr lang="en-US" sz="2500" dirty="0" err="1"/>
              <a:t>usluga</a:t>
            </a:r>
            <a:r>
              <a:rPr lang="en-US" sz="2500" dirty="0"/>
              <a:t> </a:t>
            </a:r>
            <a:r>
              <a:rPr lang="en-US" sz="2500" dirty="0" err="1"/>
              <a:t>slobodnom</a:t>
            </a:r>
            <a:r>
              <a:rPr lang="en-US" sz="2500" dirty="0"/>
              <a:t> </a:t>
            </a:r>
            <a:r>
              <a:rPr lang="en-US" sz="2500" dirty="0" err="1"/>
              <a:t>voljom</a:t>
            </a:r>
            <a:r>
              <a:rPr lang="en-US" sz="2500" dirty="0"/>
              <a:t> </a:t>
            </a:r>
            <a:r>
              <a:rPr lang="en-US" sz="2500" dirty="0" err="1"/>
              <a:t>volontera</a:t>
            </a:r>
            <a:r>
              <a:rPr lang="en-US" sz="2500" dirty="0"/>
              <a:t>.</a:t>
            </a:r>
            <a:endParaRPr lang="hr-HR" sz="2500"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D2AF744A-7563-4752-87C8-DF372B9B7B8B}"/>
              </a:ext>
            </a:extLst>
          </p:cNvPr>
          <p:cNvSpPr txBox="1">
            <a:spLocks/>
          </p:cNvSpPr>
          <p:nvPr/>
        </p:nvSpPr>
        <p:spPr>
          <a:xfrm>
            <a:off x="4190279" y="193253"/>
            <a:ext cx="3811442" cy="50526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lang="en-US" sz="3200" dirty="0" err="1">
                <a:solidFill>
                  <a:srgbClr val="A3D46B"/>
                </a:solidFill>
              </a:rPr>
              <a:t>Odgoj</a:t>
            </a:r>
            <a:r>
              <a:rPr lang="en-US" sz="3200" dirty="0">
                <a:solidFill>
                  <a:srgbClr val="A3D46B"/>
                </a:solidFill>
              </a:rPr>
              <a:t> za </a:t>
            </a:r>
            <a:r>
              <a:rPr lang="en-US" sz="3200" dirty="0" err="1">
                <a:solidFill>
                  <a:srgbClr val="A3D46B"/>
                </a:solidFill>
              </a:rPr>
              <a:t>volontiranje</a:t>
            </a:r>
            <a:endParaRPr lang="it-IT" sz="3200" dirty="0">
              <a:solidFill>
                <a:srgbClr val="A3D46B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861171-D1D8-40C4-BB93-DD4D6838AD52}"/>
              </a:ext>
            </a:extLst>
          </p:cNvPr>
          <p:cNvSpPr txBox="1">
            <a:spLocks/>
          </p:cNvSpPr>
          <p:nvPr/>
        </p:nvSpPr>
        <p:spPr>
          <a:xfrm>
            <a:off x="657725" y="769144"/>
            <a:ext cx="10876549" cy="4305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 fontAlgn="base">
              <a:lnSpc>
                <a:spcPct val="100000"/>
              </a:lnSpc>
              <a:spcBef>
                <a:spcPts val="0"/>
              </a:spcBef>
              <a:buClr>
                <a:srgbClr val="F48D02"/>
              </a:buClr>
              <a:buFont typeface="Franklin Gothic Book" panose="020B0503020102020204" pitchFamily="34" charset="0"/>
              <a:buChar char="→"/>
            </a:pPr>
            <a:r>
              <a:rPr lang="hr-HR" sz="2500" dirty="0"/>
              <a:t>Dijete koje </a:t>
            </a:r>
            <a:r>
              <a:rPr lang="hr-HR" sz="2500" dirty="0">
                <a:solidFill>
                  <a:srgbClr val="F48D02"/>
                </a:solidFill>
              </a:rPr>
              <a:t>nije navršilo 15 godina </a:t>
            </a:r>
            <a:r>
              <a:rPr lang="hr-HR" sz="2500" dirty="0"/>
              <a:t>(dijete volonter) može biti uključeno</a:t>
            </a:r>
          </a:p>
          <a:p>
            <a:pPr marL="355600" indent="0" fontAlgn="base">
              <a:lnSpc>
                <a:spcPct val="100000"/>
              </a:lnSpc>
              <a:spcBef>
                <a:spcPts val="0"/>
              </a:spcBef>
              <a:buClr>
                <a:srgbClr val="F48D02"/>
              </a:buClr>
              <a:buNone/>
            </a:pPr>
            <a:r>
              <a:rPr lang="hr-HR" sz="2500" dirty="0"/>
              <a:t>u obavljanje odgojno-obrazovnih volonterskih aktivnosti </a:t>
            </a:r>
            <a:r>
              <a:rPr lang="en-US" sz="2500" dirty="0" err="1"/>
              <a:t>kao</a:t>
            </a:r>
            <a:r>
              <a:rPr lang="en-US" sz="2500" dirty="0"/>
              <a:t> </a:t>
            </a:r>
            <a:r>
              <a:rPr lang="en-US" sz="2500" dirty="0" err="1"/>
              <a:t>aktivnosti</a:t>
            </a:r>
            <a:r>
              <a:rPr lang="en-US" sz="2500" dirty="0"/>
              <a:t> </a:t>
            </a:r>
            <a:r>
              <a:rPr lang="en-US" sz="2500" dirty="0" err="1"/>
              <a:t>usmjerenih</a:t>
            </a:r>
            <a:r>
              <a:rPr lang="en-US" sz="2500" dirty="0"/>
              <a:t> </a:t>
            </a:r>
            <a:r>
              <a:rPr lang="en-US" sz="2500" dirty="0" err="1"/>
              <a:t>zajedničkom</a:t>
            </a:r>
            <a:r>
              <a:rPr lang="en-US" sz="2500" dirty="0"/>
              <a:t> </a:t>
            </a:r>
            <a:r>
              <a:rPr lang="en-US" sz="2500" dirty="0" err="1"/>
              <a:t>dobru</a:t>
            </a:r>
            <a:r>
              <a:rPr lang="en-US" sz="2500" dirty="0"/>
              <a:t> i </a:t>
            </a:r>
            <a:r>
              <a:rPr lang="en-US" sz="2500" dirty="0" err="1"/>
              <a:t>odgoju</a:t>
            </a:r>
            <a:r>
              <a:rPr lang="en-US" sz="2500" dirty="0"/>
              <a:t> za </a:t>
            </a:r>
            <a:r>
              <a:rPr lang="en-US" sz="2500" dirty="0" err="1"/>
              <a:t>volontiranje</a:t>
            </a:r>
            <a:r>
              <a:rPr lang="en-US" sz="2500" dirty="0"/>
              <a:t> </a:t>
            </a:r>
            <a:r>
              <a:rPr lang="hr-HR" sz="2500" b="1" dirty="0">
                <a:solidFill>
                  <a:srgbClr val="F48D02"/>
                </a:solidFill>
              </a:rPr>
              <a:t>samo u svrhu odgoja i obrazovanja </a:t>
            </a:r>
            <a:r>
              <a:rPr lang="hr-HR" sz="2500" dirty="0"/>
              <a:t>ako je organizator volontiranja odgojno-obrazovna ustanova, ustanova socijalne skrbi ili druga pravna osoba koja organizira volontiranje u odgojne i obrazovne svrhe uz suglasnost nadležnih tijela državne uprave, odgojno-obrazovnih ustanova ili ustanova socijalne skrbi ili koja za provođenje aktivnosti odgoja za volontiranje ima sklopljen sporazum s nadležnim tijelom iz područja obrazovanja uz </a:t>
            </a:r>
            <a:r>
              <a:rPr lang="en-US" sz="2500" dirty="0" err="1"/>
              <a:t>ob</a:t>
            </a:r>
            <a:r>
              <a:rPr lang="hr-HR" sz="2500" dirty="0"/>
              <a:t>a</a:t>
            </a:r>
            <a:r>
              <a:rPr lang="en-US" sz="2500" dirty="0" err="1"/>
              <a:t>vezn</a:t>
            </a:r>
            <a:r>
              <a:rPr lang="hr-HR" sz="2500" dirty="0"/>
              <a:t>u</a:t>
            </a:r>
            <a:r>
              <a:rPr lang="en-US" sz="2500" dirty="0"/>
              <a:t> </a:t>
            </a:r>
            <a:r>
              <a:rPr lang="en-US" sz="2500" dirty="0" err="1"/>
              <a:t>pisanu</a:t>
            </a:r>
            <a:r>
              <a:rPr lang="en-US" sz="2500" dirty="0"/>
              <a:t> </a:t>
            </a:r>
            <a:r>
              <a:rPr lang="en-US" sz="2500" dirty="0" err="1"/>
              <a:t>suglasnost</a:t>
            </a:r>
            <a:r>
              <a:rPr lang="en-US" sz="2500" dirty="0"/>
              <a:t> </a:t>
            </a:r>
            <a:r>
              <a:rPr lang="en-US" sz="2500" dirty="0" err="1"/>
              <a:t>zakonskog</a:t>
            </a:r>
            <a:r>
              <a:rPr lang="en-US" sz="2500" dirty="0"/>
              <a:t> </a:t>
            </a:r>
            <a:r>
              <a:rPr lang="en-US" sz="2500" dirty="0" err="1"/>
              <a:t>zastupnika</a:t>
            </a:r>
            <a:r>
              <a:rPr lang="en-US" sz="2500" dirty="0"/>
              <a:t> </a:t>
            </a:r>
            <a:r>
              <a:rPr lang="en-US" sz="2500" dirty="0" err="1"/>
              <a:t>djeteta</a:t>
            </a:r>
            <a:r>
              <a:rPr lang="en-US" sz="2500" dirty="0"/>
              <a:t> </a:t>
            </a:r>
            <a:r>
              <a:rPr lang="en-US" sz="2500" dirty="0" err="1"/>
              <a:t>volontera</a:t>
            </a:r>
            <a:r>
              <a:rPr lang="hr-HR" sz="2500" dirty="0"/>
              <a:t>.</a:t>
            </a:r>
          </a:p>
          <a:p>
            <a:pPr marL="355600" indent="-355600" fontAlgn="base">
              <a:buClr>
                <a:srgbClr val="F48D02"/>
              </a:buClr>
              <a:buFont typeface="Franklin Gothic Book" panose="020B0503020102020204" pitchFamily="34" charset="0"/>
              <a:buChar char="→"/>
            </a:pPr>
            <a:r>
              <a:rPr lang="hr-HR" sz="2500" dirty="0"/>
              <a:t>Ostale odredbe: Članak 13., st. 2 - 7 </a:t>
            </a:r>
            <a:r>
              <a:rPr lang="hr-HR" sz="2500" dirty="0" err="1"/>
              <a:t>ZoV</a:t>
            </a:r>
            <a:endParaRPr lang="hr-HR" sz="2500" dirty="0"/>
          </a:p>
          <a:p>
            <a:pPr marL="355600" indent="-355600" fontAlgn="base">
              <a:buClr>
                <a:srgbClr val="F48D02"/>
              </a:buClr>
              <a:buFont typeface="Franklin Gothic Book" panose="020B0503020102020204" pitchFamily="34" charset="0"/>
              <a:buChar char="→"/>
            </a:pPr>
            <a:endParaRPr lang="hr-HR" sz="25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991A21-2D37-4650-A747-6E3D0FDD4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DF9A0D-4BA8-4983-A19E-FCBB3446A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58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DE05B89E-7B9B-4D84-9D87-F275A8DB8B69}"/>
              </a:ext>
            </a:extLst>
          </p:cNvPr>
          <p:cNvSpPr txBox="1">
            <a:spLocks/>
          </p:cNvSpPr>
          <p:nvPr/>
        </p:nvSpPr>
        <p:spPr>
          <a:xfrm>
            <a:off x="2637483" y="522854"/>
            <a:ext cx="6917031" cy="50526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lang="en-US" sz="3200" dirty="0" err="1">
                <a:solidFill>
                  <a:srgbClr val="A3D46B"/>
                </a:solidFill>
              </a:rPr>
              <a:t>Načelo</a:t>
            </a:r>
            <a:r>
              <a:rPr lang="en-US" sz="3200" dirty="0">
                <a:solidFill>
                  <a:srgbClr val="A3D46B"/>
                </a:solidFill>
              </a:rPr>
              <a:t> </a:t>
            </a:r>
            <a:r>
              <a:rPr lang="en-US" sz="3200" dirty="0" err="1">
                <a:solidFill>
                  <a:srgbClr val="A3D46B"/>
                </a:solidFill>
              </a:rPr>
              <a:t>transnacionalnosti</a:t>
            </a:r>
            <a:r>
              <a:rPr lang="en-US" sz="3200" dirty="0">
                <a:solidFill>
                  <a:srgbClr val="A3D46B"/>
                </a:solidFill>
              </a:rPr>
              <a:t> </a:t>
            </a:r>
            <a:r>
              <a:rPr lang="en-US" sz="3200" dirty="0" err="1">
                <a:solidFill>
                  <a:srgbClr val="A3D46B"/>
                </a:solidFill>
              </a:rPr>
              <a:t>volontiranja</a:t>
            </a:r>
            <a:endParaRPr lang="it-IT" sz="3200" dirty="0">
              <a:solidFill>
                <a:srgbClr val="A3D46B"/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7C4D735-D3DE-4311-B011-0274644DA645}"/>
              </a:ext>
            </a:extLst>
          </p:cNvPr>
          <p:cNvSpPr txBox="1">
            <a:spLocks/>
          </p:cNvSpPr>
          <p:nvPr/>
        </p:nvSpPr>
        <p:spPr>
          <a:xfrm>
            <a:off x="816541" y="1162439"/>
            <a:ext cx="10558914" cy="3166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6985">
              <a:lnSpc>
                <a:spcPct val="100000"/>
              </a:lnSpc>
              <a:buClr>
                <a:srgbClr val="F48D02"/>
              </a:buClr>
              <a:buFont typeface="Franklin Gothic Book" panose="020B0503020102020204" pitchFamily="34" charset="0"/>
              <a:buChar char="→"/>
              <a:tabLst>
                <a:tab pos="0" algn="l"/>
              </a:tabLst>
            </a:pPr>
            <a:r>
              <a:rPr lang="hr-HR" spc="-20" dirty="0">
                <a:cs typeface="Calibri"/>
              </a:rPr>
              <a:t>državljani </a:t>
            </a:r>
            <a:r>
              <a:rPr lang="hr-HR" spc="-5" dirty="0">
                <a:cs typeface="Calibri"/>
              </a:rPr>
              <a:t>RH u</a:t>
            </a:r>
            <a:r>
              <a:rPr lang="hr-HR" spc="35" dirty="0">
                <a:cs typeface="Calibri"/>
              </a:rPr>
              <a:t> </a:t>
            </a:r>
            <a:r>
              <a:rPr lang="hr-HR" spc="-20" dirty="0">
                <a:cs typeface="Calibri"/>
              </a:rPr>
              <a:t>inozemstvu</a:t>
            </a:r>
          </a:p>
          <a:p>
            <a:pPr marR="6985">
              <a:lnSpc>
                <a:spcPct val="100000"/>
              </a:lnSpc>
              <a:spcBef>
                <a:spcPts val="0"/>
              </a:spcBef>
              <a:buClr>
                <a:srgbClr val="F48D02"/>
              </a:buClr>
              <a:buFont typeface="Franklin Gothic Book" panose="020B0503020102020204" pitchFamily="34" charset="0"/>
              <a:buChar char="→"/>
              <a:tabLst>
                <a:tab pos="0" algn="l"/>
              </a:tabLst>
            </a:pPr>
            <a:endParaRPr lang="hr-HR" sz="1400" dirty="0">
              <a:cs typeface="Calibri"/>
            </a:endParaRPr>
          </a:p>
          <a:p>
            <a:pPr marL="355600" marR="9525" indent="-355600">
              <a:lnSpc>
                <a:spcPct val="100000"/>
              </a:lnSpc>
              <a:spcBef>
                <a:spcPts val="0"/>
              </a:spcBef>
              <a:buClr>
                <a:srgbClr val="F48D02"/>
              </a:buClr>
              <a:buFont typeface="Franklin Gothic Book" panose="020B0503020102020204" pitchFamily="34" charset="0"/>
              <a:buChar char="→"/>
              <a:tabLst>
                <a:tab pos="537845" algn="l"/>
                <a:tab pos="538480" algn="l"/>
              </a:tabLst>
            </a:pPr>
            <a:r>
              <a:rPr lang="hr-HR" spc="-20" dirty="0">
                <a:cs typeface="Calibri"/>
              </a:rPr>
              <a:t>stranci </a:t>
            </a:r>
            <a:r>
              <a:rPr lang="hr-HR" spc="-5" dirty="0">
                <a:cs typeface="Calibri"/>
              </a:rPr>
              <a:t>i </a:t>
            </a:r>
            <a:r>
              <a:rPr lang="hr-HR" spc="-10" dirty="0">
                <a:cs typeface="Calibri"/>
              </a:rPr>
              <a:t>osobe </a:t>
            </a:r>
            <a:r>
              <a:rPr lang="hr-HR" spc="-25" dirty="0">
                <a:cs typeface="Calibri"/>
              </a:rPr>
              <a:t>kojima </a:t>
            </a:r>
            <a:r>
              <a:rPr lang="hr-HR" spc="-5" dirty="0">
                <a:cs typeface="Calibri"/>
              </a:rPr>
              <a:t>je</a:t>
            </a:r>
            <a:r>
              <a:rPr lang="hr-HR" spc="100" dirty="0">
                <a:cs typeface="Calibri"/>
              </a:rPr>
              <a:t> </a:t>
            </a:r>
            <a:r>
              <a:rPr lang="hr-HR" spc="-15" dirty="0">
                <a:cs typeface="Calibri"/>
              </a:rPr>
              <a:t>priznat</a:t>
            </a:r>
            <a:r>
              <a:rPr lang="hr-HR" dirty="0">
                <a:cs typeface="Calibri"/>
              </a:rPr>
              <a:t> </a:t>
            </a:r>
            <a:r>
              <a:rPr lang="hr-HR" spc="-20" dirty="0">
                <a:cs typeface="Calibri"/>
              </a:rPr>
              <a:t>status</a:t>
            </a:r>
            <a:r>
              <a:rPr lang="hr-HR" spc="-75" dirty="0">
                <a:cs typeface="Calibri"/>
              </a:rPr>
              <a:t> </a:t>
            </a:r>
            <a:r>
              <a:rPr lang="hr-HR" spc="-10" dirty="0">
                <a:cs typeface="Calibri"/>
              </a:rPr>
              <a:t>azilanata</a:t>
            </a:r>
            <a:r>
              <a:rPr lang="hr-HR" sz="2400" dirty="0">
                <a:cs typeface="Calibri"/>
              </a:rPr>
              <a:t> </a:t>
            </a:r>
            <a:r>
              <a:rPr lang="hr-HR" sz="2800" spc="-5" dirty="0">
                <a:cs typeface="Calibri"/>
              </a:rPr>
              <a:t>(</a:t>
            </a:r>
            <a:r>
              <a:rPr lang="en-US" sz="2800" spc="-5" dirty="0" err="1">
                <a:cs typeface="Calibri"/>
              </a:rPr>
              <a:t>sukladno</a:t>
            </a:r>
            <a:r>
              <a:rPr lang="en-US" sz="2800" spc="-5" dirty="0">
                <a:cs typeface="Calibri"/>
              </a:rPr>
              <a:t> </a:t>
            </a:r>
            <a:r>
              <a:rPr lang="en-US" sz="2800" spc="-5" dirty="0" err="1">
                <a:cs typeface="Calibri"/>
              </a:rPr>
              <a:t>odredbama</a:t>
            </a:r>
            <a:r>
              <a:rPr lang="en-US" sz="2800" spc="-5" dirty="0">
                <a:cs typeface="Calibri"/>
              </a:rPr>
              <a:t> </a:t>
            </a:r>
            <a:r>
              <a:rPr lang="en-US" sz="2800" spc="-5" dirty="0" err="1">
                <a:cs typeface="Calibri"/>
              </a:rPr>
              <a:t>Zakona</a:t>
            </a:r>
            <a:r>
              <a:rPr lang="en-US" sz="2800" spc="-5" dirty="0">
                <a:cs typeface="Calibri"/>
              </a:rPr>
              <a:t> o </a:t>
            </a:r>
            <a:r>
              <a:rPr lang="en-US" sz="2800" spc="-5" dirty="0" err="1">
                <a:cs typeface="Calibri"/>
              </a:rPr>
              <a:t>strancima</a:t>
            </a:r>
            <a:r>
              <a:rPr lang="hr-HR" sz="2800" spc="-5" dirty="0">
                <a:cs typeface="Calibri"/>
              </a:rPr>
              <a:t>)</a:t>
            </a:r>
          </a:p>
          <a:p>
            <a:pPr marL="285750" marR="5715" lvl="1" indent="-285750">
              <a:lnSpc>
                <a:spcPct val="100000"/>
              </a:lnSpc>
              <a:spcBef>
                <a:spcPts val="0"/>
              </a:spcBef>
              <a:buClr>
                <a:srgbClr val="F48D02"/>
              </a:buClr>
              <a:buFont typeface="Franklin Gothic Book" panose="020B0503020102020204" pitchFamily="34" charset="0"/>
              <a:buChar char="→"/>
              <a:tabLst>
                <a:tab pos="537845" algn="l"/>
                <a:tab pos="538480" algn="l"/>
              </a:tabLst>
            </a:pPr>
            <a:endParaRPr lang="hr-HR" sz="1400" spc="-20" dirty="0">
              <a:cs typeface="Calibri"/>
            </a:endParaRPr>
          </a:p>
          <a:p>
            <a:pPr marL="355600" marR="5715" indent="-355600">
              <a:lnSpc>
                <a:spcPct val="100000"/>
              </a:lnSpc>
              <a:spcBef>
                <a:spcPts val="0"/>
              </a:spcBef>
              <a:buClr>
                <a:srgbClr val="F48D02"/>
              </a:buClr>
              <a:buFont typeface="Franklin Gothic Book" panose="020B0503020102020204" pitchFamily="34" charset="0"/>
              <a:buChar char="→"/>
              <a:tabLst>
                <a:tab pos="1370330" algn="l"/>
                <a:tab pos="1370965" algn="l"/>
              </a:tabLst>
            </a:pPr>
            <a:r>
              <a:rPr lang="hr-HR" dirty="0"/>
              <a:t>u</a:t>
            </a:r>
            <a:r>
              <a:rPr lang="en-US" dirty="0" err="1"/>
              <a:t>govor</a:t>
            </a:r>
            <a:r>
              <a:rPr lang="en-US" dirty="0"/>
              <a:t> o </a:t>
            </a:r>
            <a:r>
              <a:rPr lang="en-US" dirty="0" err="1"/>
              <a:t>volontiranju</a:t>
            </a:r>
            <a:r>
              <a:rPr lang="en-US" dirty="0"/>
              <a:t> </a:t>
            </a:r>
            <a:r>
              <a:rPr lang="en-US" dirty="0" err="1"/>
              <a:t>koji</a:t>
            </a:r>
            <a:r>
              <a:rPr lang="en-US" dirty="0"/>
              <a:t> </a:t>
            </a:r>
            <a:r>
              <a:rPr lang="en-US" dirty="0" err="1"/>
              <a:t>zaključi</a:t>
            </a:r>
            <a:r>
              <a:rPr lang="en-US" dirty="0"/>
              <a:t> </a:t>
            </a:r>
            <a:r>
              <a:rPr lang="en-US" dirty="0" err="1"/>
              <a:t>volonter</a:t>
            </a:r>
            <a:r>
              <a:rPr lang="en-US" dirty="0"/>
              <a:t> </a:t>
            </a:r>
            <a:r>
              <a:rPr lang="en-US" dirty="0" err="1"/>
              <a:t>stranac</a:t>
            </a:r>
            <a:r>
              <a:rPr lang="en-US" dirty="0"/>
              <a:t> u </a:t>
            </a:r>
            <a:r>
              <a:rPr lang="en-US" dirty="0" err="1"/>
              <a:t>pisanu</a:t>
            </a:r>
            <a:r>
              <a:rPr lang="en-US" dirty="0"/>
              <a:t> </a:t>
            </a:r>
            <a:r>
              <a:rPr lang="en-US" dirty="0" err="1"/>
              <a:t>obliku</a:t>
            </a:r>
            <a:r>
              <a:rPr lang="en-US" dirty="0"/>
              <a:t> i </a:t>
            </a:r>
            <a:r>
              <a:rPr lang="en-US" dirty="0" err="1"/>
              <a:t>sukladno</a:t>
            </a:r>
            <a:r>
              <a:rPr lang="en-US" dirty="0"/>
              <a:t> </a:t>
            </a:r>
            <a:r>
              <a:rPr lang="en-US" dirty="0" err="1"/>
              <a:t>ovom</a:t>
            </a:r>
            <a:r>
              <a:rPr lang="en-US" dirty="0"/>
              <a:t> </a:t>
            </a:r>
            <a:r>
              <a:rPr lang="en-US" dirty="0" err="1"/>
              <a:t>Zakonu</a:t>
            </a:r>
            <a:r>
              <a:rPr lang="en-US" dirty="0"/>
              <a:t> </a:t>
            </a:r>
            <a:r>
              <a:rPr lang="en-US" dirty="0" err="1"/>
              <a:t>smatra</a:t>
            </a:r>
            <a:r>
              <a:rPr lang="en-US" dirty="0"/>
              <a:t> se </a:t>
            </a:r>
            <a:r>
              <a:rPr lang="en-US" dirty="0" err="1"/>
              <a:t>dokazom</a:t>
            </a:r>
            <a:r>
              <a:rPr lang="en-US" dirty="0"/>
              <a:t> o </a:t>
            </a:r>
            <a:r>
              <a:rPr lang="en-US" dirty="0" err="1"/>
              <a:t>opravdanosti</a:t>
            </a:r>
            <a:r>
              <a:rPr lang="en-US" dirty="0"/>
              <a:t> </a:t>
            </a:r>
            <a:r>
              <a:rPr lang="en-US" dirty="0" err="1"/>
              <a:t>privremenog</a:t>
            </a:r>
            <a:r>
              <a:rPr lang="en-US" dirty="0"/>
              <a:t> </a:t>
            </a:r>
            <a:r>
              <a:rPr lang="en-US" dirty="0" err="1"/>
              <a:t>boravka</a:t>
            </a:r>
            <a:endParaRPr lang="hr-HR" dirty="0">
              <a:cs typeface="Calibri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C067B8F0-00E6-4227-9874-20E41807C52C}"/>
              </a:ext>
            </a:extLst>
          </p:cNvPr>
          <p:cNvSpPr/>
          <p:nvPr/>
        </p:nvSpPr>
        <p:spPr>
          <a:xfrm>
            <a:off x="5722202" y="4051520"/>
            <a:ext cx="2146300" cy="2139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878877F-437E-4A56-93D7-F7A88AADC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E52868-6674-4746-8B37-1244B0451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02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 trans="6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28A8F-BE90-403A-92DC-C6654ECBA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615" y="667518"/>
            <a:ext cx="9894770" cy="1090341"/>
          </a:xfrm>
        </p:spPr>
        <p:txBody>
          <a:bodyPr>
            <a:normAutofit fontScale="90000"/>
          </a:bodyPr>
          <a:lstStyle/>
          <a:p>
            <a:pPr algn="ctr"/>
            <a:r>
              <a:rPr lang="hr-HR" spc="-10" dirty="0">
                <a:solidFill>
                  <a:srgbClr val="F48D02"/>
                </a:solidFill>
              </a:rPr>
              <a:t>ETIČKI KODEKS VOLONTERA</a:t>
            </a:r>
            <a:br>
              <a:rPr lang="hr-HR" spc="-10" dirty="0">
                <a:solidFill>
                  <a:srgbClr val="F48D02"/>
                </a:solidFill>
              </a:rPr>
            </a:br>
            <a:r>
              <a:rPr lang="hr-HR" sz="3600" spc="-10" dirty="0">
                <a:solidFill>
                  <a:srgbClr val="F48D02"/>
                </a:solidFill>
              </a:rPr>
              <a:t>(NN 55/2008)</a:t>
            </a:r>
            <a:endParaRPr lang="en-US" sz="3600" spc="-10" dirty="0">
              <a:solidFill>
                <a:srgbClr val="F48D0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BB469-A5E0-4D3D-959E-9809A9A8B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7446"/>
            <a:ext cx="10515600" cy="3243107"/>
          </a:xfrm>
        </p:spPr>
        <p:txBody>
          <a:bodyPr>
            <a:normAutofit/>
          </a:bodyPr>
          <a:lstStyle/>
          <a:p>
            <a:pPr marL="355600" marR="350520" indent="-355600">
              <a:lnSpc>
                <a:spcPct val="100000"/>
              </a:lnSpc>
              <a:spcBef>
                <a:spcPts val="0"/>
              </a:spcBef>
              <a:buClr>
                <a:srgbClr val="F48D02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pc="-15" dirty="0">
                <a:cs typeface="Calibri"/>
              </a:rPr>
              <a:t>Pravila </a:t>
            </a:r>
            <a:r>
              <a:rPr lang="hr-HR" spc="-5" dirty="0">
                <a:cs typeface="Calibri"/>
              </a:rPr>
              <a:t>ponašanja </a:t>
            </a:r>
            <a:r>
              <a:rPr lang="hr-HR" spc="-20" dirty="0">
                <a:cs typeface="Calibri"/>
              </a:rPr>
              <a:t>volontera, </a:t>
            </a:r>
            <a:r>
              <a:rPr lang="hr-HR" spc="-25" dirty="0">
                <a:cs typeface="Calibri"/>
              </a:rPr>
              <a:t>organizatora </a:t>
            </a:r>
            <a:r>
              <a:rPr lang="hr-HR" spc="-10" dirty="0">
                <a:cs typeface="Calibri"/>
              </a:rPr>
              <a:t>volontiranja </a:t>
            </a:r>
            <a:r>
              <a:rPr lang="hr-HR" dirty="0">
                <a:cs typeface="Calibri"/>
              </a:rPr>
              <a:t>i </a:t>
            </a:r>
            <a:r>
              <a:rPr lang="hr-HR" spc="-25" dirty="0">
                <a:cs typeface="Calibri"/>
              </a:rPr>
              <a:t>korisnika </a:t>
            </a:r>
            <a:r>
              <a:rPr lang="hr-HR" spc="-10" dirty="0">
                <a:cs typeface="Calibri"/>
              </a:rPr>
              <a:t>volontiranja </a:t>
            </a:r>
            <a:r>
              <a:rPr lang="hr-HR" spc="-5" dirty="0">
                <a:cs typeface="Calibri"/>
              </a:rPr>
              <a:t>sukladno načelima </a:t>
            </a:r>
            <a:r>
              <a:rPr lang="hr-HR" spc="-10" dirty="0">
                <a:cs typeface="Calibri"/>
              </a:rPr>
              <a:t>volontiranja </a:t>
            </a:r>
            <a:r>
              <a:rPr lang="hr-HR" dirty="0">
                <a:cs typeface="Calibri"/>
              </a:rPr>
              <a:t>iz </a:t>
            </a:r>
            <a:r>
              <a:rPr lang="hr-HR" spc="-20" dirty="0">
                <a:cs typeface="Calibri"/>
              </a:rPr>
              <a:t>ovoga</a:t>
            </a:r>
            <a:r>
              <a:rPr lang="hr-HR" spc="-25" dirty="0">
                <a:cs typeface="Calibri"/>
              </a:rPr>
              <a:t> </a:t>
            </a:r>
            <a:r>
              <a:rPr lang="hr-HR" spc="-20" dirty="0">
                <a:cs typeface="Calibri"/>
              </a:rPr>
              <a:t>Zakona.</a:t>
            </a:r>
            <a:endParaRPr lang="hr-HR" dirty="0">
              <a:cs typeface="Calibri"/>
            </a:endParaRPr>
          </a:p>
          <a:p>
            <a:pPr marL="355600" indent="-355600">
              <a:lnSpc>
                <a:spcPct val="100000"/>
              </a:lnSpc>
              <a:spcBef>
                <a:spcPts val="5"/>
              </a:spcBef>
              <a:buClr>
                <a:srgbClr val="F48D02"/>
              </a:buClr>
              <a:buFont typeface="Franklin Gothic Book" panose="020B0503020102020204" pitchFamily="34" charset="0"/>
              <a:buChar char="→"/>
            </a:pPr>
            <a:endParaRPr lang="hr-HR" dirty="0">
              <a:cs typeface="Calibri"/>
            </a:endParaRPr>
          </a:p>
          <a:p>
            <a:pPr marL="355600" marR="5080" lvl="1" indent="-355600">
              <a:lnSpc>
                <a:spcPct val="100000"/>
              </a:lnSpc>
              <a:spcBef>
                <a:spcPts val="0"/>
              </a:spcBef>
              <a:buClr>
                <a:srgbClr val="F48D02"/>
              </a:buClr>
              <a:buFont typeface="Franklin Gothic Book" panose="020B0503020102020204" pitchFamily="34" charset="0"/>
              <a:buChar char="→"/>
              <a:tabLst>
                <a:tab pos="342265" algn="l"/>
                <a:tab pos="342900" algn="l"/>
              </a:tabLst>
            </a:pPr>
            <a:r>
              <a:rPr lang="hr-HR" sz="2800" spc="-15" dirty="0">
                <a:cs typeface="Calibri"/>
              </a:rPr>
              <a:t>Svaki </a:t>
            </a:r>
            <a:r>
              <a:rPr lang="hr-HR" sz="2800" spc="-20" dirty="0">
                <a:cs typeface="Calibri"/>
              </a:rPr>
              <a:t>OV </a:t>
            </a:r>
            <a:r>
              <a:rPr lang="hr-HR" sz="2800" spc="-30" dirty="0">
                <a:cs typeface="Calibri"/>
              </a:rPr>
              <a:t>može </a:t>
            </a:r>
            <a:r>
              <a:rPr lang="hr-HR" sz="2800" spc="-5" dirty="0">
                <a:cs typeface="Calibri"/>
              </a:rPr>
              <a:t>donijeti </a:t>
            </a:r>
            <a:r>
              <a:rPr lang="hr-HR" sz="2800" spc="-10" dirty="0">
                <a:cs typeface="Calibri"/>
              </a:rPr>
              <a:t>vlastita etička</a:t>
            </a:r>
            <a:r>
              <a:rPr lang="hr-HR" sz="2800" spc="-5" dirty="0">
                <a:cs typeface="Calibri"/>
              </a:rPr>
              <a:t> </a:t>
            </a:r>
            <a:r>
              <a:rPr lang="hr-HR" sz="2800" dirty="0">
                <a:cs typeface="Calibri"/>
              </a:rPr>
              <a:t>načela </a:t>
            </a:r>
            <a:r>
              <a:rPr lang="hr-HR" sz="2800" spc="-30" dirty="0">
                <a:cs typeface="Calibri"/>
              </a:rPr>
              <a:t>koja </a:t>
            </a:r>
            <a:r>
              <a:rPr lang="hr-HR" sz="2800" spc="-20" dirty="0">
                <a:cs typeface="Calibri"/>
              </a:rPr>
              <a:t>proizlaze </a:t>
            </a:r>
            <a:r>
              <a:rPr lang="hr-HR" sz="2800" dirty="0">
                <a:cs typeface="Calibri"/>
              </a:rPr>
              <a:t>iz </a:t>
            </a:r>
            <a:r>
              <a:rPr lang="hr-HR" sz="2800" spc="-10" dirty="0">
                <a:cs typeface="Calibri"/>
              </a:rPr>
              <a:t>njegove</a:t>
            </a:r>
            <a:r>
              <a:rPr lang="hr-HR" sz="2800" spc="20" dirty="0">
                <a:cs typeface="Calibri"/>
              </a:rPr>
              <a:t> </a:t>
            </a:r>
            <a:r>
              <a:rPr lang="hr-HR" sz="2800" spc="-10" dirty="0">
                <a:cs typeface="Calibri"/>
              </a:rPr>
              <a:t>djelatnosti</a:t>
            </a:r>
            <a:r>
              <a:rPr lang="en-US" dirty="0"/>
              <a:t>, </a:t>
            </a:r>
            <a:r>
              <a:rPr lang="en-US" sz="2800" spc="-10" dirty="0">
                <a:cs typeface="Calibri"/>
              </a:rPr>
              <a:t>a </a:t>
            </a:r>
            <a:r>
              <a:rPr lang="en-US" sz="2800" spc="-10" dirty="0" err="1">
                <a:cs typeface="Calibri"/>
              </a:rPr>
              <a:t>koja</a:t>
            </a:r>
            <a:r>
              <a:rPr lang="en-US" sz="2800" spc="-10" dirty="0">
                <a:cs typeface="Calibri"/>
              </a:rPr>
              <a:t> </a:t>
            </a:r>
            <a:r>
              <a:rPr lang="en-US" sz="2800" spc="-10" dirty="0" err="1">
                <a:cs typeface="Calibri"/>
              </a:rPr>
              <a:t>nisu</a:t>
            </a:r>
            <a:r>
              <a:rPr lang="en-US" sz="2800" spc="-10" dirty="0">
                <a:cs typeface="Calibri"/>
              </a:rPr>
              <a:t> u </a:t>
            </a:r>
            <a:r>
              <a:rPr lang="en-US" sz="2800" spc="-10" dirty="0" err="1">
                <a:cs typeface="Calibri"/>
              </a:rPr>
              <a:t>suprotnosti</a:t>
            </a:r>
            <a:r>
              <a:rPr lang="en-US" sz="2800" spc="-10" dirty="0">
                <a:cs typeface="Calibri"/>
              </a:rPr>
              <a:t> s </a:t>
            </a:r>
            <a:r>
              <a:rPr lang="en-US" sz="2800" spc="-10" dirty="0" err="1">
                <a:cs typeface="Calibri"/>
              </a:rPr>
              <a:t>Kodeksom</a:t>
            </a:r>
            <a:r>
              <a:rPr lang="en-US" sz="2800" spc="-10" dirty="0">
                <a:cs typeface="Calibri"/>
              </a:rPr>
              <a:t>, </a:t>
            </a:r>
            <a:r>
              <a:rPr lang="en-US" sz="2800" spc="-10" dirty="0" err="1">
                <a:cs typeface="Calibri"/>
              </a:rPr>
              <a:t>temeljnim</a:t>
            </a:r>
            <a:r>
              <a:rPr lang="en-US" sz="2800" spc="-10" dirty="0">
                <a:cs typeface="Calibri"/>
              </a:rPr>
              <a:t> </a:t>
            </a:r>
            <a:r>
              <a:rPr lang="en-US" sz="2800" spc="-10" dirty="0" err="1">
                <a:cs typeface="Calibri"/>
              </a:rPr>
              <a:t>načelima</a:t>
            </a:r>
            <a:r>
              <a:rPr lang="en-US" sz="2800" spc="-10" dirty="0">
                <a:cs typeface="Calibri"/>
              </a:rPr>
              <a:t> </a:t>
            </a:r>
            <a:r>
              <a:rPr lang="en-US" sz="2800" spc="-10" dirty="0" err="1">
                <a:cs typeface="Calibri"/>
              </a:rPr>
              <a:t>volontiranja</a:t>
            </a:r>
            <a:r>
              <a:rPr lang="en-US" sz="2800" spc="-10" dirty="0">
                <a:cs typeface="Calibri"/>
              </a:rPr>
              <a:t> </a:t>
            </a:r>
            <a:r>
              <a:rPr lang="en-US" sz="2800" spc="-10" dirty="0" err="1">
                <a:cs typeface="Calibri"/>
              </a:rPr>
              <a:t>iz</a:t>
            </a:r>
            <a:r>
              <a:rPr lang="en-US" sz="2800" spc="-10" dirty="0">
                <a:cs typeface="Calibri"/>
              </a:rPr>
              <a:t> </a:t>
            </a:r>
            <a:r>
              <a:rPr lang="en-US" sz="2800" spc="-10" dirty="0" err="1">
                <a:cs typeface="Calibri"/>
              </a:rPr>
              <a:t>ovoga</a:t>
            </a:r>
            <a:r>
              <a:rPr lang="en-US" sz="2800" spc="-10" dirty="0">
                <a:cs typeface="Calibri"/>
              </a:rPr>
              <a:t> </a:t>
            </a:r>
            <a:r>
              <a:rPr lang="en-US" sz="2800" spc="-10" dirty="0" err="1">
                <a:cs typeface="Calibri"/>
              </a:rPr>
              <a:t>Zakona</a:t>
            </a:r>
            <a:r>
              <a:rPr lang="en-US" sz="2800" spc="-10" dirty="0">
                <a:cs typeface="Calibri"/>
              </a:rPr>
              <a:t>, </a:t>
            </a:r>
            <a:r>
              <a:rPr lang="en-US" sz="2800" spc="-10" dirty="0" err="1">
                <a:cs typeface="Calibri"/>
              </a:rPr>
              <a:t>te</a:t>
            </a:r>
            <a:r>
              <a:rPr lang="en-US" sz="2800" spc="-10" dirty="0">
                <a:cs typeface="Calibri"/>
              </a:rPr>
              <a:t> </a:t>
            </a:r>
            <a:r>
              <a:rPr lang="en-US" sz="2800" spc="-10" dirty="0" err="1">
                <a:cs typeface="Calibri"/>
              </a:rPr>
              <a:t>domaćim</a:t>
            </a:r>
            <a:r>
              <a:rPr lang="en-US" sz="2800" spc="-10" dirty="0">
                <a:cs typeface="Calibri"/>
              </a:rPr>
              <a:t> i </a:t>
            </a:r>
            <a:r>
              <a:rPr lang="en-US" sz="2800" spc="-10" dirty="0" err="1">
                <a:cs typeface="Calibri"/>
              </a:rPr>
              <a:t>međunarodnim</a:t>
            </a:r>
            <a:r>
              <a:rPr lang="en-US" sz="2800" spc="-10" dirty="0">
                <a:cs typeface="Calibri"/>
              </a:rPr>
              <a:t> </a:t>
            </a:r>
            <a:r>
              <a:rPr lang="en-US" sz="2800" spc="-10" dirty="0" err="1">
                <a:cs typeface="Calibri"/>
              </a:rPr>
              <a:t>propisima</a:t>
            </a:r>
            <a:r>
              <a:rPr lang="en-US" sz="2800" spc="-10" dirty="0">
                <a:cs typeface="Calibri"/>
              </a:rPr>
              <a:t> </a:t>
            </a:r>
            <a:r>
              <a:rPr lang="en-US" sz="2800" spc="-10" dirty="0" err="1">
                <a:cs typeface="Calibri"/>
              </a:rPr>
              <a:t>koji</a:t>
            </a:r>
            <a:r>
              <a:rPr lang="en-US" sz="2800" spc="-10" dirty="0">
                <a:cs typeface="Calibri"/>
              </a:rPr>
              <a:t> </a:t>
            </a:r>
            <a:r>
              <a:rPr lang="en-US" sz="2800" spc="-10" dirty="0" err="1">
                <a:cs typeface="Calibri"/>
              </a:rPr>
              <a:t>uređuju</a:t>
            </a:r>
            <a:r>
              <a:rPr lang="en-US" sz="2800" spc="-10" dirty="0">
                <a:cs typeface="Calibri"/>
              </a:rPr>
              <a:t> </a:t>
            </a:r>
            <a:r>
              <a:rPr lang="en-US" sz="2800" spc="-10" dirty="0" err="1">
                <a:cs typeface="Calibri"/>
              </a:rPr>
              <a:t>volontiranje</a:t>
            </a:r>
            <a:r>
              <a:rPr lang="en-US" sz="2800" spc="-10" dirty="0">
                <a:cs typeface="Calibri"/>
              </a:rPr>
              <a:t>.</a:t>
            </a:r>
            <a:endParaRPr lang="hr-HR" sz="2800" spc="-10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CAD13-B6B6-4801-B4B5-94C4A7A0A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A50139-B521-4D29-B601-9747FBEAA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86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 trans="6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28A8F-BE90-403A-92DC-C6654ECBA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282" y="389699"/>
            <a:ext cx="6871435" cy="615318"/>
          </a:xfrm>
        </p:spPr>
        <p:txBody>
          <a:bodyPr>
            <a:normAutofit/>
          </a:bodyPr>
          <a:lstStyle/>
          <a:p>
            <a:pPr algn="ctr"/>
            <a:r>
              <a:rPr lang="hr-HR" sz="3600" spc="-10" dirty="0">
                <a:highlight>
                  <a:srgbClr val="F18700"/>
                </a:highlight>
              </a:rPr>
              <a:t>UGOVOR O VOLONTIRANJU</a:t>
            </a:r>
            <a:endParaRPr lang="en-US" sz="3600" spc="-10" dirty="0">
              <a:highlight>
                <a:srgbClr val="F18700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BB469-A5E0-4D3D-959E-9809A9A8B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05017"/>
            <a:ext cx="10929118" cy="5419438"/>
          </a:xfrm>
        </p:spPr>
        <p:txBody>
          <a:bodyPr>
            <a:noAutofit/>
          </a:bodyPr>
          <a:lstStyle/>
          <a:p>
            <a:pPr marL="469265" indent="-45720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600" spc="-5" dirty="0">
                <a:cs typeface="Calibri"/>
              </a:rPr>
              <a:t>usmeno </a:t>
            </a:r>
            <a:r>
              <a:rPr lang="hr-HR" sz="2600" dirty="0">
                <a:cs typeface="Calibri"/>
              </a:rPr>
              <a:t>ili u </a:t>
            </a:r>
            <a:r>
              <a:rPr lang="hr-HR" sz="2600" spc="-5" dirty="0">
                <a:cs typeface="Calibri"/>
              </a:rPr>
              <a:t>pisanom</a:t>
            </a:r>
            <a:r>
              <a:rPr lang="hr-HR" sz="2600" spc="-30" dirty="0">
                <a:cs typeface="Calibri"/>
              </a:rPr>
              <a:t> </a:t>
            </a:r>
            <a:r>
              <a:rPr lang="hr-HR" sz="2600" spc="-15" dirty="0">
                <a:cs typeface="Calibri"/>
              </a:rPr>
              <a:t>obliku</a:t>
            </a:r>
          </a:p>
          <a:p>
            <a:pPr marL="12065" indent="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None/>
              <a:tabLst>
                <a:tab pos="355600" algn="l"/>
                <a:tab pos="356235" algn="l"/>
              </a:tabLst>
            </a:pPr>
            <a:endParaRPr lang="hr-HR" sz="1000" dirty="0">
              <a:cs typeface="Calibri"/>
            </a:endParaRPr>
          </a:p>
          <a:p>
            <a:pPr marL="469265" indent="-45720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600" b="1" u="sng" dirty="0">
                <a:cs typeface="Calibri"/>
              </a:rPr>
              <a:t>u </a:t>
            </a:r>
            <a:r>
              <a:rPr lang="hr-HR" sz="2600" b="1" u="sng" spc="-5" dirty="0">
                <a:cs typeface="Calibri"/>
              </a:rPr>
              <a:t>pisanom </a:t>
            </a:r>
            <a:r>
              <a:rPr lang="hr-HR" sz="2600" b="1" u="sng" spc="-15" dirty="0">
                <a:cs typeface="Calibri"/>
              </a:rPr>
              <a:t>obliku obvezan </a:t>
            </a:r>
            <a:r>
              <a:rPr lang="hr-HR" sz="2600" b="1" u="sng" dirty="0">
                <a:cs typeface="Calibri"/>
              </a:rPr>
              <a:t>je</a:t>
            </a:r>
            <a:r>
              <a:rPr lang="hr-HR" sz="2600" b="1" u="sng" spc="35" dirty="0">
                <a:cs typeface="Calibri"/>
              </a:rPr>
              <a:t> </a:t>
            </a:r>
            <a:r>
              <a:rPr lang="hr-HR" sz="2600" b="1" u="sng" spc="-25" dirty="0">
                <a:cs typeface="Calibri"/>
              </a:rPr>
              <a:t>kod:</a:t>
            </a:r>
            <a:endParaRPr lang="hr-HR" sz="2600" b="1" u="sng" dirty="0">
              <a:cs typeface="Calibri"/>
            </a:endParaRPr>
          </a:p>
          <a:p>
            <a:pPr marL="808038" indent="-446088">
              <a:lnSpc>
                <a:spcPct val="110000"/>
              </a:lnSpc>
              <a:spcBef>
                <a:spcPts val="50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600" spc="-15" dirty="0">
                <a:cs typeface="Calibri"/>
              </a:rPr>
              <a:t>volontiranja povezanog </a:t>
            </a:r>
            <a:r>
              <a:rPr lang="hr-HR" sz="2600" dirty="0">
                <a:cs typeface="Calibri"/>
              </a:rPr>
              <a:t>s </a:t>
            </a:r>
            <a:r>
              <a:rPr lang="hr-HR" sz="2600" spc="-10" dirty="0">
                <a:cs typeface="Calibri"/>
              </a:rPr>
              <a:t>povećanim </a:t>
            </a:r>
            <a:r>
              <a:rPr lang="hr-HR" sz="2600" dirty="0">
                <a:cs typeface="Calibri"/>
              </a:rPr>
              <a:t>rizicima </a:t>
            </a:r>
            <a:r>
              <a:rPr lang="hr-HR" sz="2600" spc="-20" dirty="0">
                <a:cs typeface="Calibri"/>
              </a:rPr>
              <a:t>za </a:t>
            </a:r>
            <a:r>
              <a:rPr lang="hr-HR" sz="2600" spc="-10" dirty="0">
                <a:cs typeface="Calibri"/>
              </a:rPr>
              <a:t>život </a:t>
            </a:r>
            <a:r>
              <a:rPr lang="hr-HR" sz="2600" dirty="0">
                <a:cs typeface="Calibri"/>
              </a:rPr>
              <a:t>i</a:t>
            </a:r>
            <a:r>
              <a:rPr lang="hr-HR" sz="2600" spc="50" dirty="0">
                <a:cs typeface="Calibri"/>
              </a:rPr>
              <a:t> </a:t>
            </a:r>
            <a:r>
              <a:rPr lang="hr-HR" sz="2600" spc="-20" dirty="0">
                <a:cs typeface="Calibri"/>
              </a:rPr>
              <a:t>zdravlje </a:t>
            </a:r>
            <a:r>
              <a:rPr lang="hr-HR" sz="2600" spc="-15" dirty="0">
                <a:cs typeface="Calibri"/>
              </a:rPr>
              <a:t>volontera</a:t>
            </a:r>
            <a:endParaRPr lang="hr-HR" sz="2600" dirty="0">
              <a:cs typeface="Calibri"/>
            </a:endParaRPr>
          </a:p>
          <a:p>
            <a:pPr marL="808038" indent="-446088">
              <a:lnSpc>
                <a:spcPct val="100000"/>
              </a:lnSpc>
              <a:spcBef>
                <a:spcPts val="575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600" spc="-15" dirty="0">
                <a:cs typeface="Calibri"/>
              </a:rPr>
              <a:t>volontiranja stranih</a:t>
            </a:r>
            <a:r>
              <a:rPr lang="hr-HR" sz="2600" spc="-5" dirty="0">
                <a:cs typeface="Calibri"/>
              </a:rPr>
              <a:t> </a:t>
            </a:r>
            <a:r>
              <a:rPr lang="hr-HR" sz="2600" spc="-10" dirty="0">
                <a:cs typeface="Calibri"/>
              </a:rPr>
              <a:t>državljana u RH</a:t>
            </a:r>
            <a:endParaRPr lang="hr-HR" sz="2600" dirty="0">
              <a:cs typeface="Calibri"/>
            </a:endParaRPr>
          </a:p>
          <a:p>
            <a:pPr marL="808038" indent="-446088">
              <a:lnSpc>
                <a:spcPct val="100000"/>
              </a:lnSpc>
              <a:spcBef>
                <a:spcPts val="575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600" spc="-15" dirty="0">
                <a:cs typeface="Calibri"/>
              </a:rPr>
              <a:t>volontiranja </a:t>
            </a:r>
            <a:r>
              <a:rPr lang="hr-HR" sz="2600" spc="-10" dirty="0">
                <a:cs typeface="Calibri"/>
              </a:rPr>
              <a:t>državljana </a:t>
            </a:r>
            <a:r>
              <a:rPr lang="hr-HR" sz="2600" dirty="0">
                <a:cs typeface="Calibri"/>
              </a:rPr>
              <a:t>RH u</a:t>
            </a:r>
            <a:r>
              <a:rPr lang="hr-HR" sz="2600" spc="10" dirty="0">
                <a:cs typeface="Calibri"/>
              </a:rPr>
              <a:t> </a:t>
            </a:r>
            <a:r>
              <a:rPr lang="hr-HR" sz="2600" spc="-15" dirty="0">
                <a:cs typeface="Calibri"/>
              </a:rPr>
              <a:t>inozemstvu</a:t>
            </a:r>
            <a:endParaRPr lang="hr-HR" sz="2600" dirty="0">
              <a:cs typeface="Calibri"/>
            </a:endParaRPr>
          </a:p>
          <a:p>
            <a:pPr marL="808038" indent="-446088">
              <a:lnSpc>
                <a:spcPct val="100000"/>
              </a:lnSpc>
              <a:spcBef>
                <a:spcPts val="58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600" spc="-10" dirty="0">
                <a:cs typeface="Calibri"/>
              </a:rPr>
              <a:t>dugotrajnog</a:t>
            </a:r>
            <a:r>
              <a:rPr lang="hr-HR" sz="2600" spc="-25" dirty="0">
                <a:cs typeface="Calibri"/>
              </a:rPr>
              <a:t> </a:t>
            </a:r>
            <a:r>
              <a:rPr lang="hr-HR" sz="2600" spc="-10" dirty="0">
                <a:cs typeface="Calibri"/>
              </a:rPr>
              <a:t>volontiranja</a:t>
            </a:r>
            <a:endParaRPr lang="hr-HR" sz="2600" dirty="0">
              <a:cs typeface="Calibri"/>
            </a:endParaRPr>
          </a:p>
          <a:p>
            <a:pPr marL="808038" marR="248285" indent="-444500">
              <a:lnSpc>
                <a:spcPct val="100000"/>
              </a:lnSpc>
              <a:spcBef>
                <a:spcPts val="575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600" spc="-15" dirty="0">
                <a:cs typeface="Calibri"/>
              </a:rPr>
              <a:t>volontiranja </a:t>
            </a:r>
            <a:r>
              <a:rPr lang="hr-HR" sz="2600" dirty="0">
                <a:cs typeface="Calibri"/>
              </a:rPr>
              <a:t>s </a:t>
            </a:r>
            <a:r>
              <a:rPr lang="hr-HR" sz="2600" spc="-10" dirty="0">
                <a:cs typeface="Calibri"/>
              </a:rPr>
              <a:t>djecom, </a:t>
            </a:r>
            <a:r>
              <a:rPr lang="hr-HR" sz="2600" spc="-5" dirty="0">
                <a:solidFill>
                  <a:srgbClr val="F18700"/>
                </a:solidFill>
                <a:cs typeface="Calibri"/>
              </a:rPr>
              <a:t>osobama </a:t>
            </a:r>
            <a:r>
              <a:rPr lang="hr-HR" sz="2600" dirty="0">
                <a:solidFill>
                  <a:srgbClr val="F18700"/>
                </a:solidFill>
                <a:cs typeface="Calibri"/>
              </a:rPr>
              <a:t>s </a:t>
            </a:r>
            <a:r>
              <a:rPr lang="hr-HR" sz="2600" spc="-15" dirty="0">
                <a:solidFill>
                  <a:srgbClr val="F18700"/>
                </a:solidFill>
                <a:cs typeface="Calibri"/>
              </a:rPr>
              <a:t>invaliditetom, </a:t>
            </a:r>
            <a:r>
              <a:rPr lang="hr-HR" sz="2600" spc="-5" dirty="0">
                <a:solidFill>
                  <a:srgbClr val="F18700"/>
                </a:solidFill>
                <a:cs typeface="Calibri"/>
              </a:rPr>
              <a:t>bolesnim </a:t>
            </a:r>
            <a:r>
              <a:rPr lang="hr-HR" sz="2600" spc="-10" dirty="0">
                <a:solidFill>
                  <a:srgbClr val="F18700"/>
                </a:solidFill>
                <a:cs typeface="Calibri"/>
              </a:rPr>
              <a:t>osobama, </a:t>
            </a:r>
            <a:r>
              <a:rPr lang="hr-HR" sz="2600" spc="-10" dirty="0">
                <a:cs typeface="Calibri"/>
              </a:rPr>
              <a:t>starim </a:t>
            </a:r>
            <a:r>
              <a:rPr lang="hr-HR" sz="2600" dirty="0">
                <a:cs typeface="Calibri"/>
              </a:rPr>
              <a:t>i </a:t>
            </a:r>
            <a:r>
              <a:rPr lang="hr-HR" sz="2600" spc="-5" dirty="0">
                <a:cs typeface="Calibri"/>
              </a:rPr>
              <a:t>nemoćnim osobama </a:t>
            </a:r>
            <a:r>
              <a:rPr lang="hr-HR" sz="2600" dirty="0">
                <a:cs typeface="Calibri"/>
              </a:rPr>
              <a:t>ili </a:t>
            </a:r>
            <a:r>
              <a:rPr lang="hr-HR" sz="2600" spc="-5" dirty="0">
                <a:cs typeface="Calibri"/>
              </a:rPr>
              <a:t>osobama </a:t>
            </a:r>
            <a:r>
              <a:rPr lang="hr-HR" sz="2600" spc="-25" dirty="0">
                <a:cs typeface="Calibri"/>
              </a:rPr>
              <a:t>koje </a:t>
            </a:r>
            <a:r>
              <a:rPr lang="hr-HR" sz="2600" spc="-5" dirty="0">
                <a:cs typeface="Calibri"/>
              </a:rPr>
              <a:t>su </a:t>
            </a:r>
            <a:r>
              <a:rPr lang="hr-HR" sz="2600" dirty="0">
                <a:cs typeface="Calibri"/>
              </a:rPr>
              <a:t>lišene </a:t>
            </a:r>
            <a:r>
              <a:rPr lang="hr-HR" sz="2600" spc="-10" dirty="0">
                <a:cs typeface="Calibri"/>
              </a:rPr>
              <a:t>poslovne</a:t>
            </a:r>
            <a:r>
              <a:rPr lang="hr-HR" sz="2600" spc="-20" dirty="0">
                <a:cs typeface="Calibri"/>
              </a:rPr>
              <a:t> </a:t>
            </a:r>
            <a:r>
              <a:rPr lang="hr-HR" sz="2600" spc="-10" dirty="0">
                <a:cs typeface="Calibri"/>
              </a:rPr>
              <a:t>sposobnosti</a:t>
            </a:r>
            <a:endParaRPr lang="hr-HR" sz="2600" dirty="0">
              <a:cs typeface="Calibri"/>
            </a:endParaRPr>
          </a:p>
          <a:p>
            <a:pPr marL="1433513" indent="-444500">
              <a:lnSpc>
                <a:spcPct val="100000"/>
              </a:lnSpc>
              <a:spcBef>
                <a:spcPts val="58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600" spc="-15" dirty="0">
                <a:cs typeface="Calibri"/>
              </a:rPr>
              <a:t>kad volonterka </a:t>
            </a:r>
            <a:r>
              <a:rPr lang="hr-HR" sz="2600" dirty="0">
                <a:cs typeface="Calibri"/>
              </a:rPr>
              <a:t>ili </a:t>
            </a:r>
            <a:r>
              <a:rPr lang="hr-HR" sz="2600" spc="-15" dirty="0">
                <a:cs typeface="Calibri"/>
              </a:rPr>
              <a:t>volonter to</a:t>
            </a:r>
            <a:r>
              <a:rPr lang="hr-HR" sz="2600" dirty="0">
                <a:cs typeface="Calibri"/>
              </a:rPr>
              <a:t> </a:t>
            </a:r>
            <a:r>
              <a:rPr lang="hr-HR" sz="2600" spc="-15" dirty="0">
                <a:cs typeface="Calibri"/>
              </a:rPr>
              <a:t>zahtijeva</a:t>
            </a:r>
            <a:endParaRPr lang="hr-HR" sz="2600" dirty="0">
              <a:cs typeface="Calibri"/>
            </a:endParaRPr>
          </a:p>
          <a:p>
            <a:pPr marL="1433513" indent="-444500">
              <a:lnSpc>
                <a:spcPct val="100000"/>
              </a:lnSpc>
              <a:spcBef>
                <a:spcPts val="575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600" dirty="0">
                <a:cs typeface="Calibri"/>
              </a:rPr>
              <a:t>u </a:t>
            </a:r>
            <a:r>
              <a:rPr lang="hr-HR" sz="2600" spc="-5" dirty="0">
                <a:cs typeface="Calibri"/>
              </a:rPr>
              <a:t>drugim slučajevima određenima </a:t>
            </a:r>
            <a:r>
              <a:rPr lang="hr-HR" sz="2600" spc="-20" dirty="0">
                <a:cs typeface="Calibri"/>
              </a:rPr>
              <a:t>Zakonom</a:t>
            </a:r>
            <a:endParaRPr lang="hr-HR" sz="2600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CAD13-B6B6-4801-B4B5-94C4A7A0A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A50139-B521-4D29-B601-9747FBEAA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6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 trans="6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28A8F-BE90-403A-92DC-C6654ECBA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0282" y="389698"/>
            <a:ext cx="6871435" cy="822991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F18700"/>
                </a:solidFill>
              </a:rPr>
              <a:t>Bitni </a:t>
            </a:r>
            <a:r>
              <a:rPr lang="hr-HR" spc="-15" dirty="0">
                <a:solidFill>
                  <a:srgbClr val="F18700"/>
                </a:solidFill>
              </a:rPr>
              <a:t>sastojci</a:t>
            </a:r>
            <a:r>
              <a:rPr lang="hr-HR" spc="-50" dirty="0">
                <a:solidFill>
                  <a:srgbClr val="F18700"/>
                </a:solidFill>
              </a:rPr>
              <a:t> </a:t>
            </a:r>
            <a:r>
              <a:rPr lang="hr-HR" spc="-30" dirty="0">
                <a:solidFill>
                  <a:srgbClr val="F18700"/>
                </a:solidFill>
              </a:rPr>
              <a:t>ugovora</a:t>
            </a:r>
            <a:endParaRPr lang="en-US" sz="3600" spc="-10" dirty="0">
              <a:solidFill>
                <a:srgbClr val="F187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BB469-A5E0-4D3D-959E-9809A9A8B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9167" y="1343025"/>
            <a:ext cx="9708150" cy="5081430"/>
          </a:xfrm>
        </p:spPr>
        <p:txBody>
          <a:bodyPr>
            <a:normAutofit/>
          </a:bodyPr>
          <a:lstStyle/>
          <a:p>
            <a:pPr marL="0" indent="447675">
              <a:lnSpc>
                <a:spcPct val="100000"/>
              </a:lnSpc>
              <a:spcBef>
                <a:spcPts val="770"/>
              </a:spcBef>
              <a:buClr>
                <a:srgbClr val="F18700"/>
              </a:buClr>
              <a:buNone/>
            </a:pPr>
            <a:r>
              <a:rPr lang="hr-HR" dirty="0">
                <a:cs typeface="Calibri"/>
              </a:rPr>
              <a:t>Podaci o:</a:t>
            </a:r>
          </a:p>
          <a:p>
            <a:pPr marL="469265" indent="-457200">
              <a:lnSpc>
                <a:spcPct val="100000"/>
              </a:lnSpc>
              <a:spcBef>
                <a:spcPts val="675"/>
              </a:spcBef>
              <a:buClr>
                <a:srgbClr val="F18700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dirty="0">
                <a:cs typeface="Calibri"/>
              </a:rPr>
              <a:t>ugovornim stranama</a:t>
            </a:r>
          </a:p>
          <a:p>
            <a:pPr marL="469265" indent="-457200">
              <a:lnSpc>
                <a:spcPct val="100000"/>
              </a:lnSpc>
              <a:spcBef>
                <a:spcPts val="670"/>
              </a:spcBef>
              <a:buClr>
                <a:srgbClr val="F18700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dirty="0">
                <a:cs typeface="Calibri"/>
              </a:rPr>
              <a:t>mjesto i vrijeme trajanje </a:t>
            </a:r>
            <a:r>
              <a:rPr lang="en-US" dirty="0" err="1"/>
              <a:t>volontiranja</a:t>
            </a:r>
            <a:endParaRPr lang="hr-HR" dirty="0">
              <a:cs typeface="Calibri"/>
            </a:endParaRPr>
          </a:p>
          <a:p>
            <a:pPr marL="469265" indent="-457200">
              <a:lnSpc>
                <a:spcPct val="100000"/>
              </a:lnSpc>
              <a:spcBef>
                <a:spcPts val="670"/>
              </a:spcBef>
              <a:buClr>
                <a:srgbClr val="F18700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dirty="0">
                <a:cs typeface="Calibri"/>
              </a:rPr>
              <a:t>volonterskim aktivnostima ili uslugama koje će obavljati</a:t>
            </a:r>
          </a:p>
          <a:p>
            <a:pPr marL="469265" indent="-457200">
              <a:lnSpc>
                <a:spcPct val="100000"/>
              </a:lnSpc>
              <a:spcBef>
                <a:spcPts val="670"/>
              </a:spcBef>
              <a:buClr>
                <a:srgbClr val="F18700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dirty="0">
                <a:cs typeface="Calibri"/>
              </a:rPr>
              <a:t>pravima i obvezama volontera i organizatora volontiranja</a:t>
            </a:r>
          </a:p>
          <a:p>
            <a:pPr marL="469265" indent="-457200">
              <a:lnSpc>
                <a:spcPct val="100000"/>
              </a:lnSpc>
              <a:spcBef>
                <a:spcPts val="670"/>
              </a:spcBef>
              <a:buClr>
                <a:srgbClr val="F18700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dirty="0">
                <a:cs typeface="Calibri"/>
              </a:rPr>
              <a:t>osobnoj sigurnosti volontera tijekom volontiranja u skladu s odredbama Zakona</a:t>
            </a:r>
          </a:p>
          <a:p>
            <a:pPr marL="469265" indent="-457200">
              <a:lnSpc>
                <a:spcPct val="100000"/>
              </a:lnSpc>
              <a:spcBef>
                <a:spcPts val="670"/>
              </a:spcBef>
              <a:buClr>
                <a:srgbClr val="F18700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dirty="0">
                <a:cs typeface="Calibri"/>
              </a:rPr>
              <a:t>načinu osiguravanja ugovorenih prava volontera</a:t>
            </a:r>
          </a:p>
          <a:p>
            <a:pPr marL="469265" indent="-457200">
              <a:lnSpc>
                <a:spcPct val="100000"/>
              </a:lnSpc>
              <a:spcBef>
                <a:spcPts val="670"/>
              </a:spcBef>
              <a:buClr>
                <a:srgbClr val="F18700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en-US" dirty="0" err="1">
                <a:cs typeface="Calibri"/>
              </a:rPr>
              <a:t>načinima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prestanka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ugovora</a:t>
            </a:r>
            <a:r>
              <a:rPr lang="en-US" dirty="0">
                <a:cs typeface="Calibri"/>
              </a:rPr>
              <a:t> o </a:t>
            </a:r>
            <a:r>
              <a:rPr lang="en-US" dirty="0" err="1">
                <a:cs typeface="Calibri"/>
              </a:rPr>
              <a:t>volontiranju</a:t>
            </a:r>
            <a:br>
              <a:rPr lang="en-US" dirty="0"/>
            </a:br>
            <a:endParaRPr lang="hr-HR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CAD13-B6B6-4801-B4B5-94C4A7A0A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A50139-B521-4D29-B601-9747FBEAA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91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21445D1-1665-4EF0-A6C7-CF3C151AB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078" y="160337"/>
            <a:ext cx="8334375" cy="1325562"/>
          </a:xfrm>
        </p:spPr>
        <p:txBody>
          <a:bodyPr/>
          <a:lstStyle/>
          <a:p>
            <a:r>
              <a:rPr lang="hr-HR" spc="-30" dirty="0">
                <a:solidFill>
                  <a:srgbClr val="F18700"/>
                </a:solidFill>
              </a:rPr>
              <a:t>Zakon </a:t>
            </a:r>
            <a:r>
              <a:rPr lang="hr-HR" dirty="0">
                <a:solidFill>
                  <a:srgbClr val="F18700"/>
                </a:solidFill>
              </a:rPr>
              <a:t>o</a:t>
            </a:r>
            <a:r>
              <a:rPr lang="hr-HR" spc="-70" dirty="0">
                <a:solidFill>
                  <a:srgbClr val="F18700"/>
                </a:solidFill>
              </a:rPr>
              <a:t> </a:t>
            </a:r>
            <a:r>
              <a:rPr lang="hr-HR" spc="-20" dirty="0">
                <a:solidFill>
                  <a:srgbClr val="F18700"/>
                </a:solidFill>
              </a:rPr>
              <a:t>volonterstvu </a:t>
            </a:r>
            <a:br>
              <a:rPr lang="hr-HR" spc="-20" dirty="0"/>
            </a:br>
            <a:r>
              <a:rPr lang="hr-HR" sz="3050" spc="-20" dirty="0">
                <a:solidFill>
                  <a:srgbClr val="A3D46B"/>
                </a:solidFill>
              </a:rPr>
              <a:t>(NN br. </a:t>
            </a:r>
            <a:r>
              <a:rPr lang="hr-HR" sz="3050" spc="-20" dirty="0">
                <a:solidFill>
                  <a:srgbClr val="A3D46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58/07</a:t>
            </a:r>
            <a:r>
              <a:rPr lang="hr-HR" sz="3050" spc="-20" dirty="0">
                <a:solidFill>
                  <a:srgbClr val="A3D46B"/>
                </a:solidFill>
              </a:rPr>
              <a:t>, </a:t>
            </a:r>
            <a:r>
              <a:rPr lang="hr-HR" sz="3050" spc="-20" dirty="0">
                <a:solidFill>
                  <a:srgbClr val="A3D46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22/13</a:t>
            </a:r>
            <a:r>
              <a:rPr lang="hr-HR" sz="3050" spc="-20" dirty="0">
                <a:solidFill>
                  <a:srgbClr val="A3D46B"/>
                </a:solidFill>
              </a:rPr>
              <a:t>, </a:t>
            </a:r>
            <a:r>
              <a:rPr lang="hr-HR" sz="3050" spc="-20" dirty="0">
                <a:solidFill>
                  <a:srgbClr val="A3D46B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84/21</a:t>
            </a:r>
            <a:r>
              <a:rPr lang="hr-HR" sz="3050" spc="-20" dirty="0">
                <a:solidFill>
                  <a:srgbClr val="A3D46B"/>
                </a:solidFill>
              </a:rPr>
              <a:t>)</a:t>
            </a:r>
            <a:endParaRPr lang="en-US" sz="3050" spc="-20" dirty="0">
              <a:solidFill>
                <a:srgbClr val="A3D46B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A3781F-C07E-40FF-803A-09700630F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8887" y="433546"/>
            <a:ext cx="827035" cy="7791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E5DE48-805D-495E-A113-79EBD1655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1232" y="1524299"/>
            <a:ext cx="1220968" cy="1013953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06F845B-46A3-413D-B6A8-9A93A2E43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5920"/>
            <a:ext cx="10515600" cy="4658627"/>
          </a:xfrm>
        </p:spPr>
        <p:txBody>
          <a:bodyPr>
            <a:noAutofit/>
          </a:bodyPr>
          <a:lstStyle/>
          <a:p>
            <a:pPr marL="0" indent="44767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hr-HR" sz="2300" dirty="0"/>
              <a:t>uređuje:</a:t>
            </a:r>
          </a:p>
          <a:p>
            <a:pPr marL="4699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sz="2300" dirty="0"/>
              <a:t>osnovne pojmove vezane za volontiranje</a:t>
            </a:r>
          </a:p>
          <a:p>
            <a:pPr marL="4699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sz="2300" dirty="0"/>
              <a:t>temeljna načela volontiranja</a:t>
            </a:r>
          </a:p>
          <a:p>
            <a:pPr marL="4699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sz="2300" dirty="0"/>
              <a:t>vrijednosti volontiranja</a:t>
            </a:r>
          </a:p>
          <a:p>
            <a:pPr marL="4699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sz="2300" dirty="0"/>
              <a:t>uvjeti volontiranja</a:t>
            </a:r>
          </a:p>
          <a:p>
            <a:pPr marL="4699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sz="2300" dirty="0"/>
              <a:t>prava i dužnosti volontera te organizatora volontiranja</a:t>
            </a:r>
          </a:p>
          <a:p>
            <a:pPr marL="4699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sz="2300" dirty="0"/>
              <a:t>uvjeti sklapanja ugovora o volontiranju</a:t>
            </a:r>
          </a:p>
          <a:p>
            <a:pPr marL="4699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sz="2300" dirty="0"/>
              <a:t>donošenje Etičkog kodeksa volontiranja</a:t>
            </a:r>
          </a:p>
          <a:p>
            <a:pPr marL="4699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sz="2300" dirty="0"/>
              <a:t>izdavanje potvrde o volontiranju</a:t>
            </a:r>
          </a:p>
          <a:p>
            <a:pPr marL="469900" marR="4445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sz="2300" dirty="0"/>
              <a:t>izdavanje potvrde o kompetencijama stečenim kroz volontiranje</a:t>
            </a:r>
          </a:p>
          <a:p>
            <a:pPr marL="4699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sz="2300" dirty="0"/>
              <a:t>državna nagrada za volontiranje</a:t>
            </a:r>
          </a:p>
          <a:p>
            <a:pPr marL="469900" indent="-3429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sz="2300" dirty="0"/>
              <a:t>nadzor nad izvršenjem ovoga Zakona</a:t>
            </a:r>
          </a:p>
        </p:txBody>
      </p:sp>
    </p:spTree>
    <p:extLst>
      <p:ext uri="{BB962C8B-B14F-4D97-AF65-F5344CB8AC3E}">
        <p14:creationId xmlns:p14="http://schemas.microsoft.com/office/powerpoint/2010/main" val="1852513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 trans="6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28A8F-BE90-403A-92DC-C6654ECBA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389698"/>
            <a:ext cx="10010775" cy="692655"/>
          </a:xfrm>
        </p:spPr>
        <p:txBody>
          <a:bodyPr>
            <a:noAutofit/>
          </a:bodyPr>
          <a:lstStyle/>
          <a:p>
            <a:r>
              <a:rPr lang="pt-BR" sz="3000" spc="-20" dirty="0">
                <a:solidFill>
                  <a:srgbClr val="F48D02"/>
                </a:solidFill>
              </a:rPr>
              <a:t>Ugovor </a:t>
            </a:r>
            <a:r>
              <a:rPr lang="pt-BR" sz="3000" spc="-5" dirty="0">
                <a:solidFill>
                  <a:srgbClr val="F48D02"/>
                </a:solidFill>
              </a:rPr>
              <a:t>o </a:t>
            </a:r>
            <a:r>
              <a:rPr lang="pt-BR" sz="3000" spc="-20" dirty="0">
                <a:solidFill>
                  <a:srgbClr val="F48D02"/>
                </a:solidFill>
              </a:rPr>
              <a:t>volontiranj</a:t>
            </a:r>
            <a:r>
              <a:rPr lang="hr-HR" sz="3000" spc="-20" dirty="0">
                <a:solidFill>
                  <a:srgbClr val="F48D02"/>
                </a:solidFill>
              </a:rPr>
              <a:t>u</a:t>
            </a:r>
            <a:r>
              <a:rPr lang="pt-BR" sz="3000" spc="-20" dirty="0">
                <a:solidFill>
                  <a:srgbClr val="F48D02"/>
                </a:solidFill>
              </a:rPr>
              <a:t> </a:t>
            </a:r>
            <a:r>
              <a:rPr lang="pt-BR" sz="3000" spc="-5" dirty="0">
                <a:solidFill>
                  <a:srgbClr val="F48D02"/>
                </a:solidFill>
              </a:rPr>
              <a:t>– </a:t>
            </a:r>
            <a:r>
              <a:rPr lang="pt-BR" sz="3000" spc="-15" dirty="0">
                <a:solidFill>
                  <a:srgbClr val="F48D02"/>
                </a:solidFill>
              </a:rPr>
              <a:t>volontiranje </a:t>
            </a:r>
            <a:r>
              <a:rPr lang="pt-BR" sz="3000" spc="-5" dirty="0">
                <a:solidFill>
                  <a:srgbClr val="F48D02"/>
                </a:solidFill>
              </a:rPr>
              <a:t>s </a:t>
            </a:r>
            <a:r>
              <a:rPr lang="pt-BR" sz="3000" spc="-15" dirty="0">
                <a:solidFill>
                  <a:srgbClr val="F48D02"/>
                </a:solidFill>
              </a:rPr>
              <a:t>ranjivim</a:t>
            </a:r>
            <a:r>
              <a:rPr lang="pt-BR" sz="3000" spc="5" dirty="0">
                <a:solidFill>
                  <a:srgbClr val="F48D02"/>
                </a:solidFill>
              </a:rPr>
              <a:t> </a:t>
            </a:r>
            <a:r>
              <a:rPr lang="pt-BR" sz="3000" spc="-10" dirty="0">
                <a:solidFill>
                  <a:srgbClr val="F48D02"/>
                </a:solidFill>
              </a:rPr>
              <a:t>skupinama</a:t>
            </a:r>
            <a:endParaRPr lang="en-US" sz="3000" spc="-10" dirty="0">
              <a:solidFill>
                <a:srgbClr val="F48D0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BB469-A5E0-4D3D-959E-9809A9A8B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150" y="1094892"/>
            <a:ext cx="10706100" cy="5081430"/>
          </a:xfrm>
        </p:spPr>
        <p:txBody>
          <a:bodyPr>
            <a:noAutofit/>
          </a:bodyPr>
          <a:lstStyle/>
          <a:p>
            <a:pPr marL="0" indent="447675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None/>
            </a:pPr>
            <a:r>
              <a:rPr lang="hr-HR" sz="2600" dirty="0"/>
              <a:t>O</a:t>
            </a:r>
            <a:r>
              <a:rPr lang="en-US" sz="2600" dirty="0" err="1"/>
              <a:t>bvezni</a:t>
            </a:r>
            <a:r>
              <a:rPr lang="en-US" sz="2600" dirty="0"/>
              <a:t> </a:t>
            </a:r>
            <a:r>
              <a:rPr lang="en-US" sz="2600" dirty="0" err="1"/>
              <a:t>sastavni</a:t>
            </a:r>
            <a:r>
              <a:rPr lang="en-US" sz="2600" dirty="0"/>
              <a:t> </a:t>
            </a:r>
            <a:r>
              <a:rPr lang="en-US" sz="2600" dirty="0" err="1"/>
              <a:t>dio</a:t>
            </a:r>
            <a:r>
              <a:rPr lang="en-US" sz="2600" dirty="0"/>
              <a:t> </a:t>
            </a:r>
            <a:r>
              <a:rPr lang="en-US" sz="2600" dirty="0" err="1"/>
              <a:t>ugovora</a:t>
            </a:r>
            <a:r>
              <a:rPr lang="hr-HR" sz="2600" spc="-10" dirty="0">
                <a:cs typeface="Calibri"/>
              </a:rPr>
              <a:t>:</a:t>
            </a:r>
          </a:p>
          <a:p>
            <a:pPr marL="0" indent="447675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None/>
            </a:pPr>
            <a:endParaRPr lang="hr-HR" sz="1400" dirty="0">
              <a:cs typeface="Calibri"/>
            </a:endParaRPr>
          </a:p>
          <a:p>
            <a:pPr marL="469265" indent="-45720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600" dirty="0">
                <a:solidFill>
                  <a:srgbClr val="A3D46B"/>
                </a:solidFill>
              </a:rPr>
              <a:t>izvadak iz kaznene evidencije za volontera i drugi dokazi da ne postoje okolnosti iz članka 10. stavka 2. ovog Zakona, a iste OV pribavlja po službenoj dužnosti (Članak 27.) </a:t>
            </a:r>
          </a:p>
          <a:p>
            <a:pPr marL="12065" indent="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None/>
              <a:tabLst>
                <a:tab pos="355600" algn="l"/>
                <a:tab pos="356235" algn="l"/>
              </a:tabLst>
            </a:pPr>
            <a:endParaRPr lang="hr-HR" sz="2600" dirty="0"/>
          </a:p>
          <a:p>
            <a:pPr marL="469265" indent="-45720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en-US" sz="2600" dirty="0" err="1"/>
              <a:t>kratkotrajno</a:t>
            </a:r>
            <a:r>
              <a:rPr lang="en-US" sz="2600" dirty="0"/>
              <a:t> </a:t>
            </a:r>
            <a:r>
              <a:rPr lang="en-US" sz="2600" dirty="0" err="1"/>
              <a:t>volontiranj</a:t>
            </a:r>
            <a:r>
              <a:rPr lang="hr-HR" sz="2600" dirty="0"/>
              <a:t>e - </a:t>
            </a:r>
            <a:r>
              <a:rPr lang="en-US" sz="2600" dirty="0" err="1"/>
              <a:t>pisana</a:t>
            </a:r>
            <a:r>
              <a:rPr lang="en-US" sz="2600" dirty="0"/>
              <a:t> </a:t>
            </a:r>
            <a:r>
              <a:rPr lang="en-US" sz="2600" dirty="0" err="1"/>
              <a:t>izjava</a:t>
            </a:r>
            <a:r>
              <a:rPr lang="en-US" sz="2600" dirty="0"/>
              <a:t> </a:t>
            </a:r>
            <a:r>
              <a:rPr lang="en-US" sz="2600" dirty="0" err="1"/>
              <a:t>volontera</a:t>
            </a:r>
            <a:r>
              <a:rPr lang="en-US" sz="2600" dirty="0"/>
              <a:t> </a:t>
            </a:r>
            <a:r>
              <a:rPr lang="hr-HR" sz="2600" dirty="0"/>
              <a:t>uz </a:t>
            </a:r>
            <a:r>
              <a:rPr lang="en-US" sz="2600" dirty="0" err="1"/>
              <a:t>čl</a:t>
            </a:r>
            <a:r>
              <a:rPr lang="hr-HR" sz="2600" dirty="0"/>
              <a:t>.</a:t>
            </a:r>
            <a:r>
              <a:rPr lang="en-US" sz="2600" dirty="0"/>
              <a:t> 10.</a:t>
            </a:r>
            <a:r>
              <a:rPr lang="hr-HR" sz="2600" dirty="0"/>
              <a:t> Zakona</a:t>
            </a:r>
            <a:r>
              <a:rPr lang="en-US" sz="2600" dirty="0"/>
              <a:t> </a:t>
            </a:r>
            <a:endParaRPr lang="hr-HR" sz="2600" dirty="0"/>
          </a:p>
          <a:p>
            <a:pPr marL="12065" indent="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None/>
              <a:tabLst>
                <a:tab pos="355600" algn="l"/>
                <a:tab pos="356235" algn="l"/>
              </a:tabLst>
            </a:pPr>
            <a:endParaRPr lang="hr-HR" sz="2600" dirty="0"/>
          </a:p>
          <a:p>
            <a:pPr marL="1076325" indent="-53340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en-US" sz="2600" dirty="0" err="1"/>
              <a:t>dugotrajno</a:t>
            </a:r>
            <a:r>
              <a:rPr lang="en-US" sz="2600" dirty="0"/>
              <a:t> </a:t>
            </a:r>
            <a:r>
              <a:rPr lang="en-US" sz="2600" dirty="0" err="1"/>
              <a:t>volontiranj</a:t>
            </a:r>
            <a:r>
              <a:rPr lang="hr-HR" sz="2600" dirty="0"/>
              <a:t>e - </a:t>
            </a:r>
            <a:r>
              <a:rPr lang="en-US" sz="2600" dirty="0" err="1"/>
              <a:t>pisana</a:t>
            </a:r>
            <a:r>
              <a:rPr lang="en-US" sz="2600" dirty="0"/>
              <a:t> </a:t>
            </a:r>
            <a:r>
              <a:rPr lang="en-US" sz="2600" dirty="0" err="1"/>
              <a:t>izjava</a:t>
            </a:r>
            <a:r>
              <a:rPr lang="en-US" sz="2600" dirty="0"/>
              <a:t> </a:t>
            </a:r>
            <a:r>
              <a:rPr lang="en-US" sz="2600" dirty="0" err="1"/>
              <a:t>volontera</a:t>
            </a:r>
            <a:r>
              <a:rPr lang="en-US" sz="2600" dirty="0"/>
              <a:t> </a:t>
            </a:r>
            <a:r>
              <a:rPr lang="hr-HR" sz="2600" dirty="0"/>
              <a:t>uz </a:t>
            </a:r>
            <a:r>
              <a:rPr lang="en-US" sz="2600" dirty="0" err="1"/>
              <a:t>čl</a:t>
            </a:r>
            <a:r>
              <a:rPr lang="hr-HR" sz="2600" dirty="0"/>
              <a:t>.</a:t>
            </a:r>
            <a:r>
              <a:rPr lang="en-US" sz="2600" dirty="0"/>
              <a:t> 10.</a:t>
            </a:r>
            <a:r>
              <a:rPr lang="hr-HR" sz="2600" dirty="0"/>
              <a:t> Zakona</a:t>
            </a:r>
            <a:r>
              <a:rPr lang="en-US" sz="2600" dirty="0"/>
              <a:t>, </a:t>
            </a:r>
            <a:endParaRPr lang="hr-HR" sz="2600" dirty="0"/>
          </a:p>
          <a:p>
            <a:pPr marL="1076325" indent="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None/>
              <a:tabLst>
                <a:tab pos="355600" algn="l"/>
                <a:tab pos="356235" algn="l"/>
              </a:tabLst>
            </a:pPr>
            <a:r>
              <a:rPr lang="en-US" sz="2600" dirty="0"/>
              <a:t>a </a:t>
            </a:r>
            <a:r>
              <a:rPr lang="en-US" sz="2600" dirty="0" err="1"/>
              <a:t>organizator</a:t>
            </a:r>
            <a:r>
              <a:rPr lang="en-US" sz="2600" dirty="0"/>
              <a:t> </a:t>
            </a:r>
            <a:r>
              <a:rPr lang="en-US" sz="2600" dirty="0" err="1"/>
              <a:t>volontiranja</a:t>
            </a:r>
            <a:r>
              <a:rPr lang="en-US" sz="2600" dirty="0"/>
              <a:t> </a:t>
            </a:r>
            <a:r>
              <a:rPr lang="en-US" sz="2600" dirty="0" err="1"/>
              <a:t>dužan</a:t>
            </a:r>
            <a:r>
              <a:rPr lang="en-US" sz="2600" dirty="0"/>
              <a:t> je, </a:t>
            </a:r>
            <a:r>
              <a:rPr lang="en-US" sz="2600" dirty="0" err="1"/>
              <a:t>uz</a:t>
            </a:r>
            <a:r>
              <a:rPr lang="en-US" sz="2600" dirty="0"/>
              <a:t> </a:t>
            </a:r>
            <a:r>
              <a:rPr lang="en-US" sz="2600" dirty="0" err="1"/>
              <a:t>pisanu</a:t>
            </a:r>
            <a:r>
              <a:rPr lang="en-US" sz="2600" dirty="0"/>
              <a:t> </a:t>
            </a:r>
            <a:r>
              <a:rPr lang="en-US" sz="2600" dirty="0" err="1"/>
              <a:t>suglasnost</a:t>
            </a:r>
            <a:r>
              <a:rPr lang="en-US" sz="2600" dirty="0"/>
              <a:t> </a:t>
            </a:r>
            <a:r>
              <a:rPr lang="en-US" sz="2600" dirty="0" err="1"/>
              <a:t>volontera</a:t>
            </a:r>
            <a:r>
              <a:rPr lang="en-US" sz="2600" dirty="0"/>
              <a:t>, </a:t>
            </a:r>
            <a:r>
              <a:rPr lang="en-US" sz="2600" dirty="0" err="1"/>
              <a:t>pribaviti</a:t>
            </a:r>
            <a:r>
              <a:rPr lang="en-US" sz="2600" dirty="0"/>
              <a:t> </a:t>
            </a:r>
            <a:r>
              <a:rPr lang="en-US" sz="2600" dirty="0" err="1"/>
              <a:t>posebno</a:t>
            </a:r>
            <a:r>
              <a:rPr lang="en-US" sz="2600" dirty="0"/>
              <a:t> </a:t>
            </a:r>
            <a:r>
              <a:rPr lang="en-US" sz="2600" dirty="0" err="1"/>
              <a:t>uvjerenje</a:t>
            </a:r>
            <a:r>
              <a:rPr lang="en-US" sz="2600" dirty="0"/>
              <a:t> o </a:t>
            </a:r>
            <a:r>
              <a:rPr lang="en-US" sz="2600" dirty="0" err="1"/>
              <a:t>podacima</a:t>
            </a:r>
            <a:r>
              <a:rPr lang="en-US" sz="2600" dirty="0"/>
              <a:t> </a:t>
            </a:r>
            <a:r>
              <a:rPr lang="en-US" sz="2600" dirty="0" err="1"/>
              <a:t>iz</a:t>
            </a:r>
            <a:r>
              <a:rPr lang="en-US" sz="2600" dirty="0"/>
              <a:t> </a:t>
            </a:r>
            <a:r>
              <a:rPr lang="en-US" sz="2600" dirty="0" err="1"/>
              <a:t>kaznene</a:t>
            </a:r>
            <a:r>
              <a:rPr lang="en-US" sz="2600" dirty="0"/>
              <a:t> </a:t>
            </a:r>
            <a:r>
              <a:rPr lang="en-US" sz="2600" dirty="0" err="1"/>
              <a:t>evidencije</a:t>
            </a:r>
            <a:r>
              <a:rPr lang="en-US" sz="2600" dirty="0"/>
              <a:t> </a:t>
            </a:r>
            <a:r>
              <a:rPr lang="en-US" sz="2600" dirty="0" err="1"/>
              <a:t>sukladno</a:t>
            </a:r>
            <a:r>
              <a:rPr lang="en-US" sz="2600" dirty="0"/>
              <a:t> </a:t>
            </a:r>
            <a:r>
              <a:rPr lang="en-US" sz="2600" dirty="0" err="1"/>
              <a:t>posebnom</a:t>
            </a:r>
            <a:r>
              <a:rPr lang="en-US" sz="2600" dirty="0"/>
              <a:t> </a:t>
            </a:r>
            <a:r>
              <a:rPr lang="en-US" sz="2600" dirty="0" err="1"/>
              <a:t>propisu</a:t>
            </a:r>
            <a:r>
              <a:rPr lang="en-US" sz="2600" dirty="0"/>
              <a:t>, </a:t>
            </a:r>
            <a:r>
              <a:rPr lang="en-US" sz="2600" dirty="0" err="1"/>
              <a:t>te</a:t>
            </a:r>
            <a:r>
              <a:rPr lang="en-US" sz="2600" dirty="0"/>
              <a:t> </a:t>
            </a:r>
            <a:r>
              <a:rPr lang="en-US" sz="2600" dirty="0" err="1"/>
              <a:t>druge</a:t>
            </a:r>
            <a:r>
              <a:rPr lang="en-US" sz="2600" dirty="0"/>
              <a:t> </a:t>
            </a:r>
            <a:r>
              <a:rPr lang="en-US" sz="2600" dirty="0" err="1"/>
              <a:t>dokaze</a:t>
            </a:r>
            <a:r>
              <a:rPr lang="en-US" sz="2600" dirty="0"/>
              <a:t> da ne </a:t>
            </a:r>
            <a:r>
              <a:rPr lang="en-US" sz="2600" dirty="0" err="1"/>
              <a:t>postoje</a:t>
            </a:r>
            <a:r>
              <a:rPr lang="en-US" sz="2600" dirty="0"/>
              <a:t> </a:t>
            </a:r>
            <a:r>
              <a:rPr lang="en-US" sz="2600" dirty="0" err="1"/>
              <a:t>okolnosti</a:t>
            </a:r>
            <a:r>
              <a:rPr lang="en-US" sz="2600" dirty="0"/>
              <a:t> </a:t>
            </a:r>
            <a:r>
              <a:rPr lang="en-US" sz="2600" dirty="0" err="1"/>
              <a:t>iz</a:t>
            </a:r>
            <a:r>
              <a:rPr lang="en-US" sz="2600" dirty="0"/>
              <a:t> </a:t>
            </a:r>
            <a:r>
              <a:rPr lang="en-US" sz="2600" dirty="0" err="1"/>
              <a:t>članka</a:t>
            </a:r>
            <a:r>
              <a:rPr lang="en-US" sz="2600" dirty="0"/>
              <a:t> 10. </a:t>
            </a:r>
            <a:r>
              <a:rPr lang="en-US" sz="2600" dirty="0" err="1"/>
              <a:t>stavka</a:t>
            </a:r>
            <a:r>
              <a:rPr lang="en-US" sz="2600" dirty="0"/>
              <a:t> 2. </a:t>
            </a:r>
            <a:r>
              <a:rPr lang="en-US" sz="2600" dirty="0" err="1"/>
              <a:t>ovoga</a:t>
            </a:r>
            <a:r>
              <a:rPr lang="en-US" sz="2600" dirty="0"/>
              <a:t> </a:t>
            </a:r>
            <a:r>
              <a:rPr lang="en-US" sz="2600" dirty="0" err="1"/>
              <a:t>Zakona</a:t>
            </a:r>
            <a:br>
              <a:rPr lang="en-US" sz="2600" dirty="0"/>
            </a:br>
            <a:endParaRPr lang="hr-HR" sz="2600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CAD13-B6B6-4801-B4B5-94C4A7A0A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A50139-B521-4D29-B601-9747FBEAA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26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435468-36E9-4D29-A687-AD1A5C37C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69"/>
          <a:stretch/>
        </p:blipFill>
        <p:spPr>
          <a:xfrm>
            <a:off x="0" y="220826"/>
            <a:ext cx="4280035" cy="64163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B1AFD3-BCBD-4164-A368-558D1CB196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10" r="9976"/>
          <a:stretch/>
        </p:blipFill>
        <p:spPr>
          <a:xfrm>
            <a:off x="4254366" y="220827"/>
            <a:ext cx="3657600" cy="64163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74C387-4BB7-4256-B7CE-B1457F6E44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69"/>
          <a:stretch/>
        </p:blipFill>
        <p:spPr>
          <a:xfrm>
            <a:off x="7911966" y="220825"/>
            <a:ext cx="4280036" cy="641634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01424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DE05B89E-7B9B-4D84-9D87-F275A8DB8B69}"/>
              </a:ext>
            </a:extLst>
          </p:cNvPr>
          <p:cNvSpPr txBox="1">
            <a:spLocks/>
          </p:cNvSpPr>
          <p:nvPr/>
        </p:nvSpPr>
        <p:spPr>
          <a:xfrm>
            <a:off x="1757361" y="823117"/>
            <a:ext cx="8662988" cy="1379865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it-IT" spc="-45" dirty="0">
                <a:solidFill>
                  <a:srgbClr val="F48D02"/>
                </a:solidFill>
              </a:rPr>
              <a:t>PRAVA </a:t>
            </a:r>
            <a:r>
              <a:rPr lang="it-IT" dirty="0">
                <a:solidFill>
                  <a:srgbClr val="F48D02"/>
                </a:solidFill>
              </a:rPr>
              <a:t>I </a:t>
            </a:r>
            <a:r>
              <a:rPr lang="it-IT" spc="-35" dirty="0">
                <a:solidFill>
                  <a:srgbClr val="F48D02"/>
                </a:solidFill>
              </a:rPr>
              <a:t>OBVEZE </a:t>
            </a:r>
            <a:r>
              <a:rPr lang="it-IT" spc="-25" dirty="0">
                <a:solidFill>
                  <a:srgbClr val="F48D02"/>
                </a:solidFill>
              </a:rPr>
              <a:t>VOLONTERA </a:t>
            </a:r>
            <a:endParaRPr lang="hr-HR" spc="-25" dirty="0">
              <a:solidFill>
                <a:srgbClr val="F48D02"/>
              </a:solidFill>
            </a:endParaRPr>
          </a:p>
          <a:p>
            <a:pPr marR="5080" algn="ctr">
              <a:lnSpc>
                <a:spcPct val="100000"/>
              </a:lnSpc>
              <a:spcBef>
                <a:spcPts val="100"/>
              </a:spcBef>
            </a:pPr>
            <a:r>
              <a:rPr lang="it-IT" dirty="0">
                <a:solidFill>
                  <a:srgbClr val="F48D02"/>
                </a:solidFill>
              </a:rPr>
              <a:t>I</a:t>
            </a:r>
            <a:r>
              <a:rPr lang="it-IT" spc="-95" dirty="0">
                <a:solidFill>
                  <a:srgbClr val="F48D02"/>
                </a:solidFill>
              </a:rPr>
              <a:t> </a:t>
            </a:r>
            <a:r>
              <a:rPr lang="it-IT" spc="-40" dirty="0">
                <a:solidFill>
                  <a:srgbClr val="F48D02"/>
                </a:solidFill>
              </a:rPr>
              <a:t>O</a:t>
            </a:r>
            <a:r>
              <a:rPr lang="hr-HR" spc="-40" dirty="0">
                <a:solidFill>
                  <a:srgbClr val="F48D02"/>
                </a:solidFill>
              </a:rPr>
              <a:t>RGANIZATORA VOLONTIRANJA</a:t>
            </a:r>
            <a:endParaRPr lang="it-IT" dirty="0">
              <a:solidFill>
                <a:srgbClr val="F48D02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878877F-437E-4A56-93D7-F7A88AADC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E52868-6674-4746-8B37-1244B0451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696439-E4B4-4B9A-B265-FA2377A0A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8607" y="2724258"/>
            <a:ext cx="7980495" cy="268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502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878877F-437E-4A56-93D7-F7A88AADC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E52868-6674-4746-8B37-1244B0451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DD04F61-9CE8-49B9-AD45-695294C2C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754" y="267731"/>
            <a:ext cx="4852518" cy="516323"/>
          </a:xfrm>
        </p:spPr>
        <p:txBody>
          <a:bodyPr>
            <a:normAutofit fontScale="90000"/>
          </a:bodyPr>
          <a:lstStyle/>
          <a:p>
            <a:pPr algn="ctr"/>
            <a:r>
              <a:rPr lang="it-IT" spc="-45" dirty="0">
                <a:solidFill>
                  <a:srgbClr val="F48D02"/>
                </a:solidFill>
              </a:rPr>
              <a:t>PRAVA</a:t>
            </a:r>
            <a:endParaRPr lang="hr-H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2EF6DE-46DB-444A-AABC-F59A96A57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213" y="786399"/>
            <a:ext cx="4251196" cy="442761"/>
          </a:xfrm>
        </p:spPr>
        <p:txBody>
          <a:bodyPr/>
          <a:lstStyle/>
          <a:p>
            <a:r>
              <a:rPr lang="hr-HR" b="0" dirty="0">
                <a:solidFill>
                  <a:srgbClr val="A3D46B"/>
                </a:solidFill>
                <a:cs typeface="Calibri"/>
              </a:rPr>
              <a:t>ORGANIZATORI VOLONTIRANJA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44DA5A4-82B5-4EFE-863B-19941336A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4683" y="1265878"/>
            <a:ext cx="6190301" cy="4745874"/>
          </a:xfrm>
        </p:spPr>
        <p:txBody>
          <a:bodyPr>
            <a:noAutofit/>
          </a:bodyPr>
          <a:lstStyle/>
          <a:p>
            <a:pPr marL="361950" marR="207010" indent="-361950">
              <a:lnSpc>
                <a:spcPct val="96000"/>
              </a:lnSpc>
              <a:spcBef>
                <a:spcPts val="0"/>
              </a:spcBef>
              <a:spcAft>
                <a:spcPts val="500"/>
              </a:spcAft>
              <a:buClr>
                <a:srgbClr val="A3D46B"/>
              </a:buClr>
              <a:buSzPct val="100000"/>
              <a:buFont typeface="Franklin Gothic Book" panose="020B0503020102020204" pitchFamily="34" charset="0"/>
              <a:buChar char="→"/>
              <a:tabLst>
                <a:tab pos="361950" algn="l"/>
              </a:tabLst>
            </a:pPr>
            <a:r>
              <a:rPr lang="hr-HR" sz="2200" dirty="0">
                <a:solidFill>
                  <a:schemeClr val="bg1"/>
                </a:solidFill>
                <a:cs typeface="Calibri"/>
              </a:rPr>
              <a:t>raskid ugovora ako... (čl. 29.)</a:t>
            </a:r>
          </a:p>
          <a:p>
            <a:pPr marL="361950" marR="207010" indent="-361950">
              <a:lnSpc>
                <a:spcPct val="96000"/>
              </a:lnSpc>
              <a:spcBef>
                <a:spcPts val="0"/>
              </a:spcBef>
              <a:spcAft>
                <a:spcPts val="500"/>
              </a:spcAft>
              <a:buClr>
                <a:srgbClr val="A3D46B"/>
              </a:buClr>
              <a:buSzPct val="100000"/>
              <a:buFont typeface="Franklin Gothic Book" panose="020B0503020102020204" pitchFamily="34" charset="0"/>
              <a:buChar char="→"/>
              <a:tabLst>
                <a:tab pos="361950" algn="l"/>
              </a:tabLst>
            </a:pPr>
            <a:r>
              <a:rPr lang="hr-HR" sz="2200" dirty="0">
                <a:solidFill>
                  <a:schemeClr val="bg1"/>
                </a:solidFill>
                <a:cs typeface="Calibri"/>
              </a:rPr>
              <a:t>na savjetovanje i sudjelovanje u postupcima donošenja odluka na svim razinama kad u području volontiranja, u svojstvu dionika, predstavljaju interese i potrebe volontera</a:t>
            </a:r>
          </a:p>
          <a:p>
            <a:pPr marL="361950" marR="282575" indent="-36195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61950" algn="l"/>
              </a:tabLst>
            </a:pPr>
            <a:r>
              <a:rPr lang="hr-HR" sz="2200" dirty="0">
                <a:solidFill>
                  <a:schemeClr val="bg1"/>
                </a:solidFill>
                <a:cs typeface="Calibri"/>
              </a:rPr>
              <a:t>na izbor volontera u skladu sa svojom misijom i vizijom, kao i vještinama i profilu volontera kad priroda volontiranja to zahtijeva</a:t>
            </a:r>
          </a:p>
          <a:p>
            <a:pPr marL="361950" marR="161925" indent="-36195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61950" algn="l"/>
              </a:tabLst>
            </a:pPr>
            <a:r>
              <a:rPr lang="hr-HR" sz="2200" dirty="0">
                <a:solidFill>
                  <a:schemeClr val="bg1"/>
                </a:solidFill>
                <a:cs typeface="Calibri"/>
              </a:rPr>
              <a:t>biti pravodobno obaviješteni o prekidu volontiranja od strane volontera</a:t>
            </a:r>
          </a:p>
          <a:p>
            <a:pPr marL="1433513" marR="633095" indent="-44450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dirty="0">
                <a:solidFill>
                  <a:schemeClr val="bg1"/>
                </a:solidFill>
                <a:cs typeface="Calibri"/>
              </a:rPr>
              <a:t>biti upoznati s načinima praćenja i procjene kompetencija stečenih volontiranjem</a:t>
            </a:r>
          </a:p>
          <a:p>
            <a:endParaRPr lang="hr-HR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662B56C-913D-4F8A-A524-00E273A288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4984" y="823117"/>
            <a:ext cx="1647995" cy="442761"/>
          </a:xfrm>
        </p:spPr>
        <p:txBody>
          <a:bodyPr/>
          <a:lstStyle/>
          <a:p>
            <a:r>
              <a:rPr lang="hr-HR" b="0" dirty="0">
                <a:solidFill>
                  <a:srgbClr val="F48D02"/>
                </a:solidFill>
                <a:cs typeface="Calibri"/>
              </a:rPr>
              <a:t>VOLONTERI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9410918-8447-4803-B069-FFAEEB651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212688"/>
            <a:ext cx="5595117" cy="5377581"/>
          </a:xfrm>
        </p:spPr>
        <p:txBody>
          <a:bodyPr>
            <a:noAutofit/>
          </a:bodyPr>
          <a:lstStyle/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F48D02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en-US" sz="2200" dirty="0" err="1">
                <a:solidFill>
                  <a:schemeClr val="bg1"/>
                </a:solidFill>
                <a:cs typeface="Calibri"/>
              </a:rPr>
              <a:t>potvrd</a:t>
            </a:r>
            <a:r>
              <a:rPr lang="hr-HR" sz="2200" dirty="0">
                <a:solidFill>
                  <a:schemeClr val="bg1"/>
                </a:solidFill>
                <a:cs typeface="Calibri"/>
              </a:rPr>
              <a:t>a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o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volontiranju</a:t>
            </a:r>
            <a:endParaRPr lang="hr-HR" sz="2200" dirty="0">
              <a:solidFill>
                <a:schemeClr val="bg1"/>
              </a:solidFill>
              <a:cs typeface="Calibri"/>
            </a:endParaRP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F48D02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hr-HR" sz="2200" dirty="0">
                <a:solidFill>
                  <a:schemeClr val="bg1"/>
                </a:solidFill>
                <a:cs typeface="Calibri"/>
              </a:rPr>
              <a:t>ugovor</a:t>
            </a: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F48D02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hr-HR" sz="2200" dirty="0">
                <a:solidFill>
                  <a:schemeClr val="bg1"/>
                </a:solidFill>
                <a:cs typeface="Calibri"/>
              </a:rPr>
              <a:t>upoznavanje s etičkim kodeksom</a:t>
            </a: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F48D02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hr-HR" sz="2200" dirty="0">
                <a:solidFill>
                  <a:schemeClr val="bg1"/>
                </a:solidFill>
                <a:cs typeface="Calibri"/>
              </a:rPr>
              <a:t>edukacija</a:t>
            </a: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F48D02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hr-HR" sz="2200" dirty="0">
                <a:solidFill>
                  <a:schemeClr val="bg1"/>
                </a:solidFill>
                <a:cs typeface="Calibri"/>
              </a:rPr>
              <a:t>stručna pomoć i podrška</a:t>
            </a: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F48D02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hr-HR" sz="2200" dirty="0">
                <a:solidFill>
                  <a:schemeClr val="bg1"/>
                </a:solidFill>
                <a:cs typeface="Calibri"/>
              </a:rPr>
              <a:t>naknada troškova (ako je dogovorena)</a:t>
            </a: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F48D02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hr-HR" sz="2200" dirty="0">
                <a:solidFill>
                  <a:schemeClr val="bg1"/>
                </a:solidFill>
                <a:cs typeface="Calibri"/>
              </a:rPr>
              <a:t>primjereni uvjeti rada</a:t>
            </a: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F48D02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hr-HR" sz="2200" dirty="0">
                <a:solidFill>
                  <a:schemeClr val="bg1"/>
                </a:solidFill>
                <a:cs typeface="Calibri"/>
              </a:rPr>
              <a:t>zaštitna oprema</a:t>
            </a: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F48D02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hr-HR" sz="2200" dirty="0">
                <a:solidFill>
                  <a:schemeClr val="bg1"/>
                </a:solidFill>
                <a:cs typeface="Calibri"/>
              </a:rPr>
              <a:t>dnevni odmor</a:t>
            </a: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F48D02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hr-HR" sz="2200" dirty="0">
                <a:solidFill>
                  <a:schemeClr val="bg1"/>
                </a:solidFill>
                <a:cs typeface="Calibri"/>
              </a:rPr>
              <a:t>potvrda o stečenim kompetencijama</a:t>
            </a: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F48D02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hr-HR" sz="2200" dirty="0">
                <a:solidFill>
                  <a:schemeClr val="bg1"/>
                </a:solidFill>
                <a:cs typeface="Calibri"/>
              </a:rPr>
              <a:t>zaštita privatnosti i osobnih podataka</a:t>
            </a: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F48D02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hr-HR" sz="2200" dirty="0">
                <a:solidFill>
                  <a:schemeClr val="bg1"/>
                </a:solidFill>
                <a:cs typeface="Calibri"/>
              </a:rPr>
              <a:t>sudjelovanje u odlučivanju o pitanjima volontiranja…</a:t>
            </a: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F48D02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hr-HR" sz="2200" dirty="0">
                <a:solidFill>
                  <a:schemeClr val="bg1"/>
                </a:solidFill>
                <a:cs typeface="Calibri"/>
              </a:rPr>
              <a:t>detaljan opis poslova</a:t>
            </a: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F48D02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hr-HR" sz="2200" dirty="0">
                <a:solidFill>
                  <a:schemeClr val="bg1"/>
                </a:solidFill>
                <a:cs typeface="Calibri"/>
              </a:rPr>
              <a:t>stjecanje novih znanja i vještina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A990D0F2-59FC-4316-9FAB-F5B0F2A79C3F}"/>
              </a:ext>
            </a:extLst>
          </p:cNvPr>
          <p:cNvSpPr/>
          <p:nvPr/>
        </p:nvSpPr>
        <p:spPr>
          <a:xfrm rot="21124119">
            <a:off x="4565351" y="1247372"/>
            <a:ext cx="2002741" cy="69955"/>
          </a:xfrm>
          <a:prstGeom prst="leftArrow">
            <a:avLst/>
          </a:prstGeom>
          <a:solidFill>
            <a:srgbClr val="F48D02"/>
          </a:solidFill>
          <a:ln>
            <a:solidFill>
              <a:srgbClr val="F187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8289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878877F-437E-4A56-93D7-F7A88AADC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E52868-6674-4746-8B37-1244B0451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7DD04F61-9CE8-49B9-AD45-695294C2C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754" y="267731"/>
            <a:ext cx="4852518" cy="516323"/>
          </a:xfrm>
        </p:spPr>
        <p:txBody>
          <a:bodyPr>
            <a:normAutofit fontScale="90000"/>
          </a:bodyPr>
          <a:lstStyle/>
          <a:p>
            <a:pPr algn="ctr"/>
            <a:r>
              <a:rPr lang="hr-HR" spc="-45" dirty="0">
                <a:solidFill>
                  <a:srgbClr val="F48D02"/>
                </a:solidFill>
              </a:rPr>
              <a:t>OBVEZE</a:t>
            </a:r>
            <a:endParaRPr lang="hr-H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2EF6DE-46DB-444A-AABC-F59A96A57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213" y="786399"/>
            <a:ext cx="4251196" cy="442761"/>
          </a:xfrm>
        </p:spPr>
        <p:txBody>
          <a:bodyPr/>
          <a:lstStyle/>
          <a:p>
            <a:r>
              <a:rPr lang="hr-HR" b="0" dirty="0">
                <a:solidFill>
                  <a:srgbClr val="A3D46B"/>
                </a:solidFill>
                <a:cs typeface="Calibri"/>
              </a:rPr>
              <a:t>ORGANIZATORI VOLONTIRANJA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662B56C-913D-4F8A-A524-00E273A288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4984" y="823117"/>
            <a:ext cx="1647995" cy="442761"/>
          </a:xfrm>
        </p:spPr>
        <p:txBody>
          <a:bodyPr/>
          <a:lstStyle/>
          <a:p>
            <a:r>
              <a:rPr lang="hr-HR" b="0" dirty="0">
                <a:solidFill>
                  <a:srgbClr val="F48D02"/>
                </a:solidFill>
                <a:cs typeface="Calibri"/>
              </a:rPr>
              <a:t>VOLONTERI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9410918-8447-4803-B069-FFAEEB651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3708" y="1212687"/>
            <a:ext cx="5741773" cy="5377581"/>
          </a:xfrm>
        </p:spPr>
        <p:txBody>
          <a:bodyPr>
            <a:noAutofit/>
          </a:bodyPr>
          <a:lstStyle/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F48D02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en-US" sz="2200" dirty="0" err="1">
                <a:solidFill>
                  <a:schemeClr val="bg1"/>
                </a:solidFill>
                <a:cs typeface="Calibri"/>
              </a:rPr>
              <a:t>djelovanje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usklađeno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sa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strukom</a:t>
            </a:r>
            <a:r>
              <a:rPr lang="hr-HR" sz="2200" dirty="0">
                <a:solidFill>
                  <a:schemeClr val="bg1"/>
                </a:solidFill>
                <a:cs typeface="Calibri"/>
              </a:rPr>
              <a:t>,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etikom</a:t>
            </a:r>
            <a:endParaRPr lang="hr-HR" sz="2200" dirty="0">
              <a:solidFill>
                <a:schemeClr val="bg1"/>
              </a:solidFill>
              <a:cs typeface="Calibri"/>
            </a:endParaRP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F48D02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en-US" sz="2200" dirty="0" err="1">
                <a:solidFill>
                  <a:schemeClr val="bg1"/>
                </a:solidFill>
                <a:cs typeface="Calibri"/>
              </a:rPr>
              <a:t>povjerljivost</a:t>
            </a:r>
            <a:r>
              <a:rPr lang="hr-HR" sz="2200" dirty="0">
                <a:solidFill>
                  <a:schemeClr val="bg1"/>
                </a:solidFill>
                <a:cs typeface="Calibri"/>
              </a:rPr>
              <a:t>, čuvanje poslovne tajne</a:t>
            </a:r>
            <a:endParaRPr lang="en-US" sz="2200" dirty="0">
              <a:solidFill>
                <a:schemeClr val="bg1"/>
              </a:solidFill>
              <a:cs typeface="Calibri"/>
            </a:endParaRP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F48D02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en-US" sz="2200" dirty="0" err="1">
                <a:solidFill>
                  <a:schemeClr val="bg1"/>
                </a:solidFill>
                <a:cs typeface="Calibri"/>
              </a:rPr>
              <a:t>izvršavanje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uputa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organizatora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 (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osim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: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opasno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po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život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i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zdravlje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, 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moralno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neprihvatljivo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,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suprotno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ugovoru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)</a:t>
            </a: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F48D02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en-US" sz="2200" dirty="0" err="1">
                <a:solidFill>
                  <a:schemeClr val="bg1"/>
                </a:solidFill>
                <a:cs typeface="Calibri"/>
              </a:rPr>
              <a:t>odbiti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volontiranje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koje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je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suprotno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propisima</a:t>
            </a:r>
            <a:endParaRPr lang="hr-HR" sz="2200" dirty="0">
              <a:solidFill>
                <a:schemeClr val="bg1"/>
              </a:solidFill>
              <a:cs typeface="Calibri"/>
            </a:endParaRP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F48D02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hr-HR" sz="2200" dirty="0">
                <a:solidFill>
                  <a:schemeClr val="bg1"/>
                </a:solidFill>
                <a:cs typeface="Calibri"/>
              </a:rPr>
              <a:t>upozoriti ako izvršavanje upute može uzrokovati štetu volonteru, korisnicima volontiranja ili trećim osobama</a:t>
            </a: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F48D02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it-IT" sz="2200" dirty="0" err="1">
                <a:solidFill>
                  <a:schemeClr val="bg1"/>
                </a:solidFill>
                <a:cs typeface="Calibri"/>
              </a:rPr>
              <a:t>poštivati</a:t>
            </a:r>
            <a:r>
              <a:rPr lang="it-IT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it-IT" sz="2200" dirty="0" err="1">
                <a:solidFill>
                  <a:schemeClr val="bg1"/>
                </a:solidFill>
                <a:cs typeface="Calibri"/>
              </a:rPr>
              <a:t>integritet</a:t>
            </a:r>
            <a:r>
              <a:rPr lang="it-IT" sz="2200" dirty="0">
                <a:solidFill>
                  <a:schemeClr val="bg1"/>
                </a:solidFill>
                <a:cs typeface="Calibri"/>
              </a:rPr>
              <a:t>, </a:t>
            </a:r>
            <a:r>
              <a:rPr lang="it-IT" sz="2200" dirty="0" err="1">
                <a:solidFill>
                  <a:schemeClr val="bg1"/>
                </a:solidFill>
                <a:cs typeface="Calibri"/>
              </a:rPr>
              <a:t>misiju</a:t>
            </a:r>
            <a:r>
              <a:rPr lang="it-IT" sz="2200" dirty="0">
                <a:solidFill>
                  <a:schemeClr val="bg1"/>
                </a:solidFill>
                <a:cs typeface="Calibri"/>
              </a:rPr>
              <a:t>, </a:t>
            </a:r>
            <a:r>
              <a:rPr lang="it-IT" sz="2200" dirty="0" err="1">
                <a:solidFill>
                  <a:schemeClr val="bg1"/>
                </a:solidFill>
                <a:cs typeface="Calibri"/>
              </a:rPr>
              <a:t>ciljeve</a:t>
            </a:r>
            <a:r>
              <a:rPr lang="it-IT" sz="2200" dirty="0">
                <a:solidFill>
                  <a:schemeClr val="bg1"/>
                </a:solidFill>
                <a:cs typeface="Calibri"/>
              </a:rPr>
              <a:t> i </a:t>
            </a:r>
            <a:r>
              <a:rPr lang="it-IT" sz="2200" dirty="0" err="1">
                <a:solidFill>
                  <a:schemeClr val="bg1"/>
                </a:solidFill>
                <a:cs typeface="Calibri"/>
              </a:rPr>
              <a:t>vrijednosti</a:t>
            </a:r>
            <a:r>
              <a:rPr lang="it-IT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it-IT" sz="2200" dirty="0" err="1">
                <a:solidFill>
                  <a:schemeClr val="bg1"/>
                </a:solidFill>
                <a:cs typeface="Calibri"/>
              </a:rPr>
              <a:t>organizatora</a:t>
            </a:r>
            <a:r>
              <a:rPr lang="it-IT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it-IT" sz="2200" dirty="0" err="1">
                <a:solidFill>
                  <a:schemeClr val="bg1"/>
                </a:solidFill>
                <a:cs typeface="Calibri"/>
              </a:rPr>
              <a:t>volontiranja</a:t>
            </a:r>
            <a:endParaRPr lang="hr-HR" sz="2200" dirty="0">
              <a:solidFill>
                <a:schemeClr val="bg1"/>
              </a:solidFill>
              <a:cs typeface="Calibri"/>
            </a:endParaRP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F48D02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it-IT" sz="2200" dirty="0" err="1">
                <a:solidFill>
                  <a:schemeClr val="bg1"/>
                </a:solidFill>
                <a:cs typeface="Calibri"/>
              </a:rPr>
              <a:t>surađivati</a:t>
            </a:r>
            <a:r>
              <a:rPr lang="it-IT" sz="2200" dirty="0">
                <a:solidFill>
                  <a:schemeClr val="bg1"/>
                </a:solidFill>
                <a:cs typeface="Calibri"/>
              </a:rPr>
              <a:t> sa </a:t>
            </a:r>
            <a:r>
              <a:rPr lang="it-IT" sz="2200" dirty="0" err="1">
                <a:solidFill>
                  <a:schemeClr val="bg1"/>
                </a:solidFill>
                <a:cs typeface="Calibri"/>
              </a:rPr>
              <a:t>drugim</a:t>
            </a:r>
            <a:r>
              <a:rPr lang="it-IT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it-IT" sz="2200" dirty="0" err="1">
                <a:solidFill>
                  <a:schemeClr val="bg1"/>
                </a:solidFill>
                <a:cs typeface="Calibri"/>
              </a:rPr>
              <a:t>volonterima</a:t>
            </a:r>
            <a:r>
              <a:rPr lang="it-IT" sz="2200" dirty="0">
                <a:solidFill>
                  <a:schemeClr val="bg1"/>
                </a:solidFill>
                <a:cs typeface="Calibri"/>
              </a:rPr>
              <a:t> i </a:t>
            </a:r>
            <a:r>
              <a:rPr lang="it-IT" sz="2200" dirty="0" err="1">
                <a:solidFill>
                  <a:schemeClr val="bg1"/>
                </a:solidFill>
                <a:cs typeface="Calibri"/>
              </a:rPr>
              <a:t>zaposlenicima</a:t>
            </a:r>
            <a:endParaRPr lang="hr-HR" sz="22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Content Placeholder 13">
            <a:extLst>
              <a:ext uri="{FF2B5EF4-FFF2-40B4-BE49-F238E27FC236}">
                <a16:creationId xmlns:a16="http://schemas.microsoft.com/office/drawing/2014/main" id="{DD03BD9F-64BC-4B79-9B6E-0710E20D7B9A}"/>
              </a:ext>
            </a:extLst>
          </p:cNvPr>
          <p:cNvSpPr txBox="1">
            <a:spLocks/>
          </p:cNvSpPr>
          <p:nvPr/>
        </p:nvSpPr>
        <p:spPr>
          <a:xfrm>
            <a:off x="384141" y="1212687"/>
            <a:ext cx="6144993" cy="5270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A3D46B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en-US" sz="2200" dirty="0" err="1">
                <a:solidFill>
                  <a:schemeClr val="bg1"/>
                </a:solidFill>
                <a:cs typeface="Calibri"/>
              </a:rPr>
              <a:t>poštovati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prava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volontera</a:t>
            </a:r>
            <a:endParaRPr lang="en-US" sz="2200" dirty="0">
              <a:solidFill>
                <a:schemeClr val="bg1"/>
              </a:solidFill>
              <a:cs typeface="Calibri"/>
            </a:endParaRP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A3D46B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en-US" sz="2200" dirty="0" err="1">
                <a:solidFill>
                  <a:schemeClr val="bg1"/>
                </a:solidFill>
                <a:cs typeface="Calibri"/>
              </a:rPr>
              <a:t>izvršiti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obveze</a:t>
            </a:r>
            <a:endParaRPr lang="en-US" sz="2200" dirty="0">
              <a:solidFill>
                <a:schemeClr val="bg1"/>
              </a:solidFill>
              <a:cs typeface="Calibri"/>
            </a:endParaRP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A3D46B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en-US" sz="2200" dirty="0" err="1">
                <a:solidFill>
                  <a:schemeClr val="bg1"/>
                </a:solidFill>
                <a:cs typeface="Calibri"/>
              </a:rPr>
              <a:t>osigurati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uvjete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za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poštovanje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prava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volontera</a:t>
            </a:r>
            <a:endParaRPr lang="en-US" sz="2200" dirty="0">
              <a:solidFill>
                <a:schemeClr val="bg1"/>
              </a:solidFill>
              <a:cs typeface="Calibri"/>
            </a:endParaRP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A3D46B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en-US" sz="2200" dirty="0" err="1">
                <a:solidFill>
                  <a:schemeClr val="bg1"/>
                </a:solidFill>
                <a:cs typeface="Calibri"/>
              </a:rPr>
              <a:t>izdati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volonteru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pisanu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potvrdu</a:t>
            </a:r>
            <a:endParaRPr lang="hr-HR" sz="2200" dirty="0">
              <a:solidFill>
                <a:schemeClr val="bg1"/>
              </a:solidFill>
              <a:cs typeface="Calibri"/>
            </a:endParaRP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A3D46B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en-US" sz="2200" dirty="0" err="1">
                <a:solidFill>
                  <a:schemeClr val="bg1"/>
                </a:solidFill>
                <a:cs typeface="Calibri"/>
              </a:rPr>
              <a:t>ugovor</a:t>
            </a:r>
            <a:endParaRPr lang="en-US" sz="2200" dirty="0">
              <a:solidFill>
                <a:schemeClr val="bg1"/>
              </a:solidFill>
              <a:cs typeface="Calibri"/>
            </a:endParaRP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A3D46B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en-US" sz="2200" dirty="0" err="1">
                <a:solidFill>
                  <a:schemeClr val="bg1"/>
                </a:solidFill>
                <a:cs typeface="Calibri"/>
              </a:rPr>
              <a:t>troškovi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(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ako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su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dogovoreni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)</a:t>
            </a: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A3D46B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en-US" sz="2200" dirty="0" err="1">
                <a:solidFill>
                  <a:schemeClr val="bg1"/>
                </a:solidFill>
                <a:cs typeface="Calibri"/>
              </a:rPr>
              <a:t>materijali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i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sredstva</a:t>
            </a:r>
            <a:endParaRPr lang="hr-HR" sz="2200" dirty="0">
              <a:solidFill>
                <a:schemeClr val="bg1"/>
              </a:solidFill>
              <a:cs typeface="Calibri"/>
            </a:endParaRP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A3D46B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en-US" sz="2200" dirty="0" err="1">
                <a:solidFill>
                  <a:schemeClr val="bg1"/>
                </a:solidFill>
                <a:cs typeface="Calibri"/>
              </a:rPr>
              <a:t>omogućiti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volonteru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pokretanje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vlastitih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inicijativa</a:t>
            </a:r>
            <a:endParaRPr lang="hr-HR" sz="2200" dirty="0">
              <a:solidFill>
                <a:schemeClr val="bg1"/>
              </a:solidFill>
              <a:cs typeface="Calibri"/>
            </a:endParaRP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A3D46B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en-US" sz="2200" dirty="0" err="1">
                <a:solidFill>
                  <a:schemeClr val="bg1"/>
                </a:solidFill>
                <a:cs typeface="Calibri"/>
              </a:rPr>
              <a:t>osigurati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volonteru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tajnost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osobnih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podataka</a:t>
            </a:r>
            <a:endParaRPr lang="hr-HR" sz="2200" dirty="0">
              <a:solidFill>
                <a:schemeClr val="bg1"/>
              </a:solidFill>
              <a:cs typeface="Calibri"/>
            </a:endParaRPr>
          </a:p>
          <a:p>
            <a:pPr marL="457200" marR="207010" indent="-457200">
              <a:lnSpc>
                <a:spcPct val="96000"/>
              </a:lnSpc>
              <a:spcBef>
                <a:spcPts val="50"/>
              </a:spcBef>
              <a:buClr>
                <a:srgbClr val="A3D46B"/>
              </a:buClr>
              <a:buSzPct val="100000"/>
              <a:buFont typeface="Franklin Gothic Book" panose="020B0503020102020204" pitchFamily="34" charset="0"/>
              <a:buChar char="→"/>
              <a:tabLst>
                <a:tab pos="469265" algn="l"/>
                <a:tab pos="469900" algn="l"/>
              </a:tabLst>
            </a:pPr>
            <a:r>
              <a:rPr lang="en-US" sz="2200" dirty="0" err="1">
                <a:solidFill>
                  <a:schemeClr val="bg1"/>
                </a:solidFill>
                <a:cs typeface="Calibri"/>
              </a:rPr>
              <a:t>izvještaj</a:t>
            </a:r>
            <a:r>
              <a:rPr lang="hr-HR" sz="2200" dirty="0">
                <a:solidFill>
                  <a:schemeClr val="bg1"/>
                </a:solidFill>
                <a:cs typeface="Calibri"/>
              </a:rPr>
              <a:t> Nadležnom tijelu</a:t>
            </a:r>
            <a:endParaRPr lang="en-US" sz="2200" dirty="0">
              <a:solidFill>
                <a:schemeClr val="bg1"/>
              </a:solidFill>
              <a:cs typeface="Calibri"/>
            </a:endParaRPr>
          </a:p>
          <a:p>
            <a:pPr marL="1343025" marR="207010" indent="-457200">
              <a:lnSpc>
                <a:spcPct val="96000"/>
              </a:lnSpc>
              <a:spcBef>
                <a:spcPts val="50"/>
              </a:spcBef>
              <a:buClr>
                <a:srgbClr val="A3D46B"/>
              </a:buClr>
              <a:buSzPct val="100000"/>
              <a:buFont typeface="Franklin Gothic Book" panose="020B0503020102020204" pitchFamily="34" charset="0"/>
              <a:buChar char="→"/>
            </a:pPr>
            <a:r>
              <a:rPr lang="en-US" sz="2200" dirty="0" err="1">
                <a:solidFill>
                  <a:schemeClr val="bg1"/>
                </a:solidFill>
                <a:cs typeface="Calibri"/>
              </a:rPr>
              <a:t>osigurati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druge</a:t>
            </a:r>
            <a:r>
              <a:rPr lang="en-US" sz="2200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chemeClr val="bg1"/>
                </a:solidFill>
                <a:cs typeface="Calibri"/>
              </a:rPr>
              <a:t>uvjete</a:t>
            </a:r>
            <a:r>
              <a:rPr lang="hr-HR" sz="2200" dirty="0">
                <a:solidFill>
                  <a:schemeClr val="bg1"/>
                </a:solidFill>
                <a:cs typeface="Calibri"/>
              </a:rPr>
              <a:t> propisane Zakonom...</a:t>
            </a:r>
          </a:p>
        </p:txBody>
      </p:sp>
    </p:spTree>
    <p:extLst>
      <p:ext uri="{BB962C8B-B14F-4D97-AF65-F5344CB8AC3E}">
        <p14:creationId xmlns:p14="http://schemas.microsoft.com/office/powerpoint/2010/main" val="12692295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E4543C96-DF92-406C-8253-5FC78F22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8520" y="368976"/>
            <a:ext cx="5528129" cy="701943"/>
          </a:xfrm>
        </p:spPr>
        <p:txBody>
          <a:bodyPr>
            <a:normAutofit/>
          </a:bodyPr>
          <a:lstStyle/>
          <a:p>
            <a:r>
              <a:rPr lang="hr-HR" spc="-20" dirty="0">
                <a:solidFill>
                  <a:srgbClr val="F48D02"/>
                </a:solidFill>
              </a:rPr>
              <a:t>Potvrda </a:t>
            </a:r>
            <a:r>
              <a:rPr lang="hr-HR" spc="-5" dirty="0">
                <a:solidFill>
                  <a:srgbClr val="F48D02"/>
                </a:solidFill>
              </a:rPr>
              <a:t>o </a:t>
            </a:r>
            <a:r>
              <a:rPr lang="hr-HR" spc="-20" dirty="0">
                <a:solidFill>
                  <a:srgbClr val="F48D02"/>
                </a:solidFill>
              </a:rPr>
              <a:t>volontiranju</a:t>
            </a:r>
            <a:endParaRPr lang="en-US" sz="3600" spc="-10" dirty="0">
              <a:solidFill>
                <a:srgbClr val="F48D02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C261D00-5D08-46B9-B5CB-9549DBF50A8E}"/>
              </a:ext>
            </a:extLst>
          </p:cNvPr>
          <p:cNvSpPr txBox="1">
            <a:spLocks/>
          </p:cNvSpPr>
          <p:nvPr/>
        </p:nvSpPr>
        <p:spPr>
          <a:xfrm>
            <a:off x="1334238" y="1039693"/>
            <a:ext cx="9547946" cy="53847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36195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</a:pPr>
            <a:r>
              <a:rPr lang="hr-HR" sz="2200" b="0" dirty="0">
                <a:solidFill>
                  <a:schemeClr val="bg1"/>
                </a:solidFill>
                <a:cs typeface="Calibri"/>
              </a:rPr>
              <a:t>Sadrži:</a:t>
            </a:r>
          </a:p>
          <a:p>
            <a:pPr indent="36195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</a:pPr>
            <a:endParaRPr lang="hr-HR" sz="1400" b="0" dirty="0">
              <a:solidFill>
                <a:schemeClr val="bg1"/>
              </a:solidFill>
              <a:cs typeface="Calibri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0" dirty="0">
                <a:solidFill>
                  <a:schemeClr val="bg1"/>
                </a:solidFill>
                <a:cs typeface="Calibri"/>
              </a:rPr>
              <a:t>osobne podatke o volonterki ili volonteru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0" dirty="0">
                <a:solidFill>
                  <a:schemeClr val="bg1"/>
                </a:solidFill>
                <a:cs typeface="Calibri"/>
              </a:rPr>
              <a:t>podatke o vremenu volontiranja			Volonterske knjižice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0" dirty="0">
                <a:solidFill>
                  <a:schemeClr val="bg1"/>
                </a:solidFill>
                <a:cs typeface="Calibri"/>
              </a:rPr>
              <a:t>edukaciji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0" dirty="0">
                <a:solidFill>
                  <a:schemeClr val="bg1"/>
                </a:solidFill>
                <a:cs typeface="Calibri"/>
              </a:rPr>
              <a:t>opis volonterskih aktivnosti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0" dirty="0">
                <a:solidFill>
                  <a:schemeClr val="bg1"/>
                </a:solidFill>
                <a:cs typeface="Calibri"/>
              </a:rPr>
              <a:t>ostale specifičnosti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0" dirty="0">
                <a:solidFill>
                  <a:schemeClr val="bg1"/>
                </a:solidFill>
                <a:cs typeface="Calibri"/>
              </a:rPr>
              <a:t>potpis volonterke ili volontera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0" dirty="0">
                <a:solidFill>
                  <a:schemeClr val="bg1"/>
                </a:solidFill>
                <a:cs typeface="Calibri"/>
              </a:rPr>
              <a:t>potpis ovlaštene osobe za zastupanje organizatora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0" dirty="0">
                <a:solidFill>
                  <a:schemeClr val="bg1"/>
                </a:solidFill>
                <a:cs typeface="Calibri"/>
              </a:rPr>
              <a:t>volontiranja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0" dirty="0">
                <a:solidFill>
                  <a:schemeClr val="bg1"/>
                </a:solidFill>
                <a:cs typeface="Calibri"/>
              </a:rPr>
              <a:t>pečat organizatora volontiranja</a:t>
            </a:r>
          </a:p>
          <a:p>
            <a:pPr marL="342900" indent="-342900">
              <a:lnSpc>
                <a:spcPct val="100000"/>
              </a:lnSpc>
              <a:spcBef>
                <a:spcPts val="50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0" dirty="0">
                <a:solidFill>
                  <a:schemeClr val="bg1"/>
                </a:solidFill>
                <a:cs typeface="Calibri"/>
              </a:rPr>
              <a:t>kod kratkotrajnog volontiranja organizator volontiranja je dužan izdati potvrdu o volontiranju samo ako volonter zatraži</a:t>
            </a:r>
          </a:p>
          <a:p>
            <a:pPr marL="534988" indent="-342900">
              <a:lnSpc>
                <a:spcPct val="100000"/>
              </a:lnSpc>
              <a:spcBef>
                <a:spcPts val="50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0" dirty="0">
                <a:solidFill>
                  <a:schemeClr val="bg1"/>
                </a:solidFill>
                <a:cs typeface="Calibri"/>
              </a:rPr>
              <a:t>kod dugotrajnog volontiranja organizator volontiranja je dužan izdati potvrdu o kompetencijama stečenim volontiranjem ako ju volonter zatraži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</a:pPr>
            <a:endParaRPr lang="hr-HR" sz="2200" b="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38D177-0245-4746-A955-987E1EB7E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C8B0AC-FD2A-4853-8297-8A6201C8A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  <p:sp>
        <p:nvSpPr>
          <p:cNvPr id="23" name="object 4">
            <a:extLst>
              <a:ext uri="{FF2B5EF4-FFF2-40B4-BE49-F238E27FC236}">
                <a16:creationId xmlns:a16="http://schemas.microsoft.com/office/drawing/2014/main" id="{39433EFD-C1A4-4B98-B0AC-41E5496AFE28}"/>
              </a:ext>
            </a:extLst>
          </p:cNvPr>
          <p:cNvSpPr/>
          <p:nvPr/>
        </p:nvSpPr>
        <p:spPr>
          <a:xfrm>
            <a:off x="8261233" y="2427454"/>
            <a:ext cx="2895600" cy="2163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B82D1DE-56AA-4825-B4B4-5811A36DD2D5}"/>
              </a:ext>
            </a:extLst>
          </p:cNvPr>
          <p:cNvSpPr/>
          <p:nvPr/>
        </p:nvSpPr>
        <p:spPr>
          <a:xfrm>
            <a:off x="7339914" y="2060243"/>
            <a:ext cx="403654" cy="186031"/>
          </a:xfrm>
          <a:prstGeom prst="rightArrow">
            <a:avLst/>
          </a:prstGeom>
          <a:solidFill>
            <a:srgbClr val="F18700"/>
          </a:solidFill>
          <a:ln>
            <a:solidFill>
              <a:srgbClr val="F48D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9019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 trans="6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28A8F-BE90-403A-92DC-C6654ECBA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661383"/>
            <a:ext cx="9708148" cy="804862"/>
          </a:xfrm>
        </p:spPr>
        <p:txBody>
          <a:bodyPr>
            <a:normAutofit fontScale="90000"/>
          </a:bodyPr>
          <a:lstStyle/>
          <a:p>
            <a:r>
              <a:rPr lang="hr-HR" dirty="0">
                <a:solidFill>
                  <a:srgbClr val="A3D46B"/>
                </a:solidFill>
                <a:latin typeface="+mn-lt"/>
              </a:rPr>
              <a:t>Za kvalitetnu izradu potvrde organizator volontiranja treba osigurati: </a:t>
            </a:r>
            <a:endParaRPr lang="en-US" dirty="0">
              <a:solidFill>
                <a:srgbClr val="A3D46B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CAD13-B6B6-4801-B4B5-94C4A7A0A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A50139-B521-4D29-B601-9747FBEAA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3451826C-10C7-4437-A078-9776FAAA786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26743" y="1742745"/>
            <a:ext cx="9527056" cy="4174733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355600" indent="-355600"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600" dirty="0"/>
              <a:t>Detaljan opis volonterske pozicije</a:t>
            </a:r>
          </a:p>
          <a:p>
            <a:pPr marL="355600" indent="-355600">
              <a:buClr>
                <a:srgbClr val="A3D46B"/>
              </a:buClr>
              <a:buNone/>
            </a:pPr>
            <a:endParaRPr lang="hr-HR" sz="1000" dirty="0"/>
          </a:p>
          <a:p>
            <a:pPr marL="355600" indent="-355600"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600" dirty="0"/>
              <a:t>Osiguranu kontinuiranu podršku i praćenje volonterskog angažmana</a:t>
            </a:r>
          </a:p>
          <a:p>
            <a:pPr marL="355600" indent="-355600">
              <a:buClr>
                <a:srgbClr val="A3D46B"/>
              </a:buClr>
              <a:buNone/>
            </a:pPr>
            <a:endParaRPr lang="hr-HR" sz="1000" dirty="0"/>
          </a:p>
          <a:p>
            <a:pPr marL="355600" indent="-355600"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600" dirty="0"/>
              <a:t>Redovito evidentiranje zapažanja i pružanje povratne informacije volonterima (putem individualnih i/ili grupnih sastanaka s volonterima)</a:t>
            </a:r>
          </a:p>
          <a:p>
            <a:pPr marL="355600" indent="-355600">
              <a:buClr>
                <a:srgbClr val="A3D46B"/>
              </a:buClr>
              <a:buNone/>
            </a:pPr>
            <a:endParaRPr lang="hr-HR" sz="1000" dirty="0"/>
          </a:p>
          <a:p>
            <a:pPr marL="355600" indent="-355600"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600" dirty="0"/>
              <a:t>Procjenjivanje uspješnosti rada volontera koji se provodi bilo putem razgovora ili upitnika za volontere</a:t>
            </a:r>
          </a:p>
        </p:txBody>
      </p:sp>
    </p:spTree>
    <p:extLst>
      <p:ext uri="{BB962C8B-B14F-4D97-AF65-F5344CB8AC3E}">
        <p14:creationId xmlns:p14="http://schemas.microsoft.com/office/powerpoint/2010/main" val="4566082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BA4CA2-15D1-4FE0-B653-E74D86F1D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52" y="720209"/>
            <a:ext cx="11382095" cy="541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28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BC9E7F9-26B7-4C1E-AB1B-69E794870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078" y="288124"/>
            <a:ext cx="8334376" cy="1325563"/>
          </a:xfrm>
        </p:spPr>
        <p:txBody>
          <a:bodyPr/>
          <a:lstStyle/>
          <a:p>
            <a:r>
              <a:rPr lang="hr-HR" spc="-5" dirty="0">
                <a:solidFill>
                  <a:srgbClr val="F18700"/>
                </a:solidFill>
              </a:rPr>
              <a:t>Dobrobiti </a:t>
            </a:r>
            <a:r>
              <a:rPr lang="hr-HR" dirty="0">
                <a:solidFill>
                  <a:srgbClr val="F18700"/>
                </a:solidFill>
              </a:rPr>
              <a:t>od</a:t>
            </a:r>
            <a:r>
              <a:rPr lang="hr-HR" spc="-65" dirty="0">
                <a:solidFill>
                  <a:srgbClr val="F18700"/>
                </a:solidFill>
              </a:rPr>
              <a:t> </a:t>
            </a:r>
            <a:r>
              <a:rPr lang="hr-HR" spc="-15" dirty="0">
                <a:solidFill>
                  <a:srgbClr val="F18700"/>
                </a:solidFill>
              </a:rPr>
              <a:t>volontiranja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DA89AB7-CC64-4A54-8CBB-4FD8EEA4B5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738" y="1502374"/>
            <a:ext cx="10515600" cy="4691064"/>
          </a:xfrm>
        </p:spPr>
        <p:txBody>
          <a:bodyPr>
            <a:normAutofit fontScale="92500"/>
          </a:bodyPr>
          <a:lstStyle/>
          <a:p>
            <a:pPr marL="355600" marR="5080" indent="-355600">
              <a:lnSpc>
                <a:spcPct val="110000"/>
              </a:lnSpc>
              <a:spcBef>
                <a:spcPts val="0"/>
              </a:spcBef>
              <a:spcAft>
                <a:spcPts val="700"/>
              </a:spcAft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dirty="0"/>
              <a:t>poboljšanje kvalitete života </a:t>
            </a:r>
          </a:p>
          <a:p>
            <a:pPr marL="355600" marR="5080" indent="-355600">
              <a:lnSpc>
                <a:spcPct val="110000"/>
              </a:lnSpc>
              <a:spcBef>
                <a:spcPts val="0"/>
              </a:spcBef>
              <a:spcAft>
                <a:spcPts val="700"/>
              </a:spcAft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dirty="0"/>
              <a:t>izgradnja socijalnog kapitala</a:t>
            </a:r>
          </a:p>
          <a:p>
            <a:pPr marL="355600" marR="5080" indent="-355600">
              <a:lnSpc>
                <a:spcPct val="110000"/>
              </a:lnSpc>
              <a:spcBef>
                <a:spcPts val="0"/>
              </a:spcBef>
              <a:spcAft>
                <a:spcPts val="700"/>
              </a:spcAft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dirty="0"/>
              <a:t>osobni rast i razvoj </a:t>
            </a:r>
          </a:p>
          <a:p>
            <a:pPr marL="355600" marR="5080" indent="-355600">
              <a:lnSpc>
                <a:spcPct val="110000"/>
              </a:lnSpc>
              <a:spcBef>
                <a:spcPts val="0"/>
              </a:spcBef>
              <a:spcAft>
                <a:spcPts val="700"/>
              </a:spcAft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dirty="0"/>
              <a:t>aktivno uključivanje osoba u društvena zbivanja</a:t>
            </a:r>
          </a:p>
          <a:p>
            <a:pPr marL="355600" marR="5080" indent="-355600">
              <a:lnSpc>
                <a:spcPct val="110000"/>
              </a:lnSpc>
              <a:spcBef>
                <a:spcPts val="0"/>
              </a:spcBef>
              <a:spcAft>
                <a:spcPts val="700"/>
              </a:spcAft>
              <a:buClr>
                <a:srgbClr val="F18700"/>
              </a:buClr>
              <a:buFont typeface="Franklin Gothic Book" panose="020B0503020102020204" pitchFamily="34" charset="0"/>
              <a:buChar char="→"/>
            </a:pPr>
            <a:r>
              <a:rPr lang="hr-HR" dirty="0"/>
              <a:t>razvoj humanijega i ravnopravnijega demokratskog društva </a:t>
            </a:r>
          </a:p>
          <a:p>
            <a:pPr marL="0" marR="5080" indent="895350">
              <a:lnSpc>
                <a:spcPct val="110000"/>
              </a:lnSpc>
              <a:spcBef>
                <a:spcPts val="0"/>
              </a:spcBef>
              <a:buClr>
                <a:srgbClr val="F18700"/>
              </a:buClr>
              <a:buNone/>
              <a:tabLst>
                <a:tab pos="355600" algn="l"/>
              </a:tabLst>
            </a:pPr>
            <a:r>
              <a:rPr lang="hr-HR" dirty="0"/>
              <a:t>		doprinosi društvenom razvoju, građanskom sudjelovanju, 				socijalnoj koheziji i socijalnom uključivanju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hr-HR" dirty="0"/>
              <a:t>		</a:t>
            </a:r>
            <a:r>
              <a:rPr lang="en-US" dirty="0" err="1"/>
              <a:t>stječu</a:t>
            </a:r>
            <a:r>
              <a:rPr lang="en-US" dirty="0"/>
              <a:t> </a:t>
            </a:r>
            <a:r>
              <a:rPr lang="hr-HR" dirty="0"/>
              <a:t>se </a:t>
            </a:r>
            <a:r>
              <a:rPr lang="en-US" dirty="0" err="1"/>
              <a:t>iskustva</a:t>
            </a:r>
            <a:r>
              <a:rPr lang="en-US" dirty="0"/>
              <a:t> i </a:t>
            </a:r>
            <a:r>
              <a:rPr lang="en-US" dirty="0" err="1"/>
              <a:t>razvijaju</a:t>
            </a:r>
            <a:r>
              <a:rPr lang="en-US" dirty="0"/>
              <a:t> </a:t>
            </a:r>
            <a:r>
              <a:rPr lang="en-US" dirty="0" err="1"/>
              <a:t>kompetencije</a:t>
            </a:r>
            <a:r>
              <a:rPr lang="en-US" dirty="0"/>
              <a:t> </a:t>
            </a:r>
            <a:r>
              <a:rPr lang="en-US" dirty="0" err="1"/>
              <a:t>potrebne</a:t>
            </a:r>
            <a:r>
              <a:rPr lang="en-US" dirty="0"/>
              <a:t> i </a:t>
            </a:r>
            <a:endParaRPr lang="hr-HR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hr-HR" dirty="0"/>
              <a:t>		</a:t>
            </a:r>
            <a:r>
              <a:rPr lang="en-US" dirty="0" err="1"/>
              <a:t>korisne</a:t>
            </a:r>
            <a:r>
              <a:rPr lang="en-US" dirty="0"/>
              <a:t> za </a:t>
            </a:r>
            <a:r>
              <a:rPr lang="en-US" dirty="0" err="1"/>
              <a:t>aktivno</a:t>
            </a:r>
            <a:r>
              <a:rPr lang="en-US" dirty="0"/>
              <a:t> </a:t>
            </a:r>
            <a:r>
              <a:rPr lang="en-US" dirty="0" err="1"/>
              <a:t>sudjelovanje</a:t>
            </a:r>
            <a:r>
              <a:rPr lang="en-US" dirty="0"/>
              <a:t> u </a:t>
            </a:r>
            <a:r>
              <a:rPr lang="en-US" dirty="0" err="1"/>
              <a:t>društvu</a:t>
            </a:r>
            <a:r>
              <a:rPr lang="hr-HR" dirty="0"/>
              <a:t>…</a:t>
            </a:r>
            <a:endParaRPr lang="en-US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964E6D8-C557-4A62-9111-B206948AF97A}"/>
              </a:ext>
            </a:extLst>
          </p:cNvPr>
          <p:cNvSpPr/>
          <p:nvPr/>
        </p:nvSpPr>
        <p:spPr>
          <a:xfrm>
            <a:off x="2210316" y="4315132"/>
            <a:ext cx="442762" cy="173255"/>
          </a:xfrm>
          <a:prstGeom prst="rightArrow">
            <a:avLst/>
          </a:prstGeom>
          <a:solidFill>
            <a:srgbClr val="A3D4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47AA04A-CA27-472C-91DC-52420B7592EC}"/>
              </a:ext>
            </a:extLst>
          </p:cNvPr>
          <p:cNvSpPr/>
          <p:nvPr/>
        </p:nvSpPr>
        <p:spPr>
          <a:xfrm>
            <a:off x="2210316" y="5317953"/>
            <a:ext cx="442762" cy="173255"/>
          </a:xfrm>
          <a:prstGeom prst="rightArrow">
            <a:avLst/>
          </a:prstGeom>
          <a:solidFill>
            <a:srgbClr val="A3D4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5C81FA-CE28-4E8E-AED1-3DF81BD3A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281" y="491297"/>
            <a:ext cx="827035" cy="7791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E6CDB0-C82A-49BF-9F7F-EB8788A32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314" y="5352750"/>
            <a:ext cx="1220968" cy="10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18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BE6CDB0-C82A-49BF-9F7F-EB8788A32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3314" y="5352750"/>
            <a:ext cx="1220968" cy="10139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3C8973F-B0AC-4A5E-805B-A2FEB8C99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6"/>
            <a:ext cx="8979568" cy="1325563"/>
          </a:xfrm>
        </p:spPr>
        <p:txBody>
          <a:bodyPr/>
          <a:lstStyle/>
          <a:p>
            <a:r>
              <a:rPr lang="hr-HR" dirty="0">
                <a:solidFill>
                  <a:srgbClr val="F18700"/>
                </a:solidFill>
              </a:rPr>
              <a:t>POZITIVNI</a:t>
            </a:r>
            <a:r>
              <a:rPr lang="hr-HR" spc="-100" dirty="0">
                <a:solidFill>
                  <a:srgbClr val="F18700"/>
                </a:solidFill>
              </a:rPr>
              <a:t> </a:t>
            </a:r>
            <a:r>
              <a:rPr lang="hr-HR" dirty="0">
                <a:solidFill>
                  <a:srgbClr val="F18700"/>
                </a:solidFill>
              </a:rPr>
              <a:t>UČINCI VOLONTIRANJA</a:t>
            </a:r>
            <a:endParaRPr lang="en-US" dirty="0">
              <a:solidFill>
                <a:srgbClr val="F18700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C49D83E-DBD3-4C7F-A7FF-FC700B4A2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5146"/>
            <a:ext cx="10515600" cy="4941557"/>
          </a:xfrm>
        </p:spPr>
        <p:txBody>
          <a:bodyPr>
            <a:normAutofit lnSpcReduction="10000"/>
          </a:bodyPr>
          <a:lstStyle/>
          <a:p>
            <a:pPr marL="0" indent="539750">
              <a:lnSpc>
                <a:spcPct val="170000"/>
              </a:lnSpc>
              <a:spcBef>
                <a:spcPts val="110"/>
              </a:spcBef>
              <a:buClr>
                <a:srgbClr val="F18700"/>
              </a:buClr>
              <a:buNone/>
            </a:pPr>
            <a:r>
              <a:rPr lang="hr-HR" b="1" i="1" spc="5" dirty="0">
                <a:solidFill>
                  <a:srgbClr val="A3D46B"/>
                </a:solidFill>
                <a:latin typeface="Futura Md BT"/>
                <a:cs typeface="Futura Md BT"/>
              </a:rPr>
              <a:t>NA</a:t>
            </a:r>
            <a:r>
              <a:rPr lang="hr-HR" b="1" i="1" spc="-5" dirty="0">
                <a:solidFill>
                  <a:srgbClr val="A3D46B"/>
                </a:solidFill>
                <a:latin typeface="Futura Md BT"/>
                <a:cs typeface="Futura Md BT"/>
              </a:rPr>
              <a:t> </a:t>
            </a:r>
            <a:r>
              <a:rPr lang="hr-HR" b="1" i="1" dirty="0">
                <a:solidFill>
                  <a:srgbClr val="A3D46B"/>
                </a:solidFill>
                <a:latin typeface="Futura Md BT"/>
                <a:cs typeface="Futura Md BT"/>
              </a:rPr>
              <a:t>VOLONTERA</a:t>
            </a:r>
            <a:endParaRPr lang="hr-HR" dirty="0">
              <a:solidFill>
                <a:srgbClr val="A3D46B"/>
              </a:solidFill>
              <a:latin typeface="Futura Md BT"/>
              <a:cs typeface="Futura Md BT"/>
            </a:endParaRPr>
          </a:p>
          <a:p>
            <a:pPr marL="539750" indent="-452438">
              <a:lnSpc>
                <a:spcPct val="100000"/>
              </a:lnSpc>
              <a:buClr>
                <a:srgbClr val="F18700"/>
              </a:buClr>
              <a:buSzPct val="100000"/>
              <a:buFont typeface="Franklin Gothic Book" panose="020B0503020102020204" pitchFamily="34" charset="0"/>
              <a:buChar char="→"/>
            </a:pPr>
            <a:r>
              <a:rPr lang="hr-HR" dirty="0">
                <a:latin typeface="Futura Md BT"/>
                <a:cs typeface="Futura Md BT"/>
              </a:rPr>
              <a:t>osjećaj svrhovitosti, ponosa, zadovoljstva i</a:t>
            </a:r>
            <a:r>
              <a:rPr lang="hr-HR" spc="40" dirty="0">
                <a:latin typeface="Futura Md BT"/>
                <a:cs typeface="Futura Md BT"/>
              </a:rPr>
              <a:t> </a:t>
            </a:r>
            <a:r>
              <a:rPr lang="hr-HR" dirty="0">
                <a:latin typeface="Futura Md BT"/>
                <a:cs typeface="Futura Md BT"/>
              </a:rPr>
              <a:t>uspješnosti</a:t>
            </a:r>
          </a:p>
          <a:p>
            <a:pPr marL="539750" indent="-452438">
              <a:lnSpc>
                <a:spcPct val="100000"/>
              </a:lnSpc>
              <a:buClr>
                <a:srgbClr val="F18700"/>
              </a:buClr>
              <a:buSzPct val="100000"/>
              <a:buFont typeface="Franklin Gothic Book" panose="020B0503020102020204" pitchFamily="34" charset="0"/>
              <a:buChar char="→"/>
            </a:pPr>
            <a:r>
              <a:rPr lang="hr-HR" dirty="0">
                <a:latin typeface="Futura Md BT"/>
              </a:rPr>
              <a:t>kvalitetno provođenje slobodnog vremena</a:t>
            </a:r>
          </a:p>
          <a:p>
            <a:pPr marL="539750" indent="-452438">
              <a:lnSpc>
                <a:spcPct val="100000"/>
              </a:lnSpc>
              <a:buClr>
                <a:srgbClr val="F18700"/>
              </a:buClr>
              <a:buSzPct val="100000"/>
              <a:buFont typeface="Franklin Gothic Book" panose="020B0503020102020204" pitchFamily="34" charset="0"/>
              <a:buChar char="→"/>
            </a:pPr>
            <a:r>
              <a:rPr lang="hr-HR" dirty="0">
                <a:latin typeface="Futura Md BT"/>
              </a:rPr>
              <a:t>mogućnost putovanja i školovanja</a:t>
            </a:r>
          </a:p>
          <a:p>
            <a:pPr marL="539750" indent="-452438">
              <a:lnSpc>
                <a:spcPct val="100000"/>
              </a:lnSpc>
              <a:buClr>
                <a:srgbClr val="F18700"/>
              </a:buClr>
              <a:buSzPct val="100000"/>
              <a:buFont typeface="Franklin Gothic Book" panose="020B0503020102020204" pitchFamily="34" charset="0"/>
              <a:buChar char="→"/>
            </a:pPr>
            <a:r>
              <a:rPr lang="hr-HR" dirty="0">
                <a:latin typeface="Futura Md BT"/>
              </a:rPr>
              <a:t>stjecanje novih znanja i vještina</a:t>
            </a:r>
          </a:p>
          <a:p>
            <a:pPr marL="539750" marR="33655" indent="-452438">
              <a:lnSpc>
                <a:spcPct val="100000"/>
              </a:lnSpc>
              <a:buClr>
                <a:srgbClr val="F18700"/>
              </a:buClr>
              <a:buSzPct val="100000"/>
              <a:buFont typeface="Franklin Gothic Book" panose="020B0503020102020204" pitchFamily="34" charset="0"/>
              <a:buChar char="→"/>
              <a:tabLst>
                <a:tab pos="322263" algn="l"/>
                <a:tab pos="323850" algn="l"/>
                <a:tab pos="1795463" algn="l"/>
              </a:tabLst>
            </a:pPr>
            <a:r>
              <a:rPr lang="hr-HR" dirty="0">
                <a:latin typeface="Futura Md BT"/>
              </a:rPr>
              <a:t>preuzimanje odgovornosti za društvenu problematiku</a:t>
            </a:r>
          </a:p>
          <a:p>
            <a:pPr marL="2060575" marR="33655" indent="-442913">
              <a:lnSpc>
                <a:spcPct val="110000"/>
              </a:lnSpc>
              <a:spcBef>
                <a:spcPts val="500"/>
              </a:spcBef>
              <a:buClr>
                <a:srgbClr val="F18700"/>
              </a:buClr>
              <a:buSzPct val="100000"/>
              <a:buFont typeface="Franklin Gothic Book" panose="020B0503020102020204" pitchFamily="34" charset="0"/>
              <a:buChar char="→"/>
              <a:tabLst>
                <a:tab pos="322263" algn="l"/>
                <a:tab pos="323850" algn="l"/>
                <a:tab pos="2060575" algn="l"/>
              </a:tabLst>
            </a:pPr>
            <a:r>
              <a:rPr lang="hr-HR" dirty="0">
                <a:latin typeface="Futura Md BT"/>
              </a:rPr>
              <a:t>pozitivan utjecaj na mentalno i fizičko zdravlje te duži životni vijek</a:t>
            </a:r>
          </a:p>
          <a:p>
            <a:pPr marL="2060575" indent="-442913">
              <a:lnSpc>
                <a:spcPct val="110000"/>
              </a:lnSpc>
              <a:spcBef>
                <a:spcPts val="500"/>
              </a:spcBef>
              <a:buClr>
                <a:srgbClr val="F18700"/>
              </a:buClr>
              <a:buSzPct val="100000"/>
              <a:buFont typeface="Franklin Gothic Book" panose="020B0503020102020204" pitchFamily="34" charset="0"/>
              <a:buChar char="→"/>
              <a:tabLst>
                <a:tab pos="322263" algn="l"/>
                <a:tab pos="323850" algn="l"/>
                <a:tab pos="2060575" algn="l"/>
              </a:tabLst>
            </a:pPr>
            <a:r>
              <a:rPr lang="hr-HR" dirty="0">
                <a:latin typeface="Futura Md BT"/>
              </a:rPr>
              <a:t>manja sklonost pojavi depresije u kasnijoj dobi</a:t>
            </a:r>
            <a:endParaRPr lang="en-US" dirty="0">
              <a:latin typeface="Futura Md BT"/>
            </a:endParaRPr>
          </a:p>
        </p:txBody>
      </p:sp>
      <p:sp>
        <p:nvSpPr>
          <p:cNvPr id="21" name="object 4">
            <a:extLst>
              <a:ext uri="{FF2B5EF4-FFF2-40B4-BE49-F238E27FC236}">
                <a16:creationId xmlns:a16="http://schemas.microsoft.com/office/drawing/2014/main" id="{F902B0CF-E52F-4E53-8C3D-0A83F4B7D31C}"/>
              </a:ext>
            </a:extLst>
          </p:cNvPr>
          <p:cNvSpPr/>
          <p:nvPr/>
        </p:nvSpPr>
        <p:spPr>
          <a:xfrm>
            <a:off x="660501" y="4940619"/>
            <a:ext cx="1568874" cy="1483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0287DA8-65EA-41FA-B98F-AAF4A69994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281" y="491297"/>
            <a:ext cx="827035" cy="77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19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21445D1-1665-4EF0-A6C7-CF3C151AB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078" y="1242228"/>
            <a:ext cx="5177589" cy="686685"/>
          </a:xfrm>
        </p:spPr>
        <p:txBody>
          <a:bodyPr>
            <a:normAutofit fontScale="90000"/>
          </a:bodyPr>
          <a:lstStyle/>
          <a:p>
            <a:r>
              <a:rPr lang="hr-HR" spc="-30" dirty="0">
                <a:solidFill>
                  <a:srgbClr val="F18700"/>
                </a:solidFill>
              </a:rPr>
              <a:t>Podzakonski propisi</a:t>
            </a:r>
            <a:endParaRPr lang="en-US" sz="2800" spc="-20" dirty="0">
              <a:solidFill>
                <a:srgbClr val="A3D46B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E5DE48-805D-495E-A113-79EBD1655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1232" y="1524299"/>
            <a:ext cx="1220968" cy="1013953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06F845B-46A3-413D-B6A8-9A93A2E43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7394"/>
            <a:ext cx="10515600" cy="2002055"/>
          </a:xfrm>
        </p:spPr>
        <p:txBody>
          <a:bodyPr>
            <a:noAutofit/>
          </a:bodyPr>
          <a:lstStyle/>
          <a:p>
            <a:pPr marL="384810" indent="-372745">
              <a:lnSpc>
                <a:spcPts val="2490"/>
              </a:lnSpc>
              <a:spcBef>
                <a:spcPts val="99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84810" algn="l"/>
                <a:tab pos="385445" algn="l"/>
              </a:tabLst>
            </a:pPr>
            <a:r>
              <a:rPr lang="hr-HR" sz="2400" spc="-5" dirty="0"/>
              <a:t>Etički kodeks</a:t>
            </a:r>
            <a:r>
              <a:rPr lang="hr-HR" sz="2400" spc="-20" dirty="0"/>
              <a:t> </a:t>
            </a:r>
            <a:r>
              <a:rPr lang="hr-HR" sz="2400" spc="-5" dirty="0"/>
              <a:t>volontera (NN</a:t>
            </a:r>
            <a:r>
              <a:rPr lang="hr-HR" sz="2400" spc="-10" dirty="0"/>
              <a:t> </a:t>
            </a:r>
            <a:r>
              <a:rPr lang="hr-HR" sz="2400" dirty="0"/>
              <a:t>55/08)</a:t>
            </a:r>
          </a:p>
          <a:p>
            <a:pPr marL="384810" marR="406400" indent="-372745">
              <a:lnSpc>
                <a:spcPts val="2340"/>
              </a:lnSpc>
              <a:spcBef>
                <a:spcPts val="180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84810" algn="l"/>
                <a:tab pos="385445" algn="l"/>
              </a:tabLst>
            </a:pPr>
            <a:r>
              <a:rPr lang="hr-HR" sz="2400" spc="-5" dirty="0"/>
              <a:t>Pravilnik </a:t>
            </a:r>
            <a:r>
              <a:rPr lang="hr-HR" sz="2400" dirty="0"/>
              <a:t>o </a:t>
            </a:r>
            <a:r>
              <a:rPr lang="hr-HR" sz="2400" spc="-5" dirty="0"/>
              <a:t>državnoj </a:t>
            </a:r>
            <a:r>
              <a:rPr lang="hr-HR" sz="2400" dirty="0"/>
              <a:t>nagradi </a:t>
            </a:r>
            <a:r>
              <a:rPr lang="hr-HR" sz="2400" spc="-5" dirty="0"/>
              <a:t>za volontiranje</a:t>
            </a:r>
            <a:r>
              <a:rPr lang="hr-HR" sz="2400" dirty="0"/>
              <a:t> </a:t>
            </a:r>
            <a:r>
              <a:rPr lang="hr-HR" sz="2400" spc="-5" dirty="0"/>
              <a:t>(NN</a:t>
            </a:r>
            <a:r>
              <a:rPr lang="hr-HR" sz="2400" spc="-10" dirty="0"/>
              <a:t> </a:t>
            </a:r>
            <a:r>
              <a:rPr lang="hr-HR" sz="2400" spc="-5" dirty="0"/>
              <a:t>109/21)</a:t>
            </a:r>
          </a:p>
          <a:p>
            <a:pPr marL="384810" marR="5080" indent="-372745">
              <a:lnSpc>
                <a:spcPts val="2610"/>
              </a:lnSpc>
              <a:spcBef>
                <a:spcPts val="1015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84810" algn="l"/>
                <a:tab pos="385445" algn="l"/>
              </a:tabLst>
            </a:pPr>
            <a:r>
              <a:rPr lang="hr-HR" sz="2400" spc="-5" dirty="0"/>
              <a:t>Pravilnik </a:t>
            </a:r>
            <a:r>
              <a:rPr lang="hr-HR" sz="2400" dirty="0"/>
              <a:t>o sadržaju</a:t>
            </a:r>
            <a:r>
              <a:rPr lang="hr-HR" sz="2400" spc="-90" dirty="0"/>
              <a:t> </a:t>
            </a:r>
            <a:r>
              <a:rPr lang="hr-HR" sz="2400" spc="-5" dirty="0"/>
              <a:t>izvješća </a:t>
            </a:r>
            <a:r>
              <a:rPr lang="hr-HR" sz="2400" dirty="0"/>
              <a:t>o obavljenim uslugama </a:t>
            </a:r>
            <a:r>
              <a:rPr lang="hr-HR" sz="2400" spc="-5" dirty="0"/>
              <a:t>ili aktivnostima </a:t>
            </a:r>
            <a:r>
              <a:rPr lang="hr-HR" sz="2400" dirty="0"/>
              <a:t>organizatora </a:t>
            </a:r>
            <a:r>
              <a:rPr lang="hr-HR" sz="2400" spc="-5" dirty="0"/>
              <a:t>volontiranja</a:t>
            </a:r>
            <a:r>
              <a:rPr lang="hr-HR" sz="2400" dirty="0"/>
              <a:t> </a:t>
            </a:r>
            <a:r>
              <a:rPr lang="hr-HR" sz="2400" spc="-5" dirty="0"/>
              <a:t>(NN</a:t>
            </a:r>
            <a:r>
              <a:rPr lang="hr-HR" sz="2400" spc="10" dirty="0"/>
              <a:t> </a:t>
            </a:r>
            <a:r>
              <a:rPr lang="hr-HR" sz="2400" spc="-5" dirty="0"/>
              <a:t>109/21)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0C5AF7BD-EF84-46C8-A3E8-FD3AF6729743}"/>
              </a:ext>
            </a:extLst>
          </p:cNvPr>
          <p:cNvSpPr>
            <a:spLocks noChangeAspect="1"/>
          </p:cNvSpPr>
          <p:nvPr/>
        </p:nvSpPr>
        <p:spPr>
          <a:xfrm>
            <a:off x="7678247" y="4249449"/>
            <a:ext cx="2267982" cy="17037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5815DB-A65F-4EA8-8D2D-0161A0B04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7646" y="477115"/>
            <a:ext cx="827035" cy="77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96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2945736-CA9D-4639-9DB6-F44810708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030" y="1453807"/>
            <a:ext cx="10595327" cy="4937553"/>
          </a:xfrm>
        </p:spPr>
        <p:txBody>
          <a:bodyPr>
            <a:normAutofit fontScale="92500"/>
          </a:bodyPr>
          <a:lstStyle/>
          <a:p>
            <a:pPr marL="12700" indent="0">
              <a:lnSpc>
                <a:spcPct val="120000"/>
              </a:lnSpc>
              <a:spcBef>
                <a:spcPts val="110"/>
              </a:spcBef>
              <a:buNone/>
            </a:pPr>
            <a:r>
              <a:rPr lang="hr-HR" sz="3000" b="1" i="1" spc="5" dirty="0">
                <a:solidFill>
                  <a:srgbClr val="A3D46B"/>
                </a:solidFill>
                <a:latin typeface="Futura Md BT"/>
                <a:cs typeface="Futura Md BT"/>
              </a:rPr>
              <a:t>NA</a:t>
            </a:r>
            <a:r>
              <a:rPr lang="hr-HR" sz="3000" b="1" i="1" spc="-5" dirty="0">
                <a:solidFill>
                  <a:srgbClr val="A3D46B"/>
                </a:solidFill>
                <a:latin typeface="Futura Md BT"/>
                <a:cs typeface="Futura Md BT"/>
              </a:rPr>
              <a:t> </a:t>
            </a:r>
            <a:r>
              <a:rPr lang="hr-HR" sz="3000" b="1" i="1" spc="5" dirty="0">
                <a:solidFill>
                  <a:srgbClr val="A3D46B"/>
                </a:solidFill>
                <a:latin typeface="Futura Md BT"/>
                <a:cs typeface="Futura Md BT"/>
              </a:rPr>
              <a:t>DRUŠTVO</a:t>
            </a:r>
            <a:endParaRPr lang="hr-HR" sz="3000" dirty="0">
              <a:solidFill>
                <a:srgbClr val="A3D46B"/>
              </a:solidFill>
              <a:latin typeface="Futura Md BT"/>
              <a:cs typeface="Futura Md BT"/>
            </a:endParaRPr>
          </a:p>
          <a:p>
            <a:pPr marL="469900" indent="-457200">
              <a:lnSpc>
                <a:spcPct val="100000"/>
              </a:lnSpc>
              <a:buClr>
                <a:srgbClr val="F18700"/>
              </a:buClr>
              <a:buSzPct val="100000"/>
              <a:buFont typeface="Franklin Gothic Book" panose="020B0503020102020204" pitchFamily="34" charset="0"/>
              <a:buChar char="→"/>
              <a:tabLst>
                <a:tab pos="310515" algn="l"/>
                <a:tab pos="311150" algn="l"/>
              </a:tabLst>
            </a:pPr>
            <a:r>
              <a:rPr lang="hr-HR" dirty="0">
                <a:latin typeface="Futura Md BT"/>
                <a:cs typeface="Futura Md BT"/>
              </a:rPr>
              <a:t>pomaganje ljudima kojima je pomoć</a:t>
            </a:r>
            <a:r>
              <a:rPr lang="hr-HR" spc="-20" dirty="0">
                <a:latin typeface="Futura Md BT"/>
                <a:cs typeface="Futura Md BT"/>
              </a:rPr>
              <a:t> </a:t>
            </a:r>
            <a:r>
              <a:rPr lang="hr-HR" dirty="0">
                <a:latin typeface="Futura Md BT"/>
                <a:cs typeface="Futura Md BT"/>
              </a:rPr>
              <a:t>potrebna</a:t>
            </a:r>
          </a:p>
          <a:p>
            <a:pPr marL="469900" indent="-457200">
              <a:lnSpc>
                <a:spcPct val="100000"/>
              </a:lnSpc>
              <a:buClr>
                <a:srgbClr val="F18700"/>
              </a:buClr>
              <a:buSzPct val="100000"/>
              <a:buFont typeface="Franklin Gothic Book" panose="020B0503020102020204" pitchFamily="34" charset="0"/>
              <a:buChar char="→"/>
              <a:tabLst>
                <a:tab pos="310515" algn="l"/>
                <a:tab pos="311150" algn="l"/>
              </a:tabLst>
            </a:pPr>
            <a:r>
              <a:rPr lang="hr-HR" dirty="0">
                <a:latin typeface="Futura Md BT"/>
                <a:cs typeface="Futura Md BT"/>
              </a:rPr>
              <a:t>razbijanje predrasuda, </a:t>
            </a:r>
            <a:r>
              <a:rPr lang="hr-HR" spc="-5" dirty="0">
                <a:latin typeface="Futura Md BT"/>
                <a:cs typeface="Futura Md BT"/>
              </a:rPr>
              <a:t>razvijanje tolerancije </a:t>
            </a:r>
            <a:r>
              <a:rPr lang="hr-HR" dirty="0">
                <a:latin typeface="Futura Md BT"/>
                <a:cs typeface="Futura Md BT"/>
              </a:rPr>
              <a:t>i </a:t>
            </a:r>
            <a:r>
              <a:rPr lang="hr-HR" spc="-5" dirty="0">
                <a:latin typeface="Futura Md BT"/>
                <a:cs typeface="Futura Md BT"/>
              </a:rPr>
              <a:t>komunikativnosti</a:t>
            </a:r>
            <a:endParaRPr lang="hr-HR" dirty="0">
              <a:latin typeface="Futura Md BT"/>
              <a:cs typeface="Futura Md BT"/>
            </a:endParaRPr>
          </a:p>
          <a:p>
            <a:pPr marL="469900" indent="-457200">
              <a:lnSpc>
                <a:spcPct val="100000"/>
              </a:lnSpc>
              <a:spcBef>
                <a:spcPts val="1445"/>
              </a:spcBef>
              <a:buClr>
                <a:srgbClr val="F18700"/>
              </a:buClr>
              <a:buSzPct val="100000"/>
              <a:buFont typeface="Franklin Gothic Book" panose="020B0503020102020204" pitchFamily="34" charset="0"/>
              <a:buChar char="→"/>
              <a:tabLst>
                <a:tab pos="310515" algn="l"/>
                <a:tab pos="311150" algn="l"/>
              </a:tabLst>
            </a:pPr>
            <a:r>
              <a:rPr lang="hr-HR" dirty="0">
                <a:latin typeface="Futura Md BT"/>
                <a:cs typeface="Futura Md BT"/>
              </a:rPr>
              <a:t>povezivanje i osnaživanje</a:t>
            </a:r>
            <a:r>
              <a:rPr lang="hr-HR" spc="-5" dirty="0">
                <a:latin typeface="Futura Md BT"/>
                <a:cs typeface="Futura Md BT"/>
              </a:rPr>
              <a:t> </a:t>
            </a:r>
            <a:r>
              <a:rPr lang="hr-HR" dirty="0">
                <a:latin typeface="Futura Md BT"/>
                <a:cs typeface="Futura Md BT"/>
              </a:rPr>
              <a:t>građana</a:t>
            </a:r>
          </a:p>
          <a:p>
            <a:pPr marL="2238375" indent="-276225">
              <a:lnSpc>
                <a:spcPct val="100000"/>
              </a:lnSpc>
              <a:spcBef>
                <a:spcPts val="1160"/>
              </a:spcBef>
              <a:buClr>
                <a:srgbClr val="F18700"/>
              </a:buClr>
              <a:buSzPct val="100000"/>
              <a:buFont typeface="Franklin Gothic Book" panose="020B0503020102020204" pitchFamily="34" charset="0"/>
              <a:buChar char="→"/>
              <a:tabLst>
                <a:tab pos="310515" algn="l"/>
                <a:tab pos="311150" algn="l"/>
              </a:tabLst>
            </a:pPr>
            <a:r>
              <a:rPr lang="hr-HR" dirty="0">
                <a:latin typeface="Futura Md BT"/>
                <a:cs typeface="Futura Md BT"/>
              </a:rPr>
              <a:t>brže prepoznavanje i rješavanje</a:t>
            </a:r>
            <a:r>
              <a:rPr lang="hr-HR" spc="-15" dirty="0">
                <a:latin typeface="Futura Md BT"/>
                <a:cs typeface="Futura Md BT"/>
              </a:rPr>
              <a:t> </a:t>
            </a:r>
            <a:r>
              <a:rPr lang="hr-HR" dirty="0">
                <a:latin typeface="Futura Md BT"/>
                <a:cs typeface="Futura Md BT"/>
              </a:rPr>
              <a:t>problema</a:t>
            </a:r>
          </a:p>
          <a:p>
            <a:pPr marL="2238375" indent="-276225">
              <a:lnSpc>
                <a:spcPct val="100000"/>
              </a:lnSpc>
              <a:spcBef>
                <a:spcPts val="1450"/>
              </a:spcBef>
              <a:buClr>
                <a:srgbClr val="F18700"/>
              </a:buClr>
              <a:buSzPct val="100000"/>
              <a:buFont typeface="Franklin Gothic Book" panose="020B0503020102020204" pitchFamily="34" charset="0"/>
              <a:buChar char="→"/>
              <a:tabLst>
                <a:tab pos="310515" algn="l"/>
                <a:tab pos="311150" algn="l"/>
              </a:tabLst>
            </a:pPr>
            <a:r>
              <a:rPr lang="hr-HR" dirty="0">
                <a:latin typeface="Futura Md BT"/>
                <a:cs typeface="Futura Md BT"/>
              </a:rPr>
              <a:t>jačanje lokalnih</a:t>
            </a:r>
            <a:r>
              <a:rPr lang="hr-HR" spc="-5" dirty="0">
                <a:latin typeface="Futura Md BT"/>
                <a:cs typeface="Futura Md BT"/>
              </a:rPr>
              <a:t> zajednica</a:t>
            </a:r>
            <a:endParaRPr lang="hr-HR" dirty="0">
              <a:latin typeface="Futura Md BT"/>
              <a:cs typeface="Futura Md BT"/>
            </a:endParaRPr>
          </a:p>
          <a:p>
            <a:pPr marL="2238375" indent="-276225">
              <a:lnSpc>
                <a:spcPct val="100000"/>
              </a:lnSpc>
              <a:spcBef>
                <a:spcPts val="1160"/>
              </a:spcBef>
              <a:buClr>
                <a:srgbClr val="F18700"/>
              </a:buClr>
              <a:buSzPct val="100000"/>
              <a:buFont typeface="Franklin Gothic Book" panose="020B0503020102020204" pitchFamily="34" charset="0"/>
              <a:buChar char="→"/>
              <a:tabLst>
                <a:tab pos="310515" algn="l"/>
                <a:tab pos="311150" algn="l"/>
              </a:tabLst>
            </a:pPr>
            <a:r>
              <a:rPr lang="hr-HR" dirty="0">
                <a:latin typeface="Futura Md BT"/>
                <a:cs typeface="Futura Md BT"/>
              </a:rPr>
              <a:t>demonstracija suosjećanja i solidarnosti s </a:t>
            </a:r>
            <a:r>
              <a:rPr lang="hr-HR" spc="-5" dirty="0">
                <a:latin typeface="Futura Md BT"/>
                <a:cs typeface="Futura Md BT"/>
              </a:rPr>
              <a:t>potrebitima</a:t>
            </a:r>
            <a:endParaRPr lang="hr-HR" dirty="0">
              <a:latin typeface="Futura Md BT"/>
              <a:cs typeface="Futura Md BT"/>
            </a:endParaRPr>
          </a:p>
          <a:p>
            <a:pPr marL="2238375" indent="-276225">
              <a:lnSpc>
                <a:spcPct val="100000"/>
              </a:lnSpc>
              <a:spcBef>
                <a:spcPts val="1445"/>
              </a:spcBef>
              <a:buClr>
                <a:srgbClr val="F18700"/>
              </a:buClr>
              <a:buSzPct val="100000"/>
              <a:buFont typeface="Franklin Gothic Book" panose="020B0503020102020204" pitchFamily="34" charset="0"/>
              <a:buChar char="→"/>
              <a:tabLst>
                <a:tab pos="310515" algn="l"/>
                <a:tab pos="311150" algn="l"/>
              </a:tabLst>
            </a:pPr>
            <a:r>
              <a:rPr lang="hr-HR" spc="5" dirty="0">
                <a:latin typeface="Futura Md BT"/>
                <a:cs typeface="Futura Md BT"/>
              </a:rPr>
              <a:t>neizmjerna </a:t>
            </a:r>
            <a:r>
              <a:rPr lang="hr-HR" dirty="0">
                <a:latin typeface="Futura Md BT"/>
                <a:cs typeface="Futura Md BT"/>
              </a:rPr>
              <a:t>važnost </a:t>
            </a:r>
            <a:r>
              <a:rPr lang="hr-HR" spc="5" dirty="0">
                <a:latin typeface="Futura Md BT"/>
                <a:cs typeface="Futura Md BT"/>
              </a:rPr>
              <a:t>u </a:t>
            </a:r>
            <a:r>
              <a:rPr lang="hr-HR" dirty="0">
                <a:latin typeface="Futura Md BT"/>
                <a:cs typeface="Futura Md BT"/>
              </a:rPr>
              <a:t>kriznim</a:t>
            </a:r>
            <a:r>
              <a:rPr lang="hr-HR" spc="-20" dirty="0">
                <a:latin typeface="Futura Md BT"/>
                <a:cs typeface="Futura Md BT"/>
              </a:rPr>
              <a:t> </a:t>
            </a:r>
            <a:r>
              <a:rPr lang="hr-HR" dirty="0">
                <a:latin typeface="Futura Md BT"/>
                <a:cs typeface="Futura Md BT"/>
              </a:rPr>
              <a:t>situacijama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2663E1-CECD-4C47-9F6F-8618367C3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39C060-6AEB-4E04-8A5D-2BCC0EDD1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9C3F747A-A3BA-41A4-9EA5-ECB01E0226FE}"/>
              </a:ext>
            </a:extLst>
          </p:cNvPr>
          <p:cNvSpPr/>
          <p:nvPr/>
        </p:nvSpPr>
        <p:spPr>
          <a:xfrm>
            <a:off x="1001095" y="3554920"/>
            <a:ext cx="737870" cy="7353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1A11E850-40B3-45C2-834D-28EDA8A12CB8}"/>
              </a:ext>
            </a:extLst>
          </p:cNvPr>
          <p:cNvSpPr/>
          <p:nvPr/>
        </p:nvSpPr>
        <p:spPr>
          <a:xfrm>
            <a:off x="2347002" y="3826447"/>
            <a:ext cx="737870" cy="7353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182857AA-4F36-494D-8A16-A5A33BBF3D18}"/>
              </a:ext>
            </a:extLst>
          </p:cNvPr>
          <p:cNvSpPr/>
          <p:nvPr/>
        </p:nvSpPr>
        <p:spPr>
          <a:xfrm>
            <a:off x="1489581" y="4404587"/>
            <a:ext cx="737870" cy="7353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5">
            <a:extLst>
              <a:ext uri="{FF2B5EF4-FFF2-40B4-BE49-F238E27FC236}">
                <a16:creationId xmlns:a16="http://schemas.microsoft.com/office/drawing/2014/main" id="{84243F46-927E-42A5-A70B-C613BE85CA78}"/>
              </a:ext>
            </a:extLst>
          </p:cNvPr>
          <p:cNvSpPr/>
          <p:nvPr/>
        </p:nvSpPr>
        <p:spPr>
          <a:xfrm>
            <a:off x="1978067" y="5368590"/>
            <a:ext cx="737870" cy="7353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6">
            <a:extLst>
              <a:ext uri="{FF2B5EF4-FFF2-40B4-BE49-F238E27FC236}">
                <a16:creationId xmlns:a16="http://schemas.microsoft.com/office/drawing/2014/main" id="{C2F845B0-2B7C-49EF-957C-AB0DA92E853D}"/>
              </a:ext>
            </a:extLst>
          </p:cNvPr>
          <p:cNvSpPr/>
          <p:nvPr/>
        </p:nvSpPr>
        <p:spPr>
          <a:xfrm>
            <a:off x="866008" y="5368591"/>
            <a:ext cx="737870" cy="7353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0415F9C1-0A3E-4D57-9A6A-AD6A22F40B6E}"/>
              </a:ext>
            </a:extLst>
          </p:cNvPr>
          <p:cNvSpPr/>
          <p:nvPr/>
        </p:nvSpPr>
        <p:spPr>
          <a:xfrm>
            <a:off x="490726" y="4415656"/>
            <a:ext cx="737870" cy="7353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0C75739-E7DF-434B-9EAC-4E0717F4F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6"/>
            <a:ext cx="8979568" cy="1325563"/>
          </a:xfrm>
        </p:spPr>
        <p:txBody>
          <a:bodyPr/>
          <a:lstStyle/>
          <a:p>
            <a:r>
              <a:rPr lang="hr-HR" dirty="0">
                <a:solidFill>
                  <a:srgbClr val="F18700"/>
                </a:solidFill>
              </a:rPr>
              <a:t>POZITIVNI</a:t>
            </a:r>
            <a:r>
              <a:rPr lang="hr-HR" spc="-100" dirty="0">
                <a:solidFill>
                  <a:srgbClr val="F18700"/>
                </a:solidFill>
              </a:rPr>
              <a:t> </a:t>
            </a:r>
            <a:r>
              <a:rPr lang="hr-HR" dirty="0">
                <a:solidFill>
                  <a:srgbClr val="F18700"/>
                </a:solidFill>
              </a:rPr>
              <a:t>UČINCI VOLONTIRANJA</a:t>
            </a:r>
            <a:endParaRPr lang="en-US" dirty="0">
              <a:solidFill>
                <a:srgbClr val="F187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145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halkSketch trans="6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28A8F-BE90-403A-92DC-C6654ECBA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979" y="661383"/>
            <a:ext cx="4138061" cy="804862"/>
          </a:xfrm>
        </p:spPr>
        <p:txBody>
          <a:bodyPr/>
          <a:lstStyle/>
          <a:p>
            <a:r>
              <a:rPr lang="hr-HR" spc="-40" dirty="0">
                <a:solidFill>
                  <a:srgbClr val="A3D46B"/>
                </a:solidFill>
                <a:latin typeface="Arial"/>
                <a:cs typeface="Arial"/>
              </a:rPr>
              <a:t>LITERATURA</a:t>
            </a:r>
            <a:endParaRPr lang="en-US" dirty="0">
              <a:solidFill>
                <a:srgbClr val="A3D46B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CAD13-B6B6-4801-B4B5-94C4A7A0AD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A50139-B521-4D29-B601-9747FBEAA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3451826C-10C7-4437-A078-9776FAAA786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46721" y="1794294"/>
            <a:ext cx="8113296" cy="3665875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400" dirty="0"/>
              <a:t>https://www.zakon.hr/z/258/Zakon-o-volonterstvu </a:t>
            </a:r>
          </a:p>
          <a:p>
            <a:pPr marL="0" indent="0">
              <a:buClr>
                <a:srgbClr val="A3D46B"/>
              </a:buClr>
              <a:buNone/>
            </a:pPr>
            <a:r>
              <a:rPr lang="hr-HR" sz="2400" dirty="0"/>
              <a:t>	- pročišćeni tekst zakona (NN </a:t>
            </a:r>
            <a:r>
              <a:rPr lang="hr-HR" sz="24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58/07</a:t>
            </a:r>
            <a:r>
              <a:rPr lang="hr-HR" sz="2400" dirty="0"/>
              <a:t>, </a:t>
            </a:r>
            <a:r>
              <a:rPr lang="hr-HR" sz="24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22/13</a:t>
            </a:r>
            <a:r>
              <a:rPr lang="hr-HR" sz="2400" dirty="0"/>
              <a:t>, </a:t>
            </a:r>
            <a:r>
              <a:rPr lang="hr-HR" sz="24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84/21</a:t>
            </a:r>
            <a:r>
              <a:rPr lang="hr-HR" sz="2400" dirty="0"/>
              <a:t>)</a:t>
            </a:r>
          </a:p>
          <a:p>
            <a:pPr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400" dirty="0"/>
              <a:t>Etički kodeks volontera (NN 55/08)</a:t>
            </a:r>
          </a:p>
          <a:p>
            <a:pPr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400" dirty="0"/>
              <a:t>https://www.vcz.hr/wp-content/uploads/2021/07/2009_</a:t>
            </a:r>
          </a:p>
          <a:p>
            <a:pPr marL="0" indent="0">
              <a:buClr>
                <a:srgbClr val="A3D46B"/>
              </a:buClr>
              <a:buNone/>
            </a:pPr>
            <a:r>
              <a:rPr lang="hr-HR" sz="2400" dirty="0"/>
              <a:t>	-Volonterski-menadzment-po-mjeri.pdf</a:t>
            </a:r>
          </a:p>
          <a:p>
            <a:pPr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400" dirty="0"/>
              <a:t>Roth,M.,Pavlović,V.,</a:t>
            </a:r>
            <a:r>
              <a:rPr lang="hr-HR" sz="2400" dirty="0" err="1"/>
              <a:t>Morić,D</a:t>
            </a:r>
            <a:r>
              <a:rPr lang="hr-HR" sz="2400" dirty="0"/>
              <a:t>.(2015.)Volonterska kuharica</a:t>
            </a:r>
          </a:p>
          <a:p>
            <a:pPr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400" dirty="0"/>
              <a:t>https://fso.hr/publikacije/?sf_paged=2</a:t>
            </a:r>
          </a:p>
          <a:p>
            <a:pPr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400" dirty="0"/>
              <a:t>https://www.freepik.com/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26593352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DA3B1-85F8-4B51-95B6-BDDF16F358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399" y="2845057"/>
            <a:ext cx="5791201" cy="920750"/>
          </a:xfrm>
        </p:spPr>
        <p:txBody>
          <a:bodyPr>
            <a:noAutofit/>
          </a:bodyPr>
          <a:lstStyle/>
          <a:p>
            <a:r>
              <a:rPr lang="hr-HR" dirty="0"/>
              <a:t>HVALA NA PAŽNJI!</a:t>
            </a:r>
            <a:endParaRPr lang="en-US" sz="4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4C64815-2C92-4545-BAE5-63993F531987}"/>
              </a:ext>
            </a:extLst>
          </p:cNvPr>
          <p:cNvSpPr txBox="1">
            <a:spLocks/>
          </p:cNvSpPr>
          <p:nvPr/>
        </p:nvSpPr>
        <p:spPr>
          <a:xfrm>
            <a:off x="8424927" y="3442494"/>
            <a:ext cx="700216" cy="9207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7200" dirty="0"/>
              <a:t>☺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CB35A0-FE80-458C-B99E-D52E39931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481" y="821043"/>
            <a:ext cx="827035" cy="7791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AC149B-FD81-4E82-AB40-F22F07E547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4927" y="821043"/>
            <a:ext cx="1220968" cy="1013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0206EB-2BC7-46EC-8198-6BFB99DAC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399" y="5843934"/>
            <a:ext cx="5580217" cy="73788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AE4D5D7-2F05-4F98-AD1A-13509C5C1A1E}"/>
              </a:ext>
            </a:extLst>
          </p:cNvPr>
          <p:cNvSpPr txBox="1">
            <a:spLocks/>
          </p:cNvSpPr>
          <p:nvPr/>
        </p:nvSpPr>
        <p:spPr>
          <a:xfrm>
            <a:off x="4064502" y="5246497"/>
            <a:ext cx="4062992" cy="5911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1800" dirty="0">
                <a:latin typeface="+mn-lt"/>
              </a:rPr>
              <a:t>Za više o EU fondovima:</a:t>
            </a:r>
          </a:p>
          <a:p>
            <a:pPr algn="l"/>
            <a:r>
              <a:rPr lang="pt-BR" sz="1800" dirty="0">
                <a:latin typeface="+mn-lt"/>
              </a:rPr>
              <a:t>https://strukturnifondovi.hr/eu-fondovi/</a:t>
            </a:r>
          </a:p>
          <a:p>
            <a:pPr algn="l"/>
            <a:endParaRPr lang="pt-BR" sz="1800" dirty="0">
              <a:latin typeface="+mn-lt"/>
            </a:endParaRPr>
          </a:p>
          <a:p>
            <a:pPr algn="l"/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8846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21445D1-1665-4EF0-A6C7-CF3C151AB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091"/>
            <a:ext cx="8334375" cy="779144"/>
          </a:xfrm>
        </p:spPr>
        <p:txBody>
          <a:bodyPr/>
          <a:lstStyle/>
          <a:p>
            <a:r>
              <a:rPr lang="hr-HR" spc="-30" dirty="0">
                <a:solidFill>
                  <a:srgbClr val="F18700"/>
                </a:solidFill>
              </a:rPr>
              <a:t>Nadležnost </a:t>
            </a:r>
            <a:r>
              <a:rPr lang="hr-HR" spc="-30" dirty="0" err="1">
                <a:solidFill>
                  <a:srgbClr val="F18700"/>
                </a:solidFill>
              </a:rPr>
              <a:t>ZoV</a:t>
            </a:r>
            <a:r>
              <a:rPr lang="hr-HR" spc="-30" dirty="0">
                <a:solidFill>
                  <a:srgbClr val="F18700"/>
                </a:solidFill>
              </a:rPr>
              <a:t>-a</a:t>
            </a:r>
            <a:endParaRPr lang="en-US" sz="2800" spc="-20" dirty="0">
              <a:solidFill>
                <a:srgbClr val="A3D46B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A3781F-C07E-40FF-803A-09700630F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7646" y="477115"/>
            <a:ext cx="827035" cy="7791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E5DE48-805D-495E-A113-79EBD1655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1232" y="1524299"/>
            <a:ext cx="1220968" cy="1013953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06F845B-46A3-413D-B6A8-9A93A2E43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8218"/>
            <a:ext cx="10515600" cy="52297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1" dirty="0">
                <a:solidFill>
                  <a:srgbClr val="F18700"/>
                </a:solidFill>
              </a:rPr>
              <a:t>Ministarstvo rada, mirovinskoga sustava, obitelji i socijalne politike </a:t>
            </a:r>
          </a:p>
          <a:p>
            <a:pPr marL="981075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pl-PL" sz="2200" b="1" dirty="0"/>
              <a:t>Uprava za programe i projekte </a:t>
            </a:r>
          </a:p>
          <a:p>
            <a:pPr marL="2060575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1" dirty="0"/>
              <a:t>osigurava provedbu</a:t>
            </a:r>
          </a:p>
          <a:p>
            <a:pPr marL="2060575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1" dirty="0"/>
              <a:t>prati stanje</a:t>
            </a:r>
          </a:p>
          <a:p>
            <a:pPr marL="2060575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1" dirty="0"/>
              <a:t>predlaže mjere</a:t>
            </a:r>
          </a:p>
          <a:p>
            <a:pPr marL="2060575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1" dirty="0"/>
              <a:t>prikuplja podatke</a:t>
            </a:r>
          </a:p>
          <a:p>
            <a:pPr marL="1831975" indent="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None/>
            </a:pPr>
            <a:endParaRPr lang="hr-HR" sz="2200" b="1" dirty="0"/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1" dirty="0">
                <a:solidFill>
                  <a:srgbClr val="F18700"/>
                </a:solidFill>
              </a:rPr>
              <a:t>Savjetodavno tijelo: Nacionalni odbor za razvoj volonterstva</a:t>
            </a:r>
          </a:p>
          <a:p>
            <a:pPr marL="981075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1" dirty="0"/>
              <a:t>predlaže mjere za unapređenje položaja volontera u društvu</a:t>
            </a:r>
          </a:p>
          <a:p>
            <a:pPr marL="981075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1" dirty="0"/>
              <a:t>u suradnji s nadležnim tijelima predlaže propise o pogodnostima za volontere</a:t>
            </a:r>
          </a:p>
          <a:p>
            <a:pPr marL="981075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1" dirty="0"/>
              <a:t>odlučuje o dodjeli Državne nagrade za volontiranje</a:t>
            </a:r>
          </a:p>
          <a:p>
            <a:pPr marL="981075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1" dirty="0"/>
              <a:t>daje inicijativu za donošenje ili izmjenu propisa kojima se uređuje volonterstvo</a:t>
            </a:r>
          </a:p>
          <a:p>
            <a:pPr marL="981075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1" dirty="0"/>
              <a:t>donosi Etički kodeks volontera</a:t>
            </a:r>
          </a:p>
          <a:p>
            <a:pPr marL="981075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1" dirty="0"/>
              <a:t>poduzima druge aktivnosti radi razvoja volonterstva</a:t>
            </a:r>
          </a:p>
          <a:p>
            <a:pPr marL="981075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</a:pPr>
            <a:r>
              <a:rPr lang="hr-HR" sz="2200" b="1" dirty="0"/>
              <a:t>obavlja druge mjere i aktivnosti utvrđene Zakonom o volonterstvu</a:t>
            </a:r>
          </a:p>
        </p:txBody>
      </p:sp>
    </p:spTree>
    <p:extLst>
      <p:ext uri="{BB962C8B-B14F-4D97-AF65-F5344CB8AC3E}">
        <p14:creationId xmlns:p14="http://schemas.microsoft.com/office/powerpoint/2010/main" val="3151543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F4ED6-95B6-45CA-9318-D5C6D107A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851" y="83334"/>
            <a:ext cx="6322996" cy="1325563"/>
          </a:xfrm>
        </p:spPr>
        <p:txBody>
          <a:bodyPr/>
          <a:lstStyle/>
          <a:p>
            <a:r>
              <a:rPr lang="hr-HR" spc="-5" dirty="0">
                <a:solidFill>
                  <a:srgbClr val="F18700"/>
                </a:solidFill>
              </a:rPr>
              <a:t>Zašto uopće volontirati?</a:t>
            </a:r>
            <a:endParaRPr lang="en-US" dirty="0">
              <a:solidFill>
                <a:srgbClr val="F187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E5DA1-F8B9-4937-9464-997FD4F08F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524" y="1270441"/>
            <a:ext cx="5928360" cy="1463809"/>
          </a:xfrm>
        </p:spPr>
        <p:txBody>
          <a:bodyPr/>
          <a:lstStyle/>
          <a:p>
            <a:pPr marL="469900" indent="-45720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SzPct val="100000"/>
              <a:buFont typeface="Franklin Gothic Book" panose="020B0503020102020204" pitchFamily="34" charset="0"/>
              <a:buChar char="→"/>
              <a:tabLst>
                <a:tab pos="323215" algn="l"/>
                <a:tab pos="323850" algn="l"/>
              </a:tabLst>
            </a:pPr>
            <a:r>
              <a:rPr lang="hr-HR" i="1" dirty="0">
                <a:latin typeface="Futura Md BT"/>
              </a:rPr>
              <a:t>Osobni razvoj</a:t>
            </a:r>
          </a:p>
          <a:p>
            <a:pPr marL="469900" indent="-45720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SzPct val="100000"/>
              <a:buFont typeface="Franklin Gothic Book" panose="020B0503020102020204" pitchFamily="34" charset="0"/>
              <a:buChar char="→"/>
              <a:tabLst>
                <a:tab pos="323215" algn="l"/>
                <a:tab pos="323850" algn="l"/>
              </a:tabLst>
            </a:pPr>
            <a:r>
              <a:rPr lang="hr-HR" i="1" dirty="0">
                <a:latin typeface="Futura Md BT"/>
              </a:rPr>
              <a:t>Rješavanje konkretnih problema</a:t>
            </a:r>
          </a:p>
          <a:p>
            <a:pPr marL="469900" indent="-45720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SzPct val="100000"/>
              <a:buFont typeface="Franklin Gothic Book" panose="020B0503020102020204" pitchFamily="34" charset="0"/>
              <a:buChar char="→"/>
              <a:tabLst>
                <a:tab pos="323215" algn="l"/>
                <a:tab pos="323850" algn="l"/>
              </a:tabLst>
            </a:pPr>
            <a:r>
              <a:rPr lang="hr-HR" i="1" dirty="0">
                <a:latin typeface="Futura Md BT"/>
              </a:rPr>
              <a:t>Društveni razvoj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7346C7-2641-43B5-B3EE-D4DAC9D4A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281" y="491297"/>
            <a:ext cx="827035" cy="7791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3C1AB6-4A9B-430E-B026-395B0456A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314" y="5352750"/>
            <a:ext cx="1220968" cy="1013953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9B4AA0D7-CE1F-4958-A848-51712C194456}"/>
              </a:ext>
            </a:extLst>
          </p:cNvPr>
          <p:cNvSpPr>
            <a:spLocks noChangeAspect="1"/>
          </p:cNvSpPr>
          <p:nvPr/>
        </p:nvSpPr>
        <p:spPr>
          <a:xfrm>
            <a:off x="933524" y="3041902"/>
            <a:ext cx="6034119" cy="31233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024954-4CAE-4118-B543-C7A787FD4A8D}"/>
              </a:ext>
            </a:extLst>
          </p:cNvPr>
          <p:cNvSpPr txBox="1">
            <a:spLocks/>
          </p:cNvSpPr>
          <p:nvPr/>
        </p:nvSpPr>
        <p:spPr>
          <a:xfrm>
            <a:off x="7093818" y="2489560"/>
            <a:ext cx="4673498" cy="32618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9900" indent="-45720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SzPct val="100000"/>
              <a:buFont typeface="Franklin Gothic Book" panose="020B0503020102020204" pitchFamily="34" charset="0"/>
              <a:buChar char="→"/>
              <a:tabLst>
                <a:tab pos="323215" algn="l"/>
                <a:tab pos="323850" algn="l"/>
              </a:tabLst>
            </a:pPr>
            <a:r>
              <a:rPr lang="hr-HR" i="1" dirty="0">
                <a:latin typeface="Futura Md BT"/>
              </a:rPr>
              <a:t>Proces neformalnog učenja</a:t>
            </a:r>
          </a:p>
          <a:p>
            <a:pPr marL="469900" indent="-45720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SzPct val="100000"/>
              <a:buFont typeface="Franklin Gothic Book" panose="020B0503020102020204" pitchFamily="34" charset="0"/>
              <a:buChar char="→"/>
              <a:tabLst>
                <a:tab pos="323215" algn="l"/>
                <a:tab pos="323850" algn="l"/>
              </a:tabLst>
            </a:pPr>
            <a:r>
              <a:rPr lang="hr-HR" i="1" dirty="0">
                <a:latin typeface="Futura Md BT"/>
              </a:rPr>
              <a:t>Doprinosi razvoju osobnih potencijala</a:t>
            </a:r>
          </a:p>
          <a:p>
            <a:pPr marL="469900" indent="-457200">
              <a:lnSpc>
                <a:spcPct val="100000"/>
              </a:lnSpc>
              <a:spcBef>
                <a:spcPts val="0"/>
              </a:spcBef>
              <a:buClr>
                <a:srgbClr val="F18700"/>
              </a:buClr>
              <a:buSzPct val="100000"/>
              <a:buFont typeface="Franklin Gothic Book" panose="020B0503020102020204" pitchFamily="34" charset="0"/>
              <a:buChar char="→"/>
              <a:tabLst>
                <a:tab pos="323215" algn="l"/>
                <a:tab pos="323850" algn="l"/>
              </a:tabLst>
            </a:pPr>
            <a:r>
              <a:rPr lang="hr-HR" i="1" dirty="0">
                <a:latin typeface="Futura Md BT"/>
              </a:rPr>
              <a:t>Stjecanje kompetencija za osobni i profesionalni napredak</a:t>
            </a:r>
          </a:p>
        </p:txBody>
      </p:sp>
    </p:spTree>
    <p:extLst>
      <p:ext uri="{BB962C8B-B14F-4D97-AF65-F5344CB8AC3E}">
        <p14:creationId xmlns:p14="http://schemas.microsoft.com/office/powerpoint/2010/main" val="2260778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D4E1-0643-4C88-9E49-C2724AEB3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35" y="405077"/>
            <a:ext cx="8334376" cy="1052353"/>
          </a:xfrm>
        </p:spPr>
        <p:txBody>
          <a:bodyPr/>
          <a:lstStyle/>
          <a:p>
            <a:r>
              <a:rPr lang="hr-HR" dirty="0">
                <a:solidFill>
                  <a:srgbClr val="F18700"/>
                </a:solidFill>
              </a:rPr>
              <a:t>ŠTO JE VOLONITIRANJE?</a:t>
            </a:r>
            <a:endParaRPr lang="en-US" dirty="0">
              <a:solidFill>
                <a:srgbClr val="F187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322E9-A7EC-465F-93FE-BAA394728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01137"/>
            <a:ext cx="10712117" cy="3973508"/>
          </a:xfrm>
        </p:spPr>
        <p:txBody>
          <a:bodyPr>
            <a:normAutofit/>
          </a:bodyPr>
          <a:lstStyle/>
          <a:p>
            <a:pPr marL="0" marR="5080" indent="0">
              <a:lnSpc>
                <a:spcPct val="141400"/>
              </a:lnSpc>
              <a:spcBef>
                <a:spcPts val="95"/>
              </a:spcBef>
              <a:buNone/>
            </a:pPr>
            <a:r>
              <a:rPr lang="hr-HR" dirty="0"/>
              <a:t>„</a:t>
            </a:r>
            <a:r>
              <a:rPr lang="hr-HR" spc="5" dirty="0">
                <a:cs typeface="Futura Md BT"/>
              </a:rPr>
              <a:t>...</a:t>
            </a:r>
            <a:r>
              <a:rPr lang="hr-HR" b="1" spc="5" dirty="0">
                <a:solidFill>
                  <a:srgbClr val="A3D46B"/>
                </a:solidFill>
                <a:cs typeface="Futura Md BT"/>
              </a:rPr>
              <a:t>dobrovoljno</a:t>
            </a:r>
            <a:r>
              <a:rPr lang="hr-HR" b="1" spc="5" dirty="0">
                <a:solidFill>
                  <a:srgbClr val="1C6780"/>
                </a:solidFill>
                <a:cs typeface="Futura Md BT"/>
              </a:rPr>
              <a:t> </a:t>
            </a:r>
            <a:r>
              <a:rPr lang="hr-HR" spc="5" dirty="0">
                <a:cs typeface="Futura Md BT"/>
              </a:rPr>
              <a:t>ulaganje </a:t>
            </a:r>
            <a:r>
              <a:rPr lang="hr-HR" spc="10" dirty="0">
                <a:cs typeface="Futura Md BT"/>
              </a:rPr>
              <a:t>osobnog vremena, </a:t>
            </a:r>
            <a:r>
              <a:rPr lang="hr-HR" spc="5" dirty="0">
                <a:cs typeface="Futura Md BT"/>
              </a:rPr>
              <a:t>truda, znanja i vještina </a:t>
            </a:r>
            <a:r>
              <a:rPr lang="hr-HR" spc="10" dirty="0">
                <a:cs typeface="Futura Md BT"/>
              </a:rPr>
              <a:t>kojima </a:t>
            </a:r>
            <a:r>
              <a:rPr lang="hr-HR" spc="5" dirty="0">
                <a:cs typeface="Futura Md BT"/>
              </a:rPr>
              <a:t>se obavljaju usluge ili </a:t>
            </a:r>
            <a:r>
              <a:rPr lang="hr-HR" dirty="0">
                <a:cs typeface="Futura Md BT"/>
              </a:rPr>
              <a:t>aktivnosti </a:t>
            </a:r>
            <a:r>
              <a:rPr lang="hr-HR" b="1" spc="5" dirty="0">
                <a:solidFill>
                  <a:srgbClr val="A3D46B"/>
                </a:solidFill>
                <a:cs typeface="Futura Md BT"/>
              </a:rPr>
              <a:t>za </a:t>
            </a:r>
            <a:r>
              <a:rPr lang="hr-HR" b="1" spc="10" dirty="0">
                <a:solidFill>
                  <a:srgbClr val="A3D46B"/>
                </a:solidFill>
                <a:cs typeface="Futura Md BT"/>
              </a:rPr>
              <a:t>dobrobit </a:t>
            </a:r>
            <a:r>
              <a:rPr lang="hr-HR" spc="5" dirty="0">
                <a:cs typeface="Futura Md BT"/>
              </a:rPr>
              <a:t>druge </a:t>
            </a:r>
            <a:r>
              <a:rPr lang="hr-HR" spc="10" dirty="0">
                <a:cs typeface="Futura Md BT"/>
              </a:rPr>
              <a:t>osobe </a:t>
            </a:r>
            <a:r>
              <a:rPr lang="hr-HR" spc="5" dirty="0">
                <a:cs typeface="Futura Md BT"/>
              </a:rPr>
              <a:t>ili </a:t>
            </a:r>
            <a:r>
              <a:rPr lang="hr-HR" spc="5" dirty="0"/>
              <a:t>zajednice, a obavljaju ih osobe na način predviđen ovim Zakonom, bez postojanja uvjeta isplate novčane nagrade ili potraživanja druge imovinske koristi za obavljeno volontiranje, ako ovim Zakonom nije drukčije određeno</a:t>
            </a:r>
            <a:r>
              <a:rPr lang="hr-HR" spc="5" dirty="0">
                <a:cs typeface="Futura Md BT"/>
              </a:rPr>
              <a:t>.</a:t>
            </a:r>
            <a:r>
              <a:rPr lang="hr-HR" dirty="0"/>
              <a:t>“</a:t>
            </a:r>
          </a:p>
          <a:p>
            <a:pPr marL="0" marR="5080" indent="0">
              <a:lnSpc>
                <a:spcPct val="141400"/>
              </a:lnSpc>
              <a:spcBef>
                <a:spcPts val="95"/>
              </a:spcBef>
              <a:buNone/>
            </a:pPr>
            <a:endParaRPr lang="hr-HR" dirty="0">
              <a:cs typeface="Futura Md B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BD875A-B6A3-4D14-B8B5-E2F9E8D4C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23BE0B-81A4-448F-AE3A-6314A3E33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03757C-A01E-4175-B507-9CD4F4C872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32" t="1533" r="684" b="73144"/>
          <a:stretch/>
        </p:blipFill>
        <p:spPr>
          <a:xfrm>
            <a:off x="3306300" y="5363093"/>
            <a:ext cx="5579399" cy="106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99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D4E1-0643-4C88-9E49-C2724AEB3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5"/>
            <a:ext cx="8334376" cy="1325563"/>
          </a:xfrm>
        </p:spPr>
        <p:txBody>
          <a:bodyPr/>
          <a:lstStyle/>
          <a:p>
            <a:r>
              <a:rPr lang="hr-HR" spc="-30" dirty="0">
                <a:solidFill>
                  <a:srgbClr val="A3D46B"/>
                </a:solidFill>
              </a:rPr>
              <a:t>Volontiranje</a:t>
            </a:r>
            <a:r>
              <a:rPr lang="hr-HR" spc="-80" dirty="0">
                <a:solidFill>
                  <a:srgbClr val="A3D46B"/>
                </a:solidFill>
              </a:rPr>
              <a:t> </a:t>
            </a:r>
            <a:r>
              <a:rPr lang="hr-HR" dirty="0">
                <a:solidFill>
                  <a:srgbClr val="A3D46B"/>
                </a:solidFill>
              </a:rPr>
              <a:t>nije...</a:t>
            </a:r>
            <a:endParaRPr lang="en-US" dirty="0">
              <a:solidFill>
                <a:srgbClr val="A3D46B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322E9-A7EC-465F-93FE-BAA394728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12689"/>
            <a:ext cx="10612395" cy="5146922"/>
          </a:xfrm>
        </p:spPr>
        <p:txBody>
          <a:bodyPr>
            <a:noAutofit/>
          </a:bodyPr>
          <a:lstStyle/>
          <a:p>
            <a:pPr marL="469265" marR="208915" indent="-457200">
              <a:lnSpc>
                <a:spcPct val="12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000" dirty="0">
                <a:cs typeface="Arial"/>
              </a:rPr>
              <a:t>obavljanje usluga ili aktivnosti za koje postoji uvjet isplate ili potraživanja novčane nagrade odnosno druge imovinske koristi, a koje se obavljaju bez zasnivanja radnog odnosa</a:t>
            </a:r>
          </a:p>
          <a:p>
            <a:pPr marL="469265" marR="5080" indent="-457200">
              <a:lnSpc>
                <a:spcPct val="12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000" dirty="0">
                <a:solidFill>
                  <a:srgbClr val="F18700"/>
                </a:solidFill>
                <a:cs typeface="Arial"/>
              </a:rPr>
              <a:t>obavljanje poslova koji, s obzirom na narav i vrstu rada te ovlasti poslodavca, imaju obilježja poslova za koje se zasniva radni odnos</a:t>
            </a:r>
          </a:p>
          <a:p>
            <a:pPr marL="469265" indent="-457200">
              <a:lnSpc>
                <a:spcPct val="12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000" dirty="0">
                <a:cs typeface="Arial"/>
              </a:rPr>
              <a:t>stručno osposobljavanje za rad bez zasnivanja radnog odnosa uređeno posebnim propisima</a:t>
            </a:r>
          </a:p>
          <a:p>
            <a:pPr marL="469265" marR="320675" indent="-457200">
              <a:lnSpc>
                <a:spcPct val="12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000" dirty="0">
                <a:cs typeface="Arial"/>
              </a:rPr>
              <a:t>obavljanje usluga ili aktivnosti koje je jedna ugovorna strana obvezna pružiti drugoj ugovornoj strani na temelju ugovora, osim ugovora o volontiranju</a:t>
            </a:r>
          </a:p>
          <a:p>
            <a:pPr marL="469265" marR="214629" indent="-457200">
              <a:lnSpc>
                <a:spcPct val="12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000" dirty="0">
                <a:cs typeface="Arial"/>
              </a:rPr>
              <a:t>obavljanje usluga ili aktivnosti koje je jedna osoba obvezna pružiti drugoj osobi na temelju zakona ili drugih propisa</a:t>
            </a:r>
          </a:p>
          <a:p>
            <a:pPr marL="1885950" marR="214629" indent="-457200">
              <a:lnSpc>
                <a:spcPct val="12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000" dirty="0">
                <a:cs typeface="Arial"/>
              </a:rPr>
              <a:t>izvršavanje obveza sukladno sudskim odlukama i presudama</a:t>
            </a:r>
          </a:p>
          <a:p>
            <a:pPr marL="1885950" indent="-457200">
              <a:lnSpc>
                <a:spcPct val="120000"/>
              </a:lnSpc>
              <a:spcBef>
                <a:spcPts val="484"/>
              </a:spcBef>
              <a:buClr>
                <a:srgbClr val="A3D46B"/>
              </a:buClr>
              <a:buFont typeface="Franklin Gothic Book" panose="020B0503020102020204" pitchFamily="34" charset="0"/>
              <a:buChar char="→"/>
              <a:tabLst>
                <a:tab pos="355600" algn="l"/>
                <a:tab pos="356235" algn="l"/>
              </a:tabLst>
            </a:pPr>
            <a:r>
              <a:rPr lang="hr-HR" sz="2000" dirty="0">
                <a:cs typeface="Arial"/>
              </a:rPr>
              <a:t>obavljanje usluga ili aktivnosti koje su uobičajene u obiteljskim </a:t>
            </a:r>
          </a:p>
          <a:p>
            <a:pPr marL="1885950" indent="-457200">
              <a:lnSpc>
                <a:spcPct val="100000"/>
              </a:lnSpc>
              <a:spcBef>
                <a:spcPts val="0"/>
              </a:spcBef>
              <a:buClr>
                <a:srgbClr val="A3D46B"/>
              </a:buClr>
              <a:buNone/>
              <a:tabLst>
                <a:tab pos="355600" algn="l"/>
                <a:tab pos="356235" algn="l"/>
              </a:tabLst>
            </a:pPr>
            <a:r>
              <a:rPr lang="hr-HR" sz="2000" dirty="0">
                <a:cs typeface="Arial"/>
              </a:rPr>
              <a:t>	prijateljskim ili susjedskim odnosima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99DEB8-60B6-49AB-801B-EA2683444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B14E74-CBFC-4091-B8A1-2D8DC8DA0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42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F31AFCC4-7F8D-4CE0-A911-48B37BE7BB10}"/>
              </a:ext>
            </a:extLst>
          </p:cNvPr>
          <p:cNvSpPr/>
          <p:nvPr/>
        </p:nvSpPr>
        <p:spPr>
          <a:xfrm>
            <a:off x="4011899" y="1590842"/>
            <a:ext cx="4542878" cy="3676316"/>
          </a:xfrm>
          <a:prstGeom prst="triangle">
            <a:avLst/>
          </a:prstGeom>
          <a:solidFill>
            <a:srgbClr val="F187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E907F55-35AB-4A51-8017-D3C509794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2374" y="893367"/>
            <a:ext cx="3590224" cy="575461"/>
          </a:xfrm>
        </p:spPr>
        <p:txBody>
          <a:bodyPr>
            <a:normAutofit/>
          </a:bodyPr>
          <a:lstStyle/>
          <a:p>
            <a:pPr algn="ctr"/>
            <a:r>
              <a:rPr lang="hr-HR" sz="3200" dirty="0">
                <a:solidFill>
                  <a:srgbClr val="F18700"/>
                </a:solidFill>
              </a:rPr>
              <a:t>VOLONTER/KA</a:t>
            </a:r>
            <a:endParaRPr lang="en-US" sz="3200" dirty="0">
              <a:solidFill>
                <a:srgbClr val="F1870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B39462F-0E4B-4910-95B6-B8C0CA785E31}"/>
              </a:ext>
            </a:extLst>
          </p:cNvPr>
          <p:cNvSpPr txBox="1">
            <a:spLocks/>
          </p:cNvSpPr>
          <p:nvPr/>
        </p:nvSpPr>
        <p:spPr>
          <a:xfrm>
            <a:off x="8563720" y="4525965"/>
            <a:ext cx="2593113" cy="8845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200" dirty="0">
                <a:solidFill>
                  <a:srgbClr val="A3D46B"/>
                </a:solidFill>
              </a:rPr>
              <a:t>Korisnik/</a:t>
            </a:r>
            <a:r>
              <a:rPr lang="hr-HR" sz="3200" dirty="0" err="1">
                <a:solidFill>
                  <a:srgbClr val="A3D46B"/>
                </a:solidFill>
              </a:rPr>
              <a:t>ca</a:t>
            </a:r>
            <a:endParaRPr lang="hr-HR" sz="3200" dirty="0">
              <a:solidFill>
                <a:srgbClr val="A3D46B"/>
              </a:solidFill>
            </a:endParaRPr>
          </a:p>
          <a:p>
            <a:r>
              <a:rPr lang="hr-HR" sz="3200" dirty="0">
                <a:solidFill>
                  <a:srgbClr val="A3D46B"/>
                </a:solidFill>
              </a:rPr>
              <a:t>volontiranja</a:t>
            </a:r>
            <a:endParaRPr lang="en-US" sz="3200" dirty="0">
              <a:solidFill>
                <a:srgbClr val="A3D46B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F6C2515-E809-46B2-88B8-9655C3CEEDC6}"/>
              </a:ext>
            </a:extLst>
          </p:cNvPr>
          <p:cNvSpPr txBox="1">
            <a:spLocks/>
          </p:cNvSpPr>
          <p:nvPr/>
        </p:nvSpPr>
        <p:spPr>
          <a:xfrm>
            <a:off x="1753165" y="4238186"/>
            <a:ext cx="2714325" cy="1172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200" dirty="0">
                <a:solidFill>
                  <a:srgbClr val="A3D46B"/>
                </a:solidFill>
              </a:rPr>
              <a:t>Organizator</a:t>
            </a:r>
          </a:p>
          <a:p>
            <a:r>
              <a:rPr lang="hr-HR" sz="3200" dirty="0">
                <a:solidFill>
                  <a:srgbClr val="A3D46B"/>
                </a:solidFill>
              </a:rPr>
              <a:t>volontiranja</a:t>
            </a:r>
            <a:endParaRPr lang="en-US" sz="3200" dirty="0">
              <a:solidFill>
                <a:srgbClr val="A3D46B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0A3396F-383C-4AFD-9A70-10E877B88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267" y="3654228"/>
            <a:ext cx="2270141" cy="1490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B19B5A-77D8-4697-B56E-1220452E7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0282" y="433545"/>
            <a:ext cx="827035" cy="7791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8B8CB2-8720-4286-A5B6-EF065B037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6349" y="5410502"/>
            <a:ext cx="1220968" cy="101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97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A4694"/>
      </a:accent1>
      <a:accent2>
        <a:srgbClr val="23737C"/>
      </a:accent2>
      <a:accent3>
        <a:srgbClr val="489CAF"/>
      </a:accent3>
      <a:accent4>
        <a:srgbClr val="E2D02C"/>
      </a:accent4>
      <a:accent5>
        <a:srgbClr val="F26C6E"/>
      </a:accent5>
      <a:accent6>
        <a:srgbClr val="1F2938"/>
      </a:accent6>
      <a:hlink>
        <a:srgbClr val="0563C1"/>
      </a:hlink>
      <a:folHlink>
        <a:srgbClr val="954F72"/>
      </a:folHlink>
    </a:clrScheme>
    <a:fontScheme name="Custom 6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0251335_Earth Day presentation_RVA_v3.potx" id="{2E821734-A971-4A99-A887-EE8808B7446A}" vid="{74D09940-9788-4332-97C9-A3EF112A74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159ADF-C50B-4A45-AD13-B0A8152C315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95FDF6E3-4638-4FD3-B9D7-E0E63F2056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EDC6638-3F1D-4CA5-A167-2F719C0876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Earth Day slides</Template>
  <TotalTime>0</TotalTime>
  <Words>2345</Words>
  <Application>Microsoft Office PowerPoint</Application>
  <PresentationFormat>Widescreen</PresentationFormat>
  <Paragraphs>334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Franklin Gothic Book</vt:lpstr>
      <vt:lpstr>Franklin Gothic Demi</vt:lpstr>
      <vt:lpstr>Futura Md BT</vt:lpstr>
      <vt:lpstr>Wingdings</vt:lpstr>
      <vt:lpstr>Office Theme</vt:lpstr>
      <vt:lpstr>Edukacija o volonterstvu</vt:lpstr>
      <vt:lpstr>SADRŽAJ:</vt:lpstr>
      <vt:lpstr>Zakon o volonterstvu  (NN br. 58/07, 22/13, 84/21)</vt:lpstr>
      <vt:lpstr>Podzakonski propisi</vt:lpstr>
      <vt:lpstr>Nadležnost ZoV-a</vt:lpstr>
      <vt:lpstr>Zašto uopće volontirati?</vt:lpstr>
      <vt:lpstr>ŠTO JE VOLONITIRANJE?</vt:lpstr>
      <vt:lpstr>Volontiranje nije...</vt:lpstr>
      <vt:lpstr>VOLONTER/KA</vt:lpstr>
      <vt:lpstr>VOLONTER</vt:lpstr>
      <vt:lpstr>PowerPoint Presentation</vt:lpstr>
      <vt:lpstr>ORGANIZATOR VOLONTIRANJA JE...</vt:lpstr>
      <vt:lpstr>ORGANIZATOR VOLONTIRANJA JE...</vt:lpstr>
      <vt:lpstr>VRSTE VOLONTIRANJA</vt:lpstr>
      <vt:lpstr>TEMELJNA NAČELA VOLONTIRANJA</vt:lpstr>
      <vt:lpstr>Načelo zabrane diskriminacije volontera  i korisnika volontiranja</vt:lpstr>
      <vt:lpstr>Načelo zaštite korisnika volontiranja</vt:lpstr>
      <vt:lpstr>S ranjivim društvenim skupinama nije dopušteno volontirati:</vt:lpstr>
      <vt:lpstr>UVJERENJE O NEKAŽNJAVANJU:</vt:lpstr>
      <vt:lpstr>PowerPoint Presentation</vt:lpstr>
      <vt:lpstr>Načelo zabrane iskorištavanja volontera</vt:lpstr>
      <vt:lpstr>Načelo zaštite maloljetnih volontera</vt:lpstr>
      <vt:lpstr>Načelo inkluzivnog volontiranja</vt:lpstr>
      <vt:lpstr>Načelo besplatnosti volontiranja</vt:lpstr>
      <vt:lpstr>Načelo dobrovoljnosti i solidarnosti volontiranja</vt:lpstr>
      <vt:lpstr>PowerPoint Presentation</vt:lpstr>
      <vt:lpstr>ETIČKI KODEKS VOLONTERA (NN 55/2008)</vt:lpstr>
      <vt:lpstr>UGOVOR O VOLONTIRANJU</vt:lpstr>
      <vt:lpstr>Bitni sastojci ugovora</vt:lpstr>
      <vt:lpstr>Ugovor o volontiranju – volontiranje s ranjivim skupinama</vt:lpstr>
      <vt:lpstr>PowerPoint Presentation</vt:lpstr>
      <vt:lpstr>PowerPoint Presentation</vt:lpstr>
      <vt:lpstr>PRAVA</vt:lpstr>
      <vt:lpstr>OBVEZE</vt:lpstr>
      <vt:lpstr>Potvrda o volontiranju</vt:lpstr>
      <vt:lpstr>Za kvalitetnu izradu potvrde organizator volontiranja treba osigurati: </vt:lpstr>
      <vt:lpstr>PowerPoint Presentation</vt:lpstr>
      <vt:lpstr>Dobrobiti od volontiranja</vt:lpstr>
      <vt:lpstr>POZITIVNI UČINCI VOLONTIRANJA</vt:lpstr>
      <vt:lpstr>POZITIVNI UČINCI VOLONTIRANJA</vt:lpstr>
      <vt:lpstr>LITERATURA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2022-06-14T16:58:11Z</dcterms:created>
  <dcterms:modified xsi:type="dcterms:W3CDTF">2022-07-12T14:55:32Z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