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301" r:id="rId4"/>
    <p:sldId id="302" r:id="rId5"/>
    <p:sldId id="257" r:id="rId6"/>
    <p:sldId id="265" r:id="rId7"/>
    <p:sldId id="266" r:id="rId8"/>
    <p:sldId id="267" r:id="rId9"/>
    <p:sldId id="268" r:id="rId10"/>
    <p:sldId id="270" r:id="rId11"/>
    <p:sldId id="271" r:id="rId12"/>
    <p:sldId id="276" r:id="rId13"/>
    <p:sldId id="282" r:id="rId14"/>
    <p:sldId id="287" r:id="rId15"/>
    <p:sldId id="283" r:id="rId16"/>
    <p:sldId id="322" r:id="rId17"/>
    <p:sldId id="277" r:id="rId18"/>
    <p:sldId id="294" r:id="rId19"/>
    <p:sldId id="297" r:id="rId20"/>
    <p:sldId id="300" r:id="rId21"/>
    <p:sldId id="295" r:id="rId22"/>
    <p:sldId id="296" r:id="rId23"/>
    <p:sldId id="304" r:id="rId24"/>
    <p:sldId id="305" r:id="rId25"/>
    <p:sldId id="307" r:id="rId26"/>
    <p:sldId id="284" r:id="rId27"/>
    <p:sldId id="280" r:id="rId28"/>
    <p:sldId id="286" r:id="rId29"/>
    <p:sldId id="288" r:id="rId30"/>
    <p:sldId id="289" r:id="rId31"/>
    <p:sldId id="308" r:id="rId32"/>
    <p:sldId id="290" r:id="rId33"/>
    <p:sldId id="292" r:id="rId34"/>
    <p:sldId id="293" r:id="rId35"/>
    <p:sldId id="309" r:id="rId36"/>
    <p:sldId id="310" r:id="rId37"/>
    <p:sldId id="312" r:id="rId38"/>
    <p:sldId id="311" r:id="rId39"/>
    <p:sldId id="315" r:id="rId40"/>
    <p:sldId id="314" r:id="rId41"/>
    <p:sldId id="313" r:id="rId42"/>
    <p:sldId id="316" r:id="rId43"/>
    <p:sldId id="317" r:id="rId44"/>
    <p:sldId id="318" r:id="rId45"/>
    <p:sldId id="325" r:id="rId46"/>
    <p:sldId id="320" r:id="rId47"/>
    <p:sldId id="321" r:id="rId48"/>
    <p:sldId id="323" r:id="rId49"/>
    <p:sldId id="324" r:id="rId50"/>
    <p:sldId id="326" r:id="rId5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ntina Suban" initials="V.S." lastIdx="3" clrIdx="0">
    <p:extLst>
      <p:ext uri="{19B8F6BF-5375-455C-9EA6-DF929625EA0E}">
        <p15:presenceInfo xmlns:p15="http://schemas.microsoft.com/office/powerpoint/2012/main" userId="Valentina Sub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01CAAF-D283-4B89-A676-95EDE7BE7924}" type="doc">
      <dgm:prSet loTypeId="urn:microsoft.com/office/officeart/2005/8/layout/vList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C7F18185-A18C-40F0-8D61-5E4E55D5AB6A}">
      <dgm:prSet phldrT="[Text]"/>
      <dgm:spPr/>
      <dgm:t>
        <a:bodyPr/>
        <a:lstStyle/>
        <a:p>
          <a:r>
            <a:rPr lang="en-US" dirty="0"/>
            <a:t>BABILONSKO-ASIRSKA MEDICINA</a:t>
          </a:r>
          <a:endParaRPr lang="hr-HR" dirty="0"/>
        </a:p>
      </dgm:t>
    </dgm:pt>
    <dgm:pt modelId="{B7B9EC8F-0664-44C6-840D-14E39DBC3FF6}" type="parTrans" cxnId="{B3C91669-35CB-46D2-842D-15879AAC411D}">
      <dgm:prSet/>
      <dgm:spPr/>
      <dgm:t>
        <a:bodyPr/>
        <a:lstStyle/>
        <a:p>
          <a:endParaRPr lang="hr-HR"/>
        </a:p>
      </dgm:t>
    </dgm:pt>
    <dgm:pt modelId="{16E69A82-C3B1-4E50-B92D-4D7918167FAB}" type="sibTrans" cxnId="{B3C91669-35CB-46D2-842D-15879AAC411D}">
      <dgm:prSet/>
      <dgm:spPr/>
      <dgm:t>
        <a:bodyPr/>
        <a:lstStyle/>
        <a:p>
          <a:endParaRPr lang="hr-HR"/>
        </a:p>
      </dgm:t>
    </dgm:pt>
    <dgm:pt modelId="{2A04DB66-E214-48D7-ABEB-BA6E3C1D1B40}">
      <dgm:prSet phldrT="[Text]"/>
      <dgm:spPr/>
      <dgm:t>
        <a:bodyPr/>
        <a:lstStyle/>
        <a:p>
          <a:r>
            <a:rPr lang="en-US" dirty="0"/>
            <a:t>5000.g.pr.Kr. </a:t>
          </a:r>
          <a:r>
            <a:rPr lang="en-US" dirty="0" err="1"/>
            <a:t>Kolijevka</a:t>
          </a:r>
          <a:r>
            <a:rPr lang="en-US" dirty="0"/>
            <a:t> </a:t>
          </a:r>
          <a:r>
            <a:rPr lang="en-US" dirty="0" err="1"/>
            <a:t>civilizacije</a:t>
          </a:r>
          <a:r>
            <a:rPr lang="en-US" dirty="0"/>
            <a:t>, </a:t>
          </a:r>
          <a:r>
            <a:rPr lang="en-US" dirty="0" err="1"/>
            <a:t>glinene</a:t>
          </a:r>
          <a:r>
            <a:rPr lang="en-US" dirty="0"/>
            <a:t> </a:t>
          </a:r>
          <a:r>
            <a:rPr lang="en-US" dirty="0" err="1"/>
            <a:t>pločice</a:t>
          </a:r>
          <a:r>
            <a:rPr lang="en-US" dirty="0"/>
            <a:t>, </a:t>
          </a:r>
          <a:r>
            <a:rPr lang="en-US" dirty="0" err="1"/>
            <a:t>klinasto</a:t>
          </a:r>
          <a:r>
            <a:rPr lang="en-US" dirty="0"/>
            <a:t> </a:t>
          </a:r>
          <a:r>
            <a:rPr lang="en-US" dirty="0" err="1"/>
            <a:t>pismo</a:t>
          </a:r>
          <a:endParaRPr lang="hr-HR" dirty="0"/>
        </a:p>
      </dgm:t>
    </dgm:pt>
    <dgm:pt modelId="{4958E023-E4E3-4921-8CB1-D9CA9D2A24EA}" type="parTrans" cxnId="{74618098-BBAF-4018-9A81-6E1669D1FF71}">
      <dgm:prSet/>
      <dgm:spPr/>
      <dgm:t>
        <a:bodyPr/>
        <a:lstStyle/>
        <a:p>
          <a:endParaRPr lang="hr-HR"/>
        </a:p>
      </dgm:t>
    </dgm:pt>
    <dgm:pt modelId="{8733A4FC-974B-4900-9B31-6F5DE6176BF9}" type="sibTrans" cxnId="{74618098-BBAF-4018-9A81-6E1669D1FF71}">
      <dgm:prSet/>
      <dgm:spPr/>
      <dgm:t>
        <a:bodyPr/>
        <a:lstStyle/>
        <a:p>
          <a:endParaRPr lang="hr-HR"/>
        </a:p>
      </dgm:t>
    </dgm:pt>
    <dgm:pt modelId="{CFCC616B-19D2-465C-B7A8-17EF70ED2F2A}">
      <dgm:prSet phldrT="[Text]"/>
      <dgm:spPr/>
      <dgm:t>
        <a:bodyPr/>
        <a:lstStyle/>
        <a:p>
          <a:r>
            <a:rPr lang="en-US" dirty="0" err="1"/>
            <a:t>lijekovi</a:t>
          </a:r>
          <a:r>
            <a:rPr lang="en-US" dirty="0"/>
            <a:t> </a:t>
          </a:r>
          <a:r>
            <a:rPr lang="en-US" dirty="0" err="1"/>
            <a:t>za</a:t>
          </a:r>
          <a:r>
            <a:rPr lang="en-US" dirty="0"/>
            <a:t> </a:t>
          </a:r>
          <a:r>
            <a:rPr lang="en-US" dirty="0" err="1"/>
            <a:t>unutarnju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vanjsku</a:t>
          </a:r>
          <a:r>
            <a:rPr lang="en-US" dirty="0"/>
            <a:t> </a:t>
          </a:r>
          <a:r>
            <a:rPr lang="en-US" dirty="0" err="1"/>
            <a:t>primjenu</a:t>
          </a:r>
          <a:endParaRPr lang="hr-HR" dirty="0"/>
        </a:p>
      </dgm:t>
    </dgm:pt>
    <dgm:pt modelId="{2D89FDBD-FF73-433F-B9AC-1436D7D99F35}" type="parTrans" cxnId="{93E31BC6-AE8F-4F97-85B4-DBA46F34400B}">
      <dgm:prSet/>
      <dgm:spPr/>
      <dgm:t>
        <a:bodyPr/>
        <a:lstStyle/>
        <a:p>
          <a:endParaRPr lang="hr-HR"/>
        </a:p>
      </dgm:t>
    </dgm:pt>
    <dgm:pt modelId="{341858FD-A43C-453F-8F31-1A4FC0A0A2DB}" type="sibTrans" cxnId="{93E31BC6-AE8F-4F97-85B4-DBA46F34400B}">
      <dgm:prSet/>
      <dgm:spPr/>
      <dgm:t>
        <a:bodyPr/>
        <a:lstStyle/>
        <a:p>
          <a:endParaRPr lang="hr-HR"/>
        </a:p>
      </dgm:t>
    </dgm:pt>
    <dgm:pt modelId="{3BE266A4-0C6C-4F9D-8645-AC0CC3F30552}">
      <dgm:prSet phldrT="[Text]"/>
      <dgm:spPr/>
      <dgm:t>
        <a:bodyPr/>
        <a:lstStyle/>
        <a:p>
          <a:r>
            <a:rPr lang="en-US" dirty="0"/>
            <a:t>EGIPATSKA MEDICINA</a:t>
          </a:r>
          <a:endParaRPr lang="hr-HR" dirty="0"/>
        </a:p>
      </dgm:t>
    </dgm:pt>
    <dgm:pt modelId="{312BE77D-64B5-4D23-920F-FFA5C18397A5}" type="parTrans" cxnId="{FC8E8A72-AC54-41C7-9AA9-84191A3257C0}">
      <dgm:prSet/>
      <dgm:spPr/>
      <dgm:t>
        <a:bodyPr/>
        <a:lstStyle/>
        <a:p>
          <a:endParaRPr lang="hr-HR"/>
        </a:p>
      </dgm:t>
    </dgm:pt>
    <dgm:pt modelId="{54FC7067-6769-42E7-B17C-FA4D9191CD57}" type="sibTrans" cxnId="{FC8E8A72-AC54-41C7-9AA9-84191A3257C0}">
      <dgm:prSet/>
      <dgm:spPr/>
      <dgm:t>
        <a:bodyPr/>
        <a:lstStyle/>
        <a:p>
          <a:endParaRPr lang="hr-HR"/>
        </a:p>
      </dgm:t>
    </dgm:pt>
    <dgm:pt modelId="{BCD6CDBD-B86C-419D-AD5E-877A22D9E463}">
      <dgm:prSet phldrT="[Text]"/>
      <dgm:spPr/>
      <dgm:t>
        <a:bodyPr/>
        <a:lstStyle/>
        <a:p>
          <a:r>
            <a:rPr lang="en-US" dirty="0"/>
            <a:t>2000.g. </a:t>
          </a:r>
          <a:r>
            <a:rPr lang="en-US" dirty="0" err="1"/>
            <a:t>pr.Kr</a:t>
          </a:r>
          <a:r>
            <a:rPr lang="en-US" dirty="0"/>
            <a:t> </a:t>
          </a:r>
          <a:r>
            <a:rPr lang="en-US" dirty="0" err="1"/>
            <a:t>vhunac</a:t>
          </a:r>
          <a:r>
            <a:rPr lang="en-US" dirty="0"/>
            <a:t>, </a:t>
          </a:r>
          <a:r>
            <a:rPr lang="en-US" dirty="0" err="1"/>
            <a:t>natpisi</a:t>
          </a:r>
          <a:r>
            <a:rPr lang="en-US" dirty="0"/>
            <a:t> </a:t>
          </a:r>
          <a:r>
            <a:rPr lang="en-US" dirty="0" err="1"/>
            <a:t>na</a:t>
          </a:r>
          <a:r>
            <a:rPr lang="en-US" dirty="0"/>
            <a:t> </a:t>
          </a:r>
          <a:r>
            <a:rPr lang="en-US" dirty="0" err="1"/>
            <a:t>zidovima</a:t>
          </a:r>
          <a:r>
            <a:rPr lang="en-US" dirty="0"/>
            <a:t> </a:t>
          </a:r>
          <a:r>
            <a:rPr lang="en-US" dirty="0" err="1"/>
            <a:t>hramova</a:t>
          </a:r>
          <a:r>
            <a:rPr lang="en-US" dirty="0"/>
            <a:t>, </a:t>
          </a:r>
          <a:r>
            <a:rPr lang="en-US" dirty="0" err="1"/>
            <a:t>Ebersov</a:t>
          </a:r>
          <a:r>
            <a:rPr lang="en-US" dirty="0"/>
            <a:t> </a:t>
          </a:r>
          <a:r>
            <a:rPr lang="en-US" dirty="0" err="1"/>
            <a:t>papirus</a:t>
          </a:r>
          <a:endParaRPr lang="hr-HR" dirty="0"/>
        </a:p>
      </dgm:t>
    </dgm:pt>
    <dgm:pt modelId="{5BBC09A0-B5E9-4BFB-A15C-5BDC12BC061C}" type="parTrans" cxnId="{E454B013-2E57-4497-8382-769AB8ADCEE1}">
      <dgm:prSet/>
      <dgm:spPr/>
      <dgm:t>
        <a:bodyPr/>
        <a:lstStyle/>
        <a:p>
          <a:endParaRPr lang="hr-HR"/>
        </a:p>
      </dgm:t>
    </dgm:pt>
    <dgm:pt modelId="{5BA0F254-0D4B-4142-8937-DFE9DBDD3546}" type="sibTrans" cxnId="{E454B013-2E57-4497-8382-769AB8ADCEE1}">
      <dgm:prSet/>
      <dgm:spPr/>
      <dgm:t>
        <a:bodyPr/>
        <a:lstStyle/>
        <a:p>
          <a:endParaRPr lang="hr-HR"/>
        </a:p>
      </dgm:t>
    </dgm:pt>
    <dgm:pt modelId="{D9808FE0-CA2E-4BF5-ADCF-E50D8D835EEF}">
      <dgm:prSet phldrT="[Text]"/>
      <dgm:spPr/>
      <dgm:t>
        <a:bodyPr/>
        <a:lstStyle/>
        <a:p>
          <a:r>
            <a:rPr lang="en-US" dirty="0" err="1"/>
            <a:t>tekstove</a:t>
          </a:r>
          <a:r>
            <a:rPr lang="en-US" dirty="0"/>
            <a:t> </a:t>
          </a:r>
          <a:r>
            <a:rPr lang="en-US" dirty="0" err="1"/>
            <a:t>su</a:t>
          </a:r>
          <a:r>
            <a:rPr lang="en-US" dirty="0"/>
            <a:t> </a:t>
          </a:r>
          <a:r>
            <a:rPr lang="en-US" dirty="0" err="1"/>
            <a:t>kasnije</a:t>
          </a:r>
          <a:r>
            <a:rPr lang="en-US" dirty="0"/>
            <a:t> </a:t>
          </a:r>
          <a:r>
            <a:rPr lang="en-US" dirty="0" err="1"/>
            <a:t>prevodili</a:t>
          </a:r>
          <a:r>
            <a:rPr lang="en-US" dirty="0"/>
            <a:t> </a:t>
          </a:r>
          <a:r>
            <a:rPr lang="en-US" dirty="0" err="1"/>
            <a:t>Grci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Arapi</a:t>
          </a:r>
          <a:endParaRPr lang="hr-HR" dirty="0"/>
        </a:p>
      </dgm:t>
    </dgm:pt>
    <dgm:pt modelId="{D95D063E-39E8-4EBA-AE40-0600FE1AF330}" type="parTrans" cxnId="{D7F94EC7-0B0C-47EA-954B-BE1DD0650AB1}">
      <dgm:prSet/>
      <dgm:spPr/>
      <dgm:t>
        <a:bodyPr/>
        <a:lstStyle/>
        <a:p>
          <a:endParaRPr lang="hr-HR"/>
        </a:p>
      </dgm:t>
    </dgm:pt>
    <dgm:pt modelId="{2FABC1FB-3B65-438E-A72E-3E8EF8029FCF}" type="sibTrans" cxnId="{D7F94EC7-0B0C-47EA-954B-BE1DD0650AB1}">
      <dgm:prSet/>
      <dgm:spPr/>
      <dgm:t>
        <a:bodyPr/>
        <a:lstStyle/>
        <a:p>
          <a:endParaRPr lang="hr-HR"/>
        </a:p>
      </dgm:t>
    </dgm:pt>
    <dgm:pt modelId="{BB3EA16C-E54C-496D-8DA9-E4DDFE37C300}">
      <dgm:prSet phldrT="[Text]"/>
      <dgm:spPr/>
      <dgm:t>
        <a:bodyPr/>
        <a:lstStyle/>
        <a:p>
          <a:r>
            <a:rPr lang="en-US" dirty="0"/>
            <a:t>HEBREJSKA MEDICINA</a:t>
          </a:r>
          <a:endParaRPr lang="hr-HR" dirty="0"/>
        </a:p>
      </dgm:t>
    </dgm:pt>
    <dgm:pt modelId="{33B5A549-4ED3-4237-BE4C-8A99CE22445C}" type="parTrans" cxnId="{597AF140-F69A-42CF-B76A-5E2848066BF4}">
      <dgm:prSet/>
      <dgm:spPr/>
      <dgm:t>
        <a:bodyPr/>
        <a:lstStyle/>
        <a:p>
          <a:endParaRPr lang="hr-HR"/>
        </a:p>
      </dgm:t>
    </dgm:pt>
    <dgm:pt modelId="{C423D5C0-633A-43AB-8E5E-ED038BF63776}" type="sibTrans" cxnId="{597AF140-F69A-42CF-B76A-5E2848066BF4}">
      <dgm:prSet/>
      <dgm:spPr/>
      <dgm:t>
        <a:bodyPr/>
        <a:lstStyle/>
        <a:p>
          <a:endParaRPr lang="hr-HR"/>
        </a:p>
      </dgm:t>
    </dgm:pt>
    <dgm:pt modelId="{3C804053-8CCC-4143-9654-4AD940083D94}">
      <dgm:prSet phldrT="[Text]"/>
      <dgm:spPr/>
      <dgm:t>
        <a:bodyPr/>
        <a:lstStyle/>
        <a:p>
          <a:r>
            <a:rPr lang="en-US" dirty="0"/>
            <a:t>Rabi Moses – </a:t>
          </a:r>
          <a:r>
            <a:rPr lang="en-US" dirty="0" err="1"/>
            <a:t>židovski</a:t>
          </a:r>
          <a:r>
            <a:rPr lang="en-US" dirty="0"/>
            <a:t> </a:t>
          </a:r>
          <a:r>
            <a:rPr lang="en-US" dirty="0" err="1"/>
            <a:t>liječnik</a:t>
          </a:r>
          <a:r>
            <a:rPr lang="en-US" dirty="0"/>
            <a:t>, </a:t>
          </a:r>
          <a:r>
            <a:rPr lang="en-US" dirty="0" err="1"/>
            <a:t>teolog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filozof</a:t>
          </a:r>
          <a:r>
            <a:rPr lang="en-US" dirty="0"/>
            <a:t> (1135.g.) - </a:t>
          </a:r>
          <a:r>
            <a:rPr lang="hr-HR" dirty="0"/>
            <a:t>„Mnoge bolesti dolaze od sjedenja i loše hrane.“</a:t>
          </a:r>
          <a:r>
            <a:rPr lang="en-US" dirty="0"/>
            <a:t> – </a:t>
          </a:r>
          <a:r>
            <a:rPr lang="en-US" dirty="0" err="1"/>
            <a:t>otac</a:t>
          </a:r>
          <a:r>
            <a:rPr lang="en-US" dirty="0"/>
            <a:t> </a:t>
          </a:r>
          <a:r>
            <a:rPr lang="en-US" dirty="0" err="1"/>
            <a:t>dijetetike</a:t>
          </a:r>
          <a:endParaRPr lang="hr-HR" dirty="0"/>
        </a:p>
      </dgm:t>
    </dgm:pt>
    <dgm:pt modelId="{A14368A8-C648-4D45-98F1-19C95CE35F71}" type="parTrans" cxnId="{91597441-61BA-4250-9753-0E757E721A81}">
      <dgm:prSet/>
      <dgm:spPr/>
      <dgm:t>
        <a:bodyPr/>
        <a:lstStyle/>
        <a:p>
          <a:endParaRPr lang="hr-HR"/>
        </a:p>
      </dgm:t>
    </dgm:pt>
    <dgm:pt modelId="{9473F043-B597-4D02-A097-12DF5184657D}" type="sibTrans" cxnId="{91597441-61BA-4250-9753-0E757E721A81}">
      <dgm:prSet/>
      <dgm:spPr/>
      <dgm:t>
        <a:bodyPr/>
        <a:lstStyle/>
        <a:p>
          <a:endParaRPr lang="hr-HR"/>
        </a:p>
      </dgm:t>
    </dgm:pt>
    <dgm:pt modelId="{7196F795-7123-4B6C-80B5-C38409D98AAE}">
      <dgm:prSet phldrT="[Text]"/>
      <dgm:spPr/>
      <dgm:t>
        <a:bodyPr/>
        <a:lstStyle/>
        <a:p>
          <a:r>
            <a:rPr lang="en-US" dirty="0" err="1"/>
            <a:t>nemamo</a:t>
          </a:r>
          <a:r>
            <a:rPr lang="en-US" dirty="0"/>
            <a:t> </a:t>
          </a:r>
          <a:r>
            <a:rPr lang="en-US" dirty="0" err="1"/>
            <a:t>sačuvanih</a:t>
          </a:r>
          <a:r>
            <a:rPr lang="en-US" dirty="0"/>
            <a:t> </a:t>
          </a:r>
          <a:r>
            <a:rPr lang="en-US" dirty="0" err="1"/>
            <a:t>medicinskih</a:t>
          </a:r>
          <a:r>
            <a:rPr lang="en-US" dirty="0"/>
            <a:t> </a:t>
          </a:r>
          <a:r>
            <a:rPr lang="en-US" dirty="0" err="1"/>
            <a:t>djela</a:t>
          </a:r>
          <a:endParaRPr lang="hr-HR" dirty="0"/>
        </a:p>
      </dgm:t>
    </dgm:pt>
    <dgm:pt modelId="{E0A4C3BC-622A-4D2E-A49E-9AC687C280A8}" type="parTrans" cxnId="{A143935F-689C-4ECB-A213-42B34DCC5604}">
      <dgm:prSet/>
      <dgm:spPr/>
      <dgm:t>
        <a:bodyPr/>
        <a:lstStyle/>
        <a:p>
          <a:endParaRPr lang="hr-HR"/>
        </a:p>
      </dgm:t>
    </dgm:pt>
    <dgm:pt modelId="{76DD6811-1203-4496-95F5-B40AFF95FA16}" type="sibTrans" cxnId="{A143935F-689C-4ECB-A213-42B34DCC5604}">
      <dgm:prSet/>
      <dgm:spPr/>
      <dgm:t>
        <a:bodyPr/>
        <a:lstStyle/>
        <a:p>
          <a:endParaRPr lang="hr-HR"/>
        </a:p>
      </dgm:t>
    </dgm:pt>
    <dgm:pt modelId="{B36DCA24-54DF-449E-8948-EA298959849F}" type="pres">
      <dgm:prSet presAssocID="{F101CAAF-D283-4B89-A676-95EDE7BE7924}" presName="linear" presStyleCnt="0">
        <dgm:presLayoutVars>
          <dgm:dir/>
          <dgm:resizeHandles val="exact"/>
        </dgm:presLayoutVars>
      </dgm:prSet>
      <dgm:spPr/>
    </dgm:pt>
    <dgm:pt modelId="{62A96D7B-8680-4776-8CE1-71A0EF8711D5}" type="pres">
      <dgm:prSet presAssocID="{C7F18185-A18C-40F0-8D61-5E4E55D5AB6A}" presName="comp" presStyleCnt="0"/>
      <dgm:spPr/>
    </dgm:pt>
    <dgm:pt modelId="{F7C2F51A-0FC0-4D83-811B-FFD3F40FA5D2}" type="pres">
      <dgm:prSet presAssocID="{C7F18185-A18C-40F0-8D61-5E4E55D5AB6A}" presName="box" presStyleLbl="node1" presStyleIdx="0" presStyleCnt="3"/>
      <dgm:spPr/>
    </dgm:pt>
    <dgm:pt modelId="{F37EEA63-B00B-417A-809F-8646511D43FD}" type="pres">
      <dgm:prSet presAssocID="{C7F18185-A18C-40F0-8D61-5E4E55D5AB6A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FCD5E46-35BA-48E7-B693-EFA9A89CCAFD}" type="pres">
      <dgm:prSet presAssocID="{C7F18185-A18C-40F0-8D61-5E4E55D5AB6A}" presName="text" presStyleLbl="node1" presStyleIdx="0" presStyleCnt="3">
        <dgm:presLayoutVars>
          <dgm:bulletEnabled val="1"/>
        </dgm:presLayoutVars>
      </dgm:prSet>
      <dgm:spPr/>
    </dgm:pt>
    <dgm:pt modelId="{C4EAE734-F8CD-4179-9444-B359DC7C4FD1}" type="pres">
      <dgm:prSet presAssocID="{16E69A82-C3B1-4E50-B92D-4D7918167FAB}" presName="spacer" presStyleCnt="0"/>
      <dgm:spPr/>
    </dgm:pt>
    <dgm:pt modelId="{8DD1CF5C-7BB1-4C79-8098-7A8A7EEE8D4F}" type="pres">
      <dgm:prSet presAssocID="{3BE266A4-0C6C-4F9D-8645-AC0CC3F30552}" presName="comp" presStyleCnt="0"/>
      <dgm:spPr/>
    </dgm:pt>
    <dgm:pt modelId="{268BA7FB-72D9-449B-9778-59D338C25ABE}" type="pres">
      <dgm:prSet presAssocID="{3BE266A4-0C6C-4F9D-8645-AC0CC3F30552}" presName="box" presStyleLbl="node1" presStyleIdx="1" presStyleCnt="3"/>
      <dgm:spPr/>
    </dgm:pt>
    <dgm:pt modelId="{D045F2C4-A93C-4AC2-AAEC-D27EC77AC079}" type="pres">
      <dgm:prSet presAssocID="{3BE266A4-0C6C-4F9D-8645-AC0CC3F30552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AE9E94B-89F4-4B6A-A1EB-C689A16FC723}" type="pres">
      <dgm:prSet presAssocID="{3BE266A4-0C6C-4F9D-8645-AC0CC3F30552}" presName="text" presStyleLbl="node1" presStyleIdx="1" presStyleCnt="3">
        <dgm:presLayoutVars>
          <dgm:bulletEnabled val="1"/>
        </dgm:presLayoutVars>
      </dgm:prSet>
      <dgm:spPr/>
    </dgm:pt>
    <dgm:pt modelId="{48288B4B-C859-4553-BA9D-4715AE982C9F}" type="pres">
      <dgm:prSet presAssocID="{54FC7067-6769-42E7-B17C-FA4D9191CD57}" presName="spacer" presStyleCnt="0"/>
      <dgm:spPr/>
    </dgm:pt>
    <dgm:pt modelId="{0973267A-3395-47F1-973A-60432477F83C}" type="pres">
      <dgm:prSet presAssocID="{BB3EA16C-E54C-496D-8DA9-E4DDFE37C300}" presName="comp" presStyleCnt="0"/>
      <dgm:spPr/>
    </dgm:pt>
    <dgm:pt modelId="{1D8E7C88-0E1A-451B-B4B5-DC37D57FE954}" type="pres">
      <dgm:prSet presAssocID="{BB3EA16C-E54C-496D-8DA9-E4DDFE37C300}" presName="box" presStyleLbl="node1" presStyleIdx="2" presStyleCnt="3"/>
      <dgm:spPr/>
    </dgm:pt>
    <dgm:pt modelId="{B4A2AF8F-AF75-4BD9-AD57-41FABFE54535}" type="pres">
      <dgm:prSet presAssocID="{BB3EA16C-E54C-496D-8DA9-E4DDFE37C300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1178173-43FE-44AA-B5F9-D92E68CA7498}" type="pres">
      <dgm:prSet presAssocID="{BB3EA16C-E54C-496D-8DA9-E4DDFE37C300}" presName="text" presStyleLbl="node1" presStyleIdx="2" presStyleCnt="3">
        <dgm:presLayoutVars>
          <dgm:bulletEnabled val="1"/>
        </dgm:presLayoutVars>
      </dgm:prSet>
      <dgm:spPr/>
    </dgm:pt>
  </dgm:ptLst>
  <dgm:cxnLst>
    <dgm:cxn modelId="{A093E501-8D97-4632-ACBB-8680D5E036E4}" type="presOf" srcId="{F101CAAF-D283-4B89-A676-95EDE7BE7924}" destId="{B36DCA24-54DF-449E-8948-EA298959849F}" srcOrd="0" destOrd="0" presId="urn:microsoft.com/office/officeart/2005/8/layout/vList4"/>
    <dgm:cxn modelId="{E454B013-2E57-4497-8382-769AB8ADCEE1}" srcId="{3BE266A4-0C6C-4F9D-8645-AC0CC3F30552}" destId="{BCD6CDBD-B86C-419D-AD5E-877A22D9E463}" srcOrd="0" destOrd="0" parTransId="{5BBC09A0-B5E9-4BFB-A15C-5BDC12BC061C}" sibTransId="{5BA0F254-0D4B-4142-8937-DFE9DBDD3546}"/>
    <dgm:cxn modelId="{6CC2C71D-22E9-41DB-9BF9-464ACF3502C7}" type="presOf" srcId="{CFCC616B-19D2-465C-B7A8-17EF70ED2F2A}" destId="{6FCD5E46-35BA-48E7-B693-EFA9A89CCAFD}" srcOrd="1" destOrd="2" presId="urn:microsoft.com/office/officeart/2005/8/layout/vList4"/>
    <dgm:cxn modelId="{3A16D12D-E342-44E9-AE7D-7DDCEE3CB949}" type="presOf" srcId="{2A04DB66-E214-48D7-ABEB-BA6E3C1D1B40}" destId="{F7C2F51A-0FC0-4D83-811B-FFD3F40FA5D2}" srcOrd="0" destOrd="1" presId="urn:microsoft.com/office/officeart/2005/8/layout/vList4"/>
    <dgm:cxn modelId="{B54D8631-D9CA-4EAF-8F56-6901C0F943FA}" type="presOf" srcId="{3C804053-8CCC-4143-9654-4AD940083D94}" destId="{51178173-43FE-44AA-B5F9-D92E68CA7498}" srcOrd="1" destOrd="1" presId="urn:microsoft.com/office/officeart/2005/8/layout/vList4"/>
    <dgm:cxn modelId="{BF69A237-6574-4051-A439-7037C2B59B3D}" type="presOf" srcId="{7196F795-7123-4B6C-80B5-C38409D98AAE}" destId="{1D8E7C88-0E1A-451B-B4B5-DC37D57FE954}" srcOrd="0" destOrd="2" presId="urn:microsoft.com/office/officeart/2005/8/layout/vList4"/>
    <dgm:cxn modelId="{2838893C-9BB8-4539-BF55-4725690B2221}" type="presOf" srcId="{3BE266A4-0C6C-4F9D-8645-AC0CC3F30552}" destId="{8AE9E94B-89F4-4B6A-A1EB-C689A16FC723}" srcOrd="1" destOrd="0" presId="urn:microsoft.com/office/officeart/2005/8/layout/vList4"/>
    <dgm:cxn modelId="{597AF140-F69A-42CF-B76A-5E2848066BF4}" srcId="{F101CAAF-D283-4B89-A676-95EDE7BE7924}" destId="{BB3EA16C-E54C-496D-8DA9-E4DDFE37C300}" srcOrd="2" destOrd="0" parTransId="{33B5A549-4ED3-4237-BE4C-8A99CE22445C}" sibTransId="{C423D5C0-633A-43AB-8E5E-ED038BF63776}"/>
    <dgm:cxn modelId="{B0CA7F5C-0365-4020-991D-7D8E3EFC3AFA}" type="presOf" srcId="{BB3EA16C-E54C-496D-8DA9-E4DDFE37C300}" destId="{1D8E7C88-0E1A-451B-B4B5-DC37D57FE954}" srcOrd="0" destOrd="0" presId="urn:microsoft.com/office/officeart/2005/8/layout/vList4"/>
    <dgm:cxn modelId="{A143935F-689C-4ECB-A213-42B34DCC5604}" srcId="{BB3EA16C-E54C-496D-8DA9-E4DDFE37C300}" destId="{7196F795-7123-4B6C-80B5-C38409D98AAE}" srcOrd="1" destOrd="0" parTransId="{E0A4C3BC-622A-4D2E-A49E-9AC687C280A8}" sibTransId="{76DD6811-1203-4496-95F5-B40AFF95FA16}"/>
    <dgm:cxn modelId="{91597441-61BA-4250-9753-0E757E721A81}" srcId="{BB3EA16C-E54C-496D-8DA9-E4DDFE37C300}" destId="{3C804053-8CCC-4143-9654-4AD940083D94}" srcOrd="0" destOrd="0" parTransId="{A14368A8-C648-4D45-98F1-19C95CE35F71}" sibTransId="{9473F043-B597-4D02-A097-12DF5184657D}"/>
    <dgm:cxn modelId="{A04FA967-FB81-4D33-924D-C244C5BF47E5}" type="presOf" srcId="{C7F18185-A18C-40F0-8D61-5E4E55D5AB6A}" destId="{F7C2F51A-0FC0-4D83-811B-FFD3F40FA5D2}" srcOrd="0" destOrd="0" presId="urn:microsoft.com/office/officeart/2005/8/layout/vList4"/>
    <dgm:cxn modelId="{BC2E9668-D00E-4DDE-8108-7D9B75D07147}" type="presOf" srcId="{BCD6CDBD-B86C-419D-AD5E-877A22D9E463}" destId="{268BA7FB-72D9-449B-9778-59D338C25ABE}" srcOrd="0" destOrd="1" presId="urn:microsoft.com/office/officeart/2005/8/layout/vList4"/>
    <dgm:cxn modelId="{B3C91669-35CB-46D2-842D-15879AAC411D}" srcId="{F101CAAF-D283-4B89-A676-95EDE7BE7924}" destId="{C7F18185-A18C-40F0-8D61-5E4E55D5AB6A}" srcOrd="0" destOrd="0" parTransId="{B7B9EC8F-0664-44C6-840D-14E39DBC3FF6}" sibTransId="{16E69A82-C3B1-4E50-B92D-4D7918167FAB}"/>
    <dgm:cxn modelId="{5E2D9C4B-7F1E-407E-B57A-F87ACC1F93FE}" type="presOf" srcId="{7196F795-7123-4B6C-80B5-C38409D98AAE}" destId="{51178173-43FE-44AA-B5F9-D92E68CA7498}" srcOrd="1" destOrd="2" presId="urn:microsoft.com/office/officeart/2005/8/layout/vList4"/>
    <dgm:cxn modelId="{8CEB4370-A505-4E10-9E64-DB5FD9A73DEB}" type="presOf" srcId="{CFCC616B-19D2-465C-B7A8-17EF70ED2F2A}" destId="{F7C2F51A-0FC0-4D83-811B-FFD3F40FA5D2}" srcOrd="0" destOrd="2" presId="urn:microsoft.com/office/officeart/2005/8/layout/vList4"/>
    <dgm:cxn modelId="{FC8E8A72-AC54-41C7-9AA9-84191A3257C0}" srcId="{F101CAAF-D283-4B89-A676-95EDE7BE7924}" destId="{3BE266A4-0C6C-4F9D-8645-AC0CC3F30552}" srcOrd="1" destOrd="0" parTransId="{312BE77D-64B5-4D23-920F-FFA5C18397A5}" sibTransId="{54FC7067-6769-42E7-B17C-FA4D9191CD57}"/>
    <dgm:cxn modelId="{A2801C75-53F1-4FB9-B181-13A3A3693355}" type="presOf" srcId="{C7F18185-A18C-40F0-8D61-5E4E55D5AB6A}" destId="{6FCD5E46-35BA-48E7-B693-EFA9A89CCAFD}" srcOrd="1" destOrd="0" presId="urn:microsoft.com/office/officeart/2005/8/layout/vList4"/>
    <dgm:cxn modelId="{61277085-B8D9-4ACB-B910-977976DDCA40}" type="presOf" srcId="{BB3EA16C-E54C-496D-8DA9-E4DDFE37C300}" destId="{51178173-43FE-44AA-B5F9-D92E68CA7498}" srcOrd="1" destOrd="0" presId="urn:microsoft.com/office/officeart/2005/8/layout/vList4"/>
    <dgm:cxn modelId="{29C8FA89-38C2-44BA-A860-2A99CC648E87}" type="presOf" srcId="{D9808FE0-CA2E-4BF5-ADCF-E50D8D835EEF}" destId="{8AE9E94B-89F4-4B6A-A1EB-C689A16FC723}" srcOrd="1" destOrd="2" presId="urn:microsoft.com/office/officeart/2005/8/layout/vList4"/>
    <dgm:cxn modelId="{74618098-BBAF-4018-9A81-6E1669D1FF71}" srcId="{C7F18185-A18C-40F0-8D61-5E4E55D5AB6A}" destId="{2A04DB66-E214-48D7-ABEB-BA6E3C1D1B40}" srcOrd="0" destOrd="0" parTransId="{4958E023-E4E3-4921-8CB1-D9CA9D2A24EA}" sibTransId="{8733A4FC-974B-4900-9B31-6F5DE6176BF9}"/>
    <dgm:cxn modelId="{12EA53AC-D231-4B2A-B42F-BE1DE9BC7B5F}" type="presOf" srcId="{2A04DB66-E214-48D7-ABEB-BA6E3C1D1B40}" destId="{6FCD5E46-35BA-48E7-B693-EFA9A89CCAFD}" srcOrd="1" destOrd="1" presId="urn:microsoft.com/office/officeart/2005/8/layout/vList4"/>
    <dgm:cxn modelId="{A335E2C1-9AD4-4670-80E1-D641ABF35C6F}" type="presOf" srcId="{BCD6CDBD-B86C-419D-AD5E-877A22D9E463}" destId="{8AE9E94B-89F4-4B6A-A1EB-C689A16FC723}" srcOrd="1" destOrd="1" presId="urn:microsoft.com/office/officeart/2005/8/layout/vList4"/>
    <dgm:cxn modelId="{93E31BC6-AE8F-4F97-85B4-DBA46F34400B}" srcId="{C7F18185-A18C-40F0-8D61-5E4E55D5AB6A}" destId="{CFCC616B-19D2-465C-B7A8-17EF70ED2F2A}" srcOrd="1" destOrd="0" parTransId="{2D89FDBD-FF73-433F-B9AC-1436D7D99F35}" sibTransId="{341858FD-A43C-453F-8F31-1A4FC0A0A2DB}"/>
    <dgm:cxn modelId="{D7F94EC7-0B0C-47EA-954B-BE1DD0650AB1}" srcId="{3BE266A4-0C6C-4F9D-8645-AC0CC3F30552}" destId="{D9808FE0-CA2E-4BF5-ADCF-E50D8D835EEF}" srcOrd="1" destOrd="0" parTransId="{D95D063E-39E8-4EBA-AE40-0600FE1AF330}" sibTransId="{2FABC1FB-3B65-438E-A72E-3E8EF8029FCF}"/>
    <dgm:cxn modelId="{422393E0-3A4D-45BD-ABFF-F628559819C0}" type="presOf" srcId="{3BE266A4-0C6C-4F9D-8645-AC0CC3F30552}" destId="{268BA7FB-72D9-449B-9778-59D338C25ABE}" srcOrd="0" destOrd="0" presId="urn:microsoft.com/office/officeart/2005/8/layout/vList4"/>
    <dgm:cxn modelId="{19CBF5ED-6BA0-4371-9B0A-022C0BD327A7}" type="presOf" srcId="{3C804053-8CCC-4143-9654-4AD940083D94}" destId="{1D8E7C88-0E1A-451B-B4B5-DC37D57FE954}" srcOrd="0" destOrd="1" presId="urn:microsoft.com/office/officeart/2005/8/layout/vList4"/>
    <dgm:cxn modelId="{7B7625FF-855A-4F62-B25B-3F4ED0CF7303}" type="presOf" srcId="{D9808FE0-CA2E-4BF5-ADCF-E50D8D835EEF}" destId="{268BA7FB-72D9-449B-9778-59D338C25ABE}" srcOrd="0" destOrd="2" presId="urn:microsoft.com/office/officeart/2005/8/layout/vList4"/>
    <dgm:cxn modelId="{E5FA4984-898F-40BD-AF8A-AC5D3CFD7586}" type="presParOf" srcId="{B36DCA24-54DF-449E-8948-EA298959849F}" destId="{62A96D7B-8680-4776-8CE1-71A0EF8711D5}" srcOrd="0" destOrd="0" presId="urn:microsoft.com/office/officeart/2005/8/layout/vList4"/>
    <dgm:cxn modelId="{143EA3AC-A8AD-41D4-8DCF-EA27BC4D3AA7}" type="presParOf" srcId="{62A96D7B-8680-4776-8CE1-71A0EF8711D5}" destId="{F7C2F51A-0FC0-4D83-811B-FFD3F40FA5D2}" srcOrd="0" destOrd="0" presId="urn:microsoft.com/office/officeart/2005/8/layout/vList4"/>
    <dgm:cxn modelId="{963DB774-AB15-4807-B305-4AD4F05A31D2}" type="presParOf" srcId="{62A96D7B-8680-4776-8CE1-71A0EF8711D5}" destId="{F37EEA63-B00B-417A-809F-8646511D43FD}" srcOrd="1" destOrd="0" presId="urn:microsoft.com/office/officeart/2005/8/layout/vList4"/>
    <dgm:cxn modelId="{4661FED9-C624-4466-A984-AC71B2FD001F}" type="presParOf" srcId="{62A96D7B-8680-4776-8CE1-71A0EF8711D5}" destId="{6FCD5E46-35BA-48E7-B693-EFA9A89CCAFD}" srcOrd="2" destOrd="0" presId="urn:microsoft.com/office/officeart/2005/8/layout/vList4"/>
    <dgm:cxn modelId="{61416FAB-8F49-4EDB-B7D0-DD99AFAFE77D}" type="presParOf" srcId="{B36DCA24-54DF-449E-8948-EA298959849F}" destId="{C4EAE734-F8CD-4179-9444-B359DC7C4FD1}" srcOrd="1" destOrd="0" presId="urn:microsoft.com/office/officeart/2005/8/layout/vList4"/>
    <dgm:cxn modelId="{FDD666FA-0179-4CEE-A0B5-E8009DC39773}" type="presParOf" srcId="{B36DCA24-54DF-449E-8948-EA298959849F}" destId="{8DD1CF5C-7BB1-4C79-8098-7A8A7EEE8D4F}" srcOrd="2" destOrd="0" presId="urn:microsoft.com/office/officeart/2005/8/layout/vList4"/>
    <dgm:cxn modelId="{4ECC0688-4253-4C21-9970-ED189EFD2AA1}" type="presParOf" srcId="{8DD1CF5C-7BB1-4C79-8098-7A8A7EEE8D4F}" destId="{268BA7FB-72D9-449B-9778-59D338C25ABE}" srcOrd="0" destOrd="0" presId="urn:microsoft.com/office/officeart/2005/8/layout/vList4"/>
    <dgm:cxn modelId="{704B6B12-E7DB-430E-817D-5FB242AEE2EB}" type="presParOf" srcId="{8DD1CF5C-7BB1-4C79-8098-7A8A7EEE8D4F}" destId="{D045F2C4-A93C-4AC2-AAEC-D27EC77AC079}" srcOrd="1" destOrd="0" presId="urn:microsoft.com/office/officeart/2005/8/layout/vList4"/>
    <dgm:cxn modelId="{EC40AB9D-4467-4ADC-A36E-0FF2FF96608F}" type="presParOf" srcId="{8DD1CF5C-7BB1-4C79-8098-7A8A7EEE8D4F}" destId="{8AE9E94B-89F4-4B6A-A1EB-C689A16FC723}" srcOrd="2" destOrd="0" presId="urn:microsoft.com/office/officeart/2005/8/layout/vList4"/>
    <dgm:cxn modelId="{D23A79FE-A0B7-4B54-8401-FDD4E7529E4A}" type="presParOf" srcId="{B36DCA24-54DF-449E-8948-EA298959849F}" destId="{48288B4B-C859-4553-BA9D-4715AE982C9F}" srcOrd="3" destOrd="0" presId="urn:microsoft.com/office/officeart/2005/8/layout/vList4"/>
    <dgm:cxn modelId="{D88D6EDB-17A5-46D3-BC65-FDD514C89D3B}" type="presParOf" srcId="{B36DCA24-54DF-449E-8948-EA298959849F}" destId="{0973267A-3395-47F1-973A-60432477F83C}" srcOrd="4" destOrd="0" presId="urn:microsoft.com/office/officeart/2005/8/layout/vList4"/>
    <dgm:cxn modelId="{555F2745-7EE3-4EAC-BC1C-D996C3DB121B}" type="presParOf" srcId="{0973267A-3395-47F1-973A-60432477F83C}" destId="{1D8E7C88-0E1A-451B-B4B5-DC37D57FE954}" srcOrd="0" destOrd="0" presId="urn:microsoft.com/office/officeart/2005/8/layout/vList4"/>
    <dgm:cxn modelId="{9E23A52F-EEC9-4B16-8CA8-E6FB7466F279}" type="presParOf" srcId="{0973267A-3395-47F1-973A-60432477F83C}" destId="{B4A2AF8F-AF75-4BD9-AD57-41FABFE54535}" srcOrd="1" destOrd="0" presId="urn:microsoft.com/office/officeart/2005/8/layout/vList4"/>
    <dgm:cxn modelId="{E114524D-4E22-4646-A2A7-BD4D71B1AE4B}" type="presParOf" srcId="{0973267A-3395-47F1-973A-60432477F83C}" destId="{51178173-43FE-44AA-B5F9-D92E68CA749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01CAAF-D283-4B89-A676-95EDE7BE7924}" type="doc">
      <dgm:prSet loTypeId="urn:microsoft.com/office/officeart/2005/8/layout/vList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C7F18185-A18C-40F0-8D61-5E4E55D5AB6A}">
      <dgm:prSet phldrT="[Text]"/>
      <dgm:spPr/>
      <dgm:t>
        <a:bodyPr/>
        <a:lstStyle/>
        <a:p>
          <a:r>
            <a:rPr lang="en-US" dirty="0"/>
            <a:t>INDIJSKA MEDICINA</a:t>
          </a:r>
          <a:endParaRPr lang="hr-HR" dirty="0"/>
        </a:p>
      </dgm:t>
    </dgm:pt>
    <dgm:pt modelId="{B7B9EC8F-0664-44C6-840D-14E39DBC3FF6}" type="parTrans" cxnId="{B3C91669-35CB-46D2-842D-15879AAC411D}">
      <dgm:prSet/>
      <dgm:spPr/>
      <dgm:t>
        <a:bodyPr/>
        <a:lstStyle/>
        <a:p>
          <a:endParaRPr lang="hr-HR"/>
        </a:p>
      </dgm:t>
    </dgm:pt>
    <dgm:pt modelId="{16E69A82-C3B1-4E50-B92D-4D7918167FAB}" type="sibTrans" cxnId="{B3C91669-35CB-46D2-842D-15879AAC411D}">
      <dgm:prSet/>
      <dgm:spPr/>
      <dgm:t>
        <a:bodyPr/>
        <a:lstStyle/>
        <a:p>
          <a:endParaRPr lang="hr-HR"/>
        </a:p>
      </dgm:t>
    </dgm:pt>
    <dgm:pt modelId="{2A04DB66-E214-48D7-ABEB-BA6E3C1D1B40}">
      <dgm:prSet phldrT="[Text]"/>
      <dgm:spPr/>
      <dgm:t>
        <a:bodyPr/>
        <a:lstStyle/>
        <a:p>
          <a:r>
            <a:rPr lang="en-US" dirty="0" err="1"/>
            <a:t>Svete</a:t>
          </a:r>
          <a:r>
            <a:rPr lang="en-US" dirty="0"/>
            <a:t> </a:t>
          </a:r>
          <a:r>
            <a:rPr lang="en-US" dirty="0" err="1"/>
            <a:t>knjige</a:t>
          </a:r>
          <a:r>
            <a:rPr lang="en-US" dirty="0"/>
            <a:t> – </a:t>
          </a:r>
          <a:r>
            <a:rPr lang="en-US" dirty="0" err="1"/>
            <a:t>Vede</a:t>
          </a:r>
          <a:r>
            <a:rPr lang="en-US" dirty="0"/>
            <a:t> - Ayurveda</a:t>
          </a:r>
          <a:endParaRPr lang="hr-HR" dirty="0"/>
        </a:p>
      </dgm:t>
    </dgm:pt>
    <dgm:pt modelId="{4958E023-E4E3-4921-8CB1-D9CA9D2A24EA}" type="parTrans" cxnId="{74618098-BBAF-4018-9A81-6E1669D1FF71}">
      <dgm:prSet/>
      <dgm:spPr/>
      <dgm:t>
        <a:bodyPr/>
        <a:lstStyle/>
        <a:p>
          <a:endParaRPr lang="hr-HR"/>
        </a:p>
      </dgm:t>
    </dgm:pt>
    <dgm:pt modelId="{8733A4FC-974B-4900-9B31-6F5DE6176BF9}" type="sibTrans" cxnId="{74618098-BBAF-4018-9A81-6E1669D1FF71}">
      <dgm:prSet/>
      <dgm:spPr/>
      <dgm:t>
        <a:bodyPr/>
        <a:lstStyle/>
        <a:p>
          <a:endParaRPr lang="hr-HR"/>
        </a:p>
      </dgm:t>
    </dgm:pt>
    <dgm:pt modelId="{CFCC616B-19D2-465C-B7A8-17EF70ED2F2A}">
      <dgm:prSet phldrT="[Text]"/>
      <dgm:spPr/>
      <dgm:t>
        <a:bodyPr/>
        <a:lstStyle/>
        <a:p>
          <a:r>
            <a:rPr lang="en-US" dirty="0" err="1"/>
            <a:t>Začinske</a:t>
          </a:r>
          <a:r>
            <a:rPr lang="en-US" dirty="0"/>
            <a:t> </a:t>
          </a:r>
          <a:r>
            <a:rPr lang="en-US" dirty="0" err="1"/>
            <a:t>biljke</a:t>
          </a:r>
          <a:r>
            <a:rPr lang="en-US" dirty="0"/>
            <a:t> – </a:t>
          </a:r>
          <a:r>
            <a:rPr lang="en-US" dirty="0" err="1"/>
            <a:t>cimet</a:t>
          </a:r>
          <a:r>
            <a:rPr lang="en-US" dirty="0"/>
            <a:t>, </a:t>
          </a:r>
          <a:r>
            <a:rPr lang="en-US" dirty="0" err="1"/>
            <a:t>kardamom</a:t>
          </a:r>
          <a:r>
            <a:rPr lang="en-US" dirty="0"/>
            <a:t>, </a:t>
          </a:r>
          <a:r>
            <a:rPr lang="en-US" dirty="0" err="1"/>
            <a:t>klinčić</a:t>
          </a:r>
          <a:r>
            <a:rPr lang="en-US" dirty="0"/>
            <a:t>, </a:t>
          </a:r>
          <a:r>
            <a:rPr lang="en-US" dirty="0" err="1"/>
            <a:t>papar</a:t>
          </a:r>
          <a:endParaRPr lang="hr-HR" dirty="0"/>
        </a:p>
      </dgm:t>
    </dgm:pt>
    <dgm:pt modelId="{2D89FDBD-FF73-433F-B9AC-1436D7D99F35}" type="parTrans" cxnId="{93E31BC6-AE8F-4F97-85B4-DBA46F34400B}">
      <dgm:prSet/>
      <dgm:spPr/>
      <dgm:t>
        <a:bodyPr/>
        <a:lstStyle/>
        <a:p>
          <a:endParaRPr lang="hr-HR"/>
        </a:p>
      </dgm:t>
    </dgm:pt>
    <dgm:pt modelId="{341858FD-A43C-453F-8F31-1A4FC0A0A2DB}" type="sibTrans" cxnId="{93E31BC6-AE8F-4F97-85B4-DBA46F34400B}">
      <dgm:prSet/>
      <dgm:spPr/>
      <dgm:t>
        <a:bodyPr/>
        <a:lstStyle/>
        <a:p>
          <a:endParaRPr lang="hr-HR"/>
        </a:p>
      </dgm:t>
    </dgm:pt>
    <dgm:pt modelId="{3BE266A4-0C6C-4F9D-8645-AC0CC3F30552}">
      <dgm:prSet phldrT="[Text]"/>
      <dgm:spPr/>
      <dgm:t>
        <a:bodyPr/>
        <a:lstStyle/>
        <a:p>
          <a:r>
            <a:rPr lang="en-US" dirty="0"/>
            <a:t>GRČKO-RIMSKA MEDICINA</a:t>
          </a:r>
        </a:p>
        <a:p>
          <a:endParaRPr lang="hr-HR" dirty="0"/>
        </a:p>
      </dgm:t>
    </dgm:pt>
    <dgm:pt modelId="{312BE77D-64B5-4D23-920F-FFA5C18397A5}" type="parTrans" cxnId="{FC8E8A72-AC54-41C7-9AA9-84191A3257C0}">
      <dgm:prSet/>
      <dgm:spPr/>
      <dgm:t>
        <a:bodyPr/>
        <a:lstStyle/>
        <a:p>
          <a:endParaRPr lang="hr-HR"/>
        </a:p>
      </dgm:t>
    </dgm:pt>
    <dgm:pt modelId="{54FC7067-6769-42E7-B17C-FA4D9191CD57}" type="sibTrans" cxnId="{FC8E8A72-AC54-41C7-9AA9-84191A3257C0}">
      <dgm:prSet/>
      <dgm:spPr/>
      <dgm:t>
        <a:bodyPr/>
        <a:lstStyle/>
        <a:p>
          <a:endParaRPr lang="hr-HR"/>
        </a:p>
      </dgm:t>
    </dgm:pt>
    <dgm:pt modelId="{D9808FE0-CA2E-4BF5-ADCF-E50D8D835EEF}">
      <dgm:prSet phldrT="[Text]"/>
      <dgm:spPr/>
      <dgm:t>
        <a:bodyPr/>
        <a:lstStyle/>
        <a:p>
          <a:r>
            <a:rPr lang="en-US" dirty="0" err="1"/>
            <a:t>Hipokrat</a:t>
          </a:r>
          <a:r>
            <a:rPr lang="en-US" dirty="0"/>
            <a:t>, Corpus </a:t>
          </a:r>
          <a:r>
            <a:rPr lang="en-US" dirty="0" err="1"/>
            <a:t>hippocraticum</a:t>
          </a:r>
          <a:endParaRPr lang="hr-HR" dirty="0"/>
        </a:p>
      </dgm:t>
    </dgm:pt>
    <dgm:pt modelId="{2FABC1FB-3B65-438E-A72E-3E8EF8029FCF}" type="sibTrans" cxnId="{D7F94EC7-0B0C-47EA-954B-BE1DD0650AB1}">
      <dgm:prSet/>
      <dgm:spPr/>
      <dgm:t>
        <a:bodyPr/>
        <a:lstStyle/>
        <a:p>
          <a:endParaRPr lang="hr-HR"/>
        </a:p>
      </dgm:t>
    </dgm:pt>
    <dgm:pt modelId="{D95D063E-39E8-4EBA-AE40-0600FE1AF330}" type="parTrans" cxnId="{D7F94EC7-0B0C-47EA-954B-BE1DD0650AB1}">
      <dgm:prSet/>
      <dgm:spPr/>
      <dgm:t>
        <a:bodyPr/>
        <a:lstStyle/>
        <a:p>
          <a:endParaRPr lang="hr-HR"/>
        </a:p>
      </dgm:t>
    </dgm:pt>
    <dgm:pt modelId="{BCD6CDBD-B86C-419D-AD5E-877A22D9E463}">
      <dgm:prSet phldrT="[Text]"/>
      <dgm:spPr/>
      <dgm:t>
        <a:bodyPr/>
        <a:lstStyle/>
        <a:p>
          <a:r>
            <a:rPr lang="en-US" dirty="0" err="1"/>
            <a:t>Temelj</a:t>
          </a:r>
          <a:r>
            <a:rPr lang="en-US" dirty="0"/>
            <a:t> </a:t>
          </a:r>
          <a:r>
            <a:rPr lang="en-US" dirty="0" err="1"/>
            <a:t>europske</a:t>
          </a:r>
          <a:r>
            <a:rPr lang="en-US" dirty="0"/>
            <a:t> medicine, </a:t>
          </a:r>
          <a:r>
            <a:rPr lang="en-US" dirty="0" err="1"/>
            <a:t>starogrčki</a:t>
          </a:r>
          <a:r>
            <a:rPr lang="en-US" dirty="0"/>
            <a:t> </a:t>
          </a:r>
          <a:r>
            <a:rPr lang="en-US" dirty="0" err="1"/>
            <a:t>epovi</a:t>
          </a:r>
          <a:r>
            <a:rPr lang="en-US" dirty="0"/>
            <a:t> (</a:t>
          </a:r>
          <a:r>
            <a:rPr lang="en-US" dirty="0" err="1"/>
            <a:t>Ahilej</a:t>
          </a:r>
          <a:r>
            <a:rPr lang="en-US" dirty="0"/>
            <a:t>)</a:t>
          </a:r>
          <a:endParaRPr lang="hr-HR" dirty="0"/>
        </a:p>
      </dgm:t>
    </dgm:pt>
    <dgm:pt modelId="{5BA0F254-0D4B-4142-8937-DFE9DBDD3546}" type="sibTrans" cxnId="{E454B013-2E57-4497-8382-769AB8ADCEE1}">
      <dgm:prSet/>
      <dgm:spPr/>
      <dgm:t>
        <a:bodyPr/>
        <a:lstStyle/>
        <a:p>
          <a:endParaRPr lang="hr-HR"/>
        </a:p>
      </dgm:t>
    </dgm:pt>
    <dgm:pt modelId="{5BBC09A0-B5E9-4BFB-A15C-5BDC12BC061C}" type="parTrans" cxnId="{E454B013-2E57-4497-8382-769AB8ADCEE1}">
      <dgm:prSet/>
      <dgm:spPr/>
      <dgm:t>
        <a:bodyPr/>
        <a:lstStyle/>
        <a:p>
          <a:endParaRPr lang="hr-HR"/>
        </a:p>
      </dgm:t>
    </dgm:pt>
    <dgm:pt modelId="{5F9FDAEA-1423-42FB-93F2-B4B7A616488A}">
      <dgm:prSet phldrT="[Text]"/>
      <dgm:spPr/>
      <dgm:t>
        <a:bodyPr/>
        <a:lstStyle/>
        <a:p>
          <a:endParaRPr lang="hr-HR" dirty="0"/>
        </a:p>
      </dgm:t>
    </dgm:pt>
    <dgm:pt modelId="{D3431394-17BB-405B-BE26-388241D1FB0F}" type="parTrans" cxnId="{BCB17828-B1FC-4118-AA61-AEDBF69524E0}">
      <dgm:prSet/>
      <dgm:spPr/>
      <dgm:t>
        <a:bodyPr/>
        <a:lstStyle/>
        <a:p>
          <a:endParaRPr lang="hr-HR"/>
        </a:p>
      </dgm:t>
    </dgm:pt>
    <dgm:pt modelId="{5DC03908-FDBD-4156-BBBA-7906C855B778}" type="sibTrans" cxnId="{BCB17828-B1FC-4118-AA61-AEDBF69524E0}">
      <dgm:prSet/>
      <dgm:spPr/>
      <dgm:t>
        <a:bodyPr/>
        <a:lstStyle/>
        <a:p>
          <a:endParaRPr lang="hr-HR"/>
        </a:p>
      </dgm:t>
    </dgm:pt>
    <dgm:pt modelId="{7BF9FEFE-86EB-4E04-BBF2-F8764087E54D}">
      <dgm:prSet phldrT="[Text]"/>
      <dgm:spPr/>
      <dgm:t>
        <a:bodyPr/>
        <a:lstStyle/>
        <a:p>
          <a:r>
            <a:rPr lang="en-US" dirty="0" err="1"/>
            <a:t>Dioskorid</a:t>
          </a:r>
          <a:r>
            <a:rPr lang="en-US" dirty="0"/>
            <a:t>, Materia </a:t>
          </a:r>
          <a:r>
            <a:rPr lang="en-US" dirty="0" err="1"/>
            <a:t>medica</a:t>
          </a:r>
          <a:endParaRPr lang="hr-HR" dirty="0"/>
        </a:p>
      </dgm:t>
    </dgm:pt>
    <dgm:pt modelId="{F989007B-6C7D-4E0A-A843-EFE204DE6DEB}" type="parTrans" cxnId="{6E824CBB-032B-4C44-92EC-D9366ABE753A}">
      <dgm:prSet/>
      <dgm:spPr/>
      <dgm:t>
        <a:bodyPr/>
        <a:lstStyle/>
        <a:p>
          <a:endParaRPr lang="hr-HR"/>
        </a:p>
      </dgm:t>
    </dgm:pt>
    <dgm:pt modelId="{EB4652DB-FBBE-4F49-9D5C-EEE18C935FC4}" type="sibTrans" cxnId="{6E824CBB-032B-4C44-92EC-D9366ABE753A}">
      <dgm:prSet/>
      <dgm:spPr/>
      <dgm:t>
        <a:bodyPr/>
        <a:lstStyle/>
        <a:p>
          <a:endParaRPr lang="hr-HR"/>
        </a:p>
      </dgm:t>
    </dgm:pt>
    <dgm:pt modelId="{6FFCA1CC-29BD-4BCD-B7F3-14D130223632}">
      <dgm:prSet phldrT="[Text]"/>
      <dgm:spPr/>
      <dgm:t>
        <a:bodyPr/>
        <a:lstStyle/>
        <a:p>
          <a:r>
            <a:rPr lang="en-US" dirty="0"/>
            <a:t>Galen</a:t>
          </a:r>
          <a:endParaRPr lang="hr-HR" dirty="0"/>
        </a:p>
      </dgm:t>
    </dgm:pt>
    <dgm:pt modelId="{EE4BA006-2F84-4355-9D5B-1460707761B4}" type="parTrans" cxnId="{C8882F2B-A2A2-48F4-ADDE-FC77695DC135}">
      <dgm:prSet/>
      <dgm:spPr/>
      <dgm:t>
        <a:bodyPr/>
        <a:lstStyle/>
        <a:p>
          <a:endParaRPr lang="hr-HR"/>
        </a:p>
      </dgm:t>
    </dgm:pt>
    <dgm:pt modelId="{7844210A-C9B0-4B61-8024-DB730020364F}" type="sibTrans" cxnId="{C8882F2B-A2A2-48F4-ADDE-FC77695DC135}">
      <dgm:prSet/>
      <dgm:spPr/>
      <dgm:t>
        <a:bodyPr/>
        <a:lstStyle/>
        <a:p>
          <a:endParaRPr lang="hr-HR"/>
        </a:p>
      </dgm:t>
    </dgm:pt>
    <dgm:pt modelId="{B4E75150-CA65-44B2-A21C-CD67381B3035}">
      <dgm:prSet phldrT="[Text]"/>
      <dgm:spPr/>
      <dgm:t>
        <a:bodyPr/>
        <a:lstStyle/>
        <a:p>
          <a:r>
            <a:rPr lang="en-US" dirty="0" err="1"/>
            <a:t>Rimske</a:t>
          </a:r>
          <a:r>
            <a:rPr lang="en-US" dirty="0"/>
            <a:t> </a:t>
          </a:r>
          <a:r>
            <a:rPr lang="en-US" dirty="0" err="1"/>
            <a:t>terme</a:t>
          </a:r>
          <a:r>
            <a:rPr lang="en-US" dirty="0"/>
            <a:t>, </a:t>
          </a:r>
          <a:r>
            <a:rPr lang="en-US" dirty="0" err="1"/>
            <a:t>sustav</a:t>
          </a:r>
          <a:r>
            <a:rPr lang="en-US" dirty="0"/>
            <a:t> </a:t>
          </a:r>
          <a:r>
            <a:rPr lang="en-US" dirty="0" err="1"/>
            <a:t>javnog</a:t>
          </a:r>
          <a:r>
            <a:rPr lang="en-US" dirty="0"/>
            <a:t> </a:t>
          </a:r>
          <a:r>
            <a:rPr lang="en-US" dirty="0" err="1"/>
            <a:t>zdravstva</a:t>
          </a:r>
          <a:endParaRPr lang="hr-HR" dirty="0"/>
        </a:p>
      </dgm:t>
    </dgm:pt>
    <dgm:pt modelId="{872DE724-A23F-4942-84DE-F4E0133F2AD4}" type="parTrans" cxnId="{3EB6AA1A-6D3C-4658-9FC7-640D1E369EC0}">
      <dgm:prSet/>
      <dgm:spPr/>
      <dgm:t>
        <a:bodyPr/>
        <a:lstStyle/>
        <a:p>
          <a:endParaRPr lang="hr-HR"/>
        </a:p>
      </dgm:t>
    </dgm:pt>
    <dgm:pt modelId="{2F737F39-B043-473E-90F4-D67659D69E48}" type="sibTrans" cxnId="{3EB6AA1A-6D3C-4658-9FC7-640D1E369EC0}">
      <dgm:prSet/>
      <dgm:spPr/>
      <dgm:t>
        <a:bodyPr/>
        <a:lstStyle/>
        <a:p>
          <a:endParaRPr lang="hr-HR"/>
        </a:p>
      </dgm:t>
    </dgm:pt>
    <dgm:pt modelId="{B36DCA24-54DF-449E-8948-EA298959849F}" type="pres">
      <dgm:prSet presAssocID="{F101CAAF-D283-4B89-A676-95EDE7BE7924}" presName="linear" presStyleCnt="0">
        <dgm:presLayoutVars>
          <dgm:dir/>
          <dgm:resizeHandles val="exact"/>
        </dgm:presLayoutVars>
      </dgm:prSet>
      <dgm:spPr/>
    </dgm:pt>
    <dgm:pt modelId="{62A96D7B-8680-4776-8CE1-71A0EF8711D5}" type="pres">
      <dgm:prSet presAssocID="{C7F18185-A18C-40F0-8D61-5E4E55D5AB6A}" presName="comp" presStyleCnt="0"/>
      <dgm:spPr/>
    </dgm:pt>
    <dgm:pt modelId="{F7C2F51A-0FC0-4D83-811B-FFD3F40FA5D2}" type="pres">
      <dgm:prSet presAssocID="{C7F18185-A18C-40F0-8D61-5E4E55D5AB6A}" presName="box" presStyleLbl="node1" presStyleIdx="0" presStyleCnt="2" custScaleY="121988"/>
      <dgm:spPr/>
    </dgm:pt>
    <dgm:pt modelId="{F37EEA63-B00B-417A-809F-8646511D43FD}" type="pres">
      <dgm:prSet presAssocID="{C7F18185-A18C-40F0-8D61-5E4E55D5AB6A}" presName="img" presStyleLbl="fgImgPlace1" presStyleIdx="0" presStyleCnt="2" custScaleX="100943" custScaleY="12976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FCD5E46-35BA-48E7-B693-EFA9A89CCAFD}" type="pres">
      <dgm:prSet presAssocID="{C7F18185-A18C-40F0-8D61-5E4E55D5AB6A}" presName="text" presStyleLbl="node1" presStyleIdx="0" presStyleCnt="2">
        <dgm:presLayoutVars>
          <dgm:bulletEnabled val="1"/>
        </dgm:presLayoutVars>
      </dgm:prSet>
      <dgm:spPr/>
    </dgm:pt>
    <dgm:pt modelId="{C4EAE734-F8CD-4179-9444-B359DC7C4FD1}" type="pres">
      <dgm:prSet presAssocID="{16E69A82-C3B1-4E50-B92D-4D7918167FAB}" presName="spacer" presStyleCnt="0"/>
      <dgm:spPr/>
    </dgm:pt>
    <dgm:pt modelId="{8DD1CF5C-7BB1-4C79-8098-7A8A7EEE8D4F}" type="pres">
      <dgm:prSet presAssocID="{3BE266A4-0C6C-4F9D-8645-AC0CC3F30552}" presName="comp" presStyleCnt="0"/>
      <dgm:spPr/>
    </dgm:pt>
    <dgm:pt modelId="{268BA7FB-72D9-449B-9778-59D338C25ABE}" type="pres">
      <dgm:prSet presAssocID="{3BE266A4-0C6C-4F9D-8645-AC0CC3F30552}" presName="box" presStyleLbl="node1" presStyleIdx="1" presStyleCnt="2" custScaleY="252734"/>
      <dgm:spPr/>
    </dgm:pt>
    <dgm:pt modelId="{D045F2C4-A93C-4AC2-AAEC-D27EC77AC079}" type="pres">
      <dgm:prSet presAssocID="{3BE266A4-0C6C-4F9D-8645-AC0CC3F30552}" presName="img" presStyleLbl="fgImgPlace1" presStyleIdx="1" presStyleCnt="2" custScaleY="24673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AE9E94B-89F4-4B6A-A1EB-C689A16FC723}" type="pres">
      <dgm:prSet presAssocID="{3BE266A4-0C6C-4F9D-8645-AC0CC3F30552}" presName="text" presStyleLbl="node1" presStyleIdx="1" presStyleCnt="2">
        <dgm:presLayoutVars>
          <dgm:bulletEnabled val="1"/>
        </dgm:presLayoutVars>
      </dgm:prSet>
      <dgm:spPr/>
    </dgm:pt>
  </dgm:ptLst>
  <dgm:cxnLst>
    <dgm:cxn modelId="{C82A0A01-CABE-47C5-B43F-15F21A037013}" type="presOf" srcId="{D9808FE0-CA2E-4BF5-ADCF-E50D8D835EEF}" destId="{8AE9E94B-89F4-4B6A-A1EB-C689A16FC723}" srcOrd="1" destOrd="2" presId="urn:microsoft.com/office/officeart/2005/8/layout/vList4"/>
    <dgm:cxn modelId="{EA361B10-02AE-4EA1-9DB4-70FB9C2F568B}" type="presOf" srcId="{D9808FE0-CA2E-4BF5-ADCF-E50D8D835EEF}" destId="{268BA7FB-72D9-449B-9778-59D338C25ABE}" srcOrd="0" destOrd="2" presId="urn:microsoft.com/office/officeart/2005/8/layout/vList4"/>
    <dgm:cxn modelId="{E454B013-2E57-4497-8382-769AB8ADCEE1}" srcId="{3BE266A4-0C6C-4F9D-8645-AC0CC3F30552}" destId="{BCD6CDBD-B86C-419D-AD5E-877A22D9E463}" srcOrd="0" destOrd="0" parTransId="{5BBC09A0-B5E9-4BFB-A15C-5BDC12BC061C}" sibTransId="{5BA0F254-0D4B-4142-8937-DFE9DBDD3546}"/>
    <dgm:cxn modelId="{6061E113-F19D-4DBA-94A4-39380E45EE61}" type="presOf" srcId="{3BE266A4-0C6C-4F9D-8645-AC0CC3F30552}" destId="{268BA7FB-72D9-449B-9778-59D338C25ABE}" srcOrd="0" destOrd="0" presId="urn:microsoft.com/office/officeart/2005/8/layout/vList4"/>
    <dgm:cxn modelId="{3EB6AA1A-6D3C-4658-9FC7-640D1E369EC0}" srcId="{3BE266A4-0C6C-4F9D-8645-AC0CC3F30552}" destId="{B4E75150-CA65-44B2-A21C-CD67381B3035}" srcOrd="4" destOrd="0" parTransId="{872DE724-A23F-4942-84DE-F4E0133F2AD4}" sibTransId="{2F737F39-B043-473E-90F4-D67659D69E48}"/>
    <dgm:cxn modelId="{8F9D1821-6123-4BA0-8773-A6314908347A}" type="presOf" srcId="{7BF9FEFE-86EB-4E04-BBF2-F8764087E54D}" destId="{268BA7FB-72D9-449B-9778-59D338C25ABE}" srcOrd="0" destOrd="3" presId="urn:microsoft.com/office/officeart/2005/8/layout/vList4"/>
    <dgm:cxn modelId="{BCB17828-B1FC-4118-AA61-AEDBF69524E0}" srcId="{3BE266A4-0C6C-4F9D-8645-AC0CC3F30552}" destId="{5F9FDAEA-1423-42FB-93F2-B4B7A616488A}" srcOrd="5" destOrd="0" parTransId="{D3431394-17BB-405B-BE26-388241D1FB0F}" sibTransId="{5DC03908-FDBD-4156-BBBA-7906C855B778}"/>
    <dgm:cxn modelId="{C52F9D29-217C-4E04-ACAB-3EDE76FBC547}" type="presOf" srcId="{C7F18185-A18C-40F0-8D61-5E4E55D5AB6A}" destId="{F7C2F51A-0FC0-4D83-811B-FFD3F40FA5D2}" srcOrd="0" destOrd="0" presId="urn:microsoft.com/office/officeart/2005/8/layout/vList4"/>
    <dgm:cxn modelId="{57AC172B-BECE-4879-964B-02C1E20AFD7B}" type="presOf" srcId="{5F9FDAEA-1423-42FB-93F2-B4B7A616488A}" destId="{8AE9E94B-89F4-4B6A-A1EB-C689A16FC723}" srcOrd="1" destOrd="6" presId="urn:microsoft.com/office/officeart/2005/8/layout/vList4"/>
    <dgm:cxn modelId="{C8882F2B-A2A2-48F4-ADDE-FC77695DC135}" srcId="{3BE266A4-0C6C-4F9D-8645-AC0CC3F30552}" destId="{6FFCA1CC-29BD-4BCD-B7F3-14D130223632}" srcOrd="3" destOrd="0" parTransId="{EE4BA006-2F84-4355-9D5B-1460707761B4}" sibTransId="{7844210A-C9B0-4B61-8024-DB730020364F}"/>
    <dgm:cxn modelId="{BDCB6A2E-6A59-48D1-A897-32FC34EC5EFF}" type="presOf" srcId="{3BE266A4-0C6C-4F9D-8645-AC0CC3F30552}" destId="{8AE9E94B-89F4-4B6A-A1EB-C689A16FC723}" srcOrd="1" destOrd="0" presId="urn:microsoft.com/office/officeart/2005/8/layout/vList4"/>
    <dgm:cxn modelId="{845EB42E-E7DC-4FF8-9E21-0E69BE581AF0}" type="presOf" srcId="{BCD6CDBD-B86C-419D-AD5E-877A22D9E463}" destId="{268BA7FB-72D9-449B-9778-59D338C25ABE}" srcOrd="0" destOrd="1" presId="urn:microsoft.com/office/officeart/2005/8/layout/vList4"/>
    <dgm:cxn modelId="{7318325B-BD30-4160-9325-8A936ED07750}" type="presOf" srcId="{2A04DB66-E214-48D7-ABEB-BA6E3C1D1B40}" destId="{F7C2F51A-0FC0-4D83-811B-FFD3F40FA5D2}" srcOrd="0" destOrd="1" presId="urn:microsoft.com/office/officeart/2005/8/layout/vList4"/>
    <dgm:cxn modelId="{B3C91669-35CB-46D2-842D-15879AAC411D}" srcId="{F101CAAF-D283-4B89-A676-95EDE7BE7924}" destId="{C7F18185-A18C-40F0-8D61-5E4E55D5AB6A}" srcOrd="0" destOrd="0" parTransId="{B7B9EC8F-0664-44C6-840D-14E39DBC3FF6}" sibTransId="{16E69A82-C3B1-4E50-B92D-4D7918167FAB}"/>
    <dgm:cxn modelId="{61F79950-E11D-46FD-85B4-4E49AA91939B}" type="presOf" srcId="{C7F18185-A18C-40F0-8D61-5E4E55D5AB6A}" destId="{6FCD5E46-35BA-48E7-B693-EFA9A89CCAFD}" srcOrd="1" destOrd="0" presId="urn:microsoft.com/office/officeart/2005/8/layout/vList4"/>
    <dgm:cxn modelId="{FC8E8A72-AC54-41C7-9AA9-84191A3257C0}" srcId="{F101CAAF-D283-4B89-A676-95EDE7BE7924}" destId="{3BE266A4-0C6C-4F9D-8645-AC0CC3F30552}" srcOrd="1" destOrd="0" parTransId="{312BE77D-64B5-4D23-920F-FFA5C18397A5}" sibTransId="{54FC7067-6769-42E7-B17C-FA4D9191CD57}"/>
    <dgm:cxn modelId="{C9698E54-BAD3-448F-9900-39B3640A098D}" type="presOf" srcId="{B4E75150-CA65-44B2-A21C-CD67381B3035}" destId="{8AE9E94B-89F4-4B6A-A1EB-C689A16FC723}" srcOrd="1" destOrd="5" presId="urn:microsoft.com/office/officeart/2005/8/layout/vList4"/>
    <dgm:cxn modelId="{B0C0D77A-C55D-4D4F-B4DE-01E919FD9EE9}" type="presOf" srcId="{B4E75150-CA65-44B2-A21C-CD67381B3035}" destId="{268BA7FB-72D9-449B-9778-59D338C25ABE}" srcOrd="0" destOrd="5" presId="urn:microsoft.com/office/officeart/2005/8/layout/vList4"/>
    <dgm:cxn modelId="{1D3DB97E-6BEC-4D5B-A40A-FD09AD070BF8}" type="presOf" srcId="{F101CAAF-D283-4B89-A676-95EDE7BE7924}" destId="{B36DCA24-54DF-449E-8948-EA298959849F}" srcOrd="0" destOrd="0" presId="urn:microsoft.com/office/officeart/2005/8/layout/vList4"/>
    <dgm:cxn modelId="{D7AAFD91-3F6B-40A7-AB1D-6374432AC137}" type="presOf" srcId="{CFCC616B-19D2-465C-B7A8-17EF70ED2F2A}" destId="{6FCD5E46-35BA-48E7-B693-EFA9A89CCAFD}" srcOrd="1" destOrd="2" presId="urn:microsoft.com/office/officeart/2005/8/layout/vList4"/>
    <dgm:cxn modelId="{912F3E97-FBCC-410A-A833-DF6944D991F6}" type="presOf" srcId="{BCD6CDBD-B86C-419D-AD5E-877A22D9E463}" destId="{8AE9E94B-89F4-4B6A-A1EB-C689A16FC723}" srcOrd="1" destOrd="1" presId="urn:microsoft.com/office/officeart/2005/8/layout/vList4"/>
    <dgm:cxn modelId="{74618098-BBAF-4018-9A81-6E1669D1FF71}" srcId="{C7F18185-A18C-40F0-8D61-5E4E55D5AB6A}" destId="{2A04DB66-E214-48D7-ABEB-BA6E3C1D1B40}" srcOrd="0" destOrd="0" parTransId="{4958E023-E4E3-4921-8CB1-D9CA9D2A24EA}" sibTransId="{8733A4FC-974B-4900-9B31-6F5DE6176BF9}"/>
    <dgm:cxn modelId="{6E824CBB-032B-4C44-92EC-D9366ABE753A}" srcId="{3BE266A4-0C6C-4F9D-8645-AC0CC3F30552}" destId="{7BF9FEFE-86EB-4E04-BBF2-F8764087E54D}" srcOrd="2" destOrd="0" parTransId="{F989007B-6C7D-4E0A-A843-EFE204DE6DEB}" sibTransId="{EB4652DB-FBBE-4F49-9D5C-EEE18C935FC4}"/>
    <dgm:cxn modelId="{E77E83BB-55E8-4C87-81A3-7437E84FF62A}" type="presOf" srcId="{6FFCA1CC-29BD-4BCD-B7F3-14D130223632}" destId="{268BA7FB-72D9-449B-9778-59D338C25ABE}" srcOrd="0" destOrd="4" presId="urn:microsoft.com/office/officeart/2005/8/layout/vList4"/>
    <dgm:cxn modelId="{93E31BC6-AE8F-4F97-85B4-DBA46F34400B}" srcId="{C7F18185-A18C-40F0-8D61-5E4E55D5AB6A}" destId="{CFCC616B-19D2-465C-B7A8-17EF70ED2F2A}" srcOrd="1" destOrd="0" parTransId="{2D89FDBD-FF73-433F-B9AC-1436D7D99F35}" sibTransId="{341858FD-A43C-453F-8F31-1A4FC0A0A2DB}"/>
    <dgm:cxn modelId="{D7F94EC7-0B0C-47EA-954B-BE1DD0650AB1}" srcId="{3BE266A4-0C6C-4F9D-8645-AC0CC3F30552}" destId="{D9808FE0-CA2E-4BF5-ADCF-E50D8D835EEF}" srcOrd="1" destOrd="0" parTransId="{D95D063E-39E8-4EBA-AE40-0600FE1AF330}" sibTransId="{2FABC1FB-3B65-438E-A72E-3E8EF8029FCF}"/>
    <dgm:cxn modelId="{A0D306DD-A265-4D22-B21E-20F0DD8D3A13}" type="presOf" srcId="{5F9FDAEA-1423-42FB-93F2-B4B7A616488A}" destId="{268BA7FB-72D9-449B-9778-59D338C25ABE}" srcOrd="0" destOrd="6" presId="urn:microsoft.com/office/officeart/2005/8/layout/vList4"/>
    <dgm:cxn modelId="{B4F501E2-C6DD-46B8-8341-03864FF7FB5C}" type="presOf" srcId="{CFCC616B-19D2-465C-B7A8-17EF70ED2F2A}" destId="{F7C2F51A-0FC0-4D83-811B-FFD3F40FA5D2}" srcOrd="0" destOrd="2" presId="urn:microsoft.com/office/officeart/2005/8/layout/vList4"/>
    <dgm:cxn modelId="{2C655FF7-83B0-48D8-AEDE-C32E08569A2B}" type="presOf" srcId="{6FFCA1CC-29BD-4BCD-B7F3-14D130223632}" destId="{8AE9E94B-89F4-4B6A-A1EB-C689A16FC723}" srcOrd="1" destOrd="4" presId="urn:microsoft.com/office/officeart/2005/8/layout/vList4"/>
    <dgm:cxn modelId="{4A9F6AF9-AB09-4B5F-926C-75530F4816E4}" type="presOf" srcId="{2A04DB66-E214-48D7-ABEB-BA6E3C1D1B40}" destId="{6FCD5E46-35BA-48E7-B693-EFA9A89CCAFD}" srcOrd="1" destOrd="1" presId="urn:microsoft.com/office/officeart/2005/8/layout/vList4"/>
    <dgm:cxn modelId="{AD4126FD-8D14-463B-8FBE-5CB8F55C8059}" type="presOf" srcId="{7BF9FEFE-86EB-4E04-BBF2-F8764087E54D}" destId="{8AE9E94B-89F4-4B6A-A1EB-C689A16FC723}" srcOrd="1" destOrd="3" presId="urn:microsoft.com/office/officeart/2005/8/layout/vList4"/>
    <dgm:cxn modelId="{EE9E91BA-6FFA-43F9-9D0F-A0351C2504F4}" type="presParOf" srcId="{B36DCA24-54DF-449E-8948-EA298959849F}" destId="{62A96D7B-8680-4776-8CE1-71A0EF8711D5}" srcOrd="0" destOrd="0" presId="urn:microsoft.com/office/officeart/2005/8/layout/vList4"/>
    <dgm:cxn modelId="{9BAD3310-21BB-48C3-B975-1BDBAF7DC6CD}" type="presParOf" srcId="{62A96D7B-8680-4776-8CE1-71A0EF8711D5}" destId="{F7C2F51A-0FC0-4D83-811B-FFD3F40FA5D2}" srcOrd="0" destOrd="0" presId="urn:microsoft.com/office/officeart/2005/8/layout/vList4"/>
    <dgm:cxn modelId="{A55213E5-0E4E-404F-B151-785350B3C16E}" type="presParOf" srcId="{62A96D7B-8680-4776-8CE1-71A0EF8711D5}" destId="{F37EEA63-B00B-417A-809F-8646511D43FD}" srcOrd="1" destOrd="0" presId="urn:microsoft.com/office/officeart/2005/8/layout/vList4"/>
    <dgm:cxn modelId="{320E333B-E25F-45DB-A20B-8C3BF49620F7}" type="presParOf" srcId="{62A96D7B-8680-4776-8CE1-71A0EF8711D5}" destId="{6FCD5E46-35BA-48E7-B693-EFA9A89CCAFD}" srcOrd="2" destOrd="0" presId="urn:microsoft.com/office/officeart/2005/8/layout/vList4"/>
    <dgm:cxn modelId="{820881FA-5D1E-478C-B16A-C53BCB9C0D1D}" type="presParOf" srcId="{B36DCA24-54DF-449E-8948-EA298959849F}" destId="{C4EAE734-F8CD-4179-9444-B359DC7C4FD1}" srcOrd="1" destOrd="0" presId="urn:microsoft.com/office/officeart/2005/8/layout/vList4"/>
    <dgm:cxn modelId="{40DC7C85-BDF8-4A63-ACAE-625F437D3FAA}" type="presParOf" srcId="{B36DCA24-54DF-449E-8948-EA298959849F}" destId="{8DD1CF5C-7BB1-4C79-8098-7A8A7EEE8D4F}" srcOrd="2" destOrd="0" presId="urn:microsoft.com/office/officeart/2005/8/layout/vList4"/>
    <dgm:cxn modelId="{9F3B701B-1EC2-4956-A712-7371908AC0EE}" type="presParOf" srcId="{8DD1CF5C-7BB1-4C79-8098-7A8A7EEE8D4F}" destId="{268BA7FB-72D9-449B-9778-59D338C25ABE}" srcOrd="0" destOrd="0" presId="urn:microsoft.com/office/officeart/2005/8/layout/vList4"/>
    <dgm:cxn modelId="{23504C04-03E0-46C9-B1DA-091ED2EA5F7C}" type="presParOf" srcId="{8DD1CF5C-7BB1-4C79-8098-7A8A7EEE8D4F}" destId="{D045F2C4-A93C-4AC2-AAEC-D27EC77AC079}" srcOrd="1" destOrd="0" presId="urn:microsoft.com/office/officeart/2005/8/layout/vList4"/>
    <dgm:cxn modelId="{8F4354F1-3E50-47A8-966E-17CCF716AA44}" type="presParOf" srcId="{8DD1CF5C-7BB1-4C79-8098-7A8A7EEE8D4F}" destId="{8AE9E94B-89F4-4B6A-A1EB-C689A16FC72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01CAAF-D283-4B89-A676-95EDE7BE7924}" type="doc">
      <dgm:prSet loTypeId="urn:microsoft.com/office/officeart/2005/8/layout/vList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C7F18185-A18C-40F0-8D61-5E4E55D5AB6A}">
      <dgm:prSet phldrT="[Text]"/>
      <dgm:spPr/>
      <dgm:t>
        <a:bodyPr/>
        <a:lstStyle/>
        <a:p>
          <a:r>
            <a:rPr lang="en-US" dirty="0"/>
            <a:t>KINESKA MEDICINA</a:t>
          </a:r>
          <a:endParaRPr lang="hr-HR" dirty="0"/>
        </a:p>
      </dgm:t>
    </dgm:pt>
    <dgm:pt modelId="{B7B9EC8F-0664-44C6-840D-14E39DBC3FF6}" type="parTrans" cxnId="{B3C91669-35CB-46D2-842D-15879AAC411D}">
      <dgm:prSet/>
      <dgm:spPr/>
      <dgm:t>
        <a:bodyPr/>
        <a:lstStyle/>
        <a:p>
          <a:endParaRPr lang="hr-HR"/>
        </a:p>
      </dgm:t>
    </dgm:pt>
    <dgm:pt modelId="{16E69A82-C3B1-4E50-B92D-4D7918167FAB}" type="sibTrans" cxnId="{B3C91669-35CB-46D2-842D-15879AAC411D}">
      <dgm:prSet/>
      <dgm:spPr/>
      <dgm:t>
        <a:bodyPr/>
        <a:lstStyle/>
        <a:p>
          <a:endParaRPr lang="hr-HR"/>
        </a:p>
      </dgm:t>
    </dgm:pt>
    <dgm:pt modelId="{2A04DB66-E214-48D7-ABEB-BA6E3C1D1B40}">
      <dgm:prSet phldrT="[Text]"/>
      <dgm:spPr/>
      <dgm:t>
        <a:bodyPr/>
        <a:lstStyle/>
        <a:p>
          <a:r>
            <a:rPr lang="en-US" dirty="0" err="1"/>
            <a:t>Utemeljena</a:t>
          </a:r>
          <a:r>
            <a:rPr lang="en-US" dirty="0"/>
            <a:t> </a:t>
          </a:r>
          <a:r>
            <a:rPr lang="en-US" dirty="0" err="1"/>
            <a:t>prije</a:t>
          </a:r>
          <a:r>
            <a:rPr lang="en-US" dirty="0"/>
            <a:t> </a:t>
          </a:r>
          <a:r>
            <a:rPr lang="en-US" dirty="0" err="1"/>
            <a:t>više</a:t>
          </a:r>
          <a:r>
            <a:rPr lang="en-US" dirty="0"/>
            <a:t> </a:t>
          </a:r>
          <a:r>
            <a:rPr lang="en-US" dirty="0" err="1"/>
            <a:t>tisuća</a:t>
          </a:r>
          <a:r>
            <a:rPr lang="en-US" dirty="0"/>
            <a:t> </a:t>
          </a:r>
          <a:r>
            <a:rPr lang="en-US" dirty="0" err="1"/>
            <a:t>godina</a:t>
          </a:r>
          <a:r>
            <a:rPr lang="en-US" dirty="0"/>
            <a:t>, </a:t>
          </a:r>
          <a:r>
            <a:rPr lang="en-US" dirty="0" err="1"/>
            <a:t>teško</a:t>
          </a:r>
          <a:r>
            <a:rPr lang="en-US" dirty="0"/>
            <a:t> </a:t>
          </a:r>
          <a:r>
            <a:rPr lang="en-US" dirty="0" err="1"/>
            <a:t>odrediti</a:t>
          </a:r>
          <a:r>
            <a:rPr lang="en-US" dirty="0"/>
            <a:t> </a:t>
          </a:r>
          <a:r>
            <a:rPr lang="en-US" dirty="0" err="1"/>
            <a:t>starost</a:t>
          </a:r>
          <a:endParaRPr lang="hr-HR" dirty="0"/>
        </a:p>
      </dgm:t>
    </dgm:pt>
    <dgm:pt modelId="{4958E023-E4E3-4921-8CB1-D9CA9D2A24EA}" type="parTrans" cxnId="{74618098-BBAF-4018-9A81-6E1669D1FF71}">
      <dgm:prSet/>
      <dgm:spPr/>
      <dgm:t>
        <a:bodyPr/>
        <a:lstStyle/>
        <a:p>
          <a:endParaRPr lang="hr-HR"/>
        </a:p>
      </dgm:t>
    </dgm:pt>
    <dgm:pt modelId="{8733A4FC-974B-4900-9B31-6F5DE6176BF9}" type="sibTrans" cxnId="{74618098-BBAF-4018-9A81-6E1669D1FF71}">
      <dgm:prSet/>
      <dgm:spPr/>
      <dgm:t>
        <a:bodyPr/>
        <a:lstStyle/>
        <a:p>
          <a:endParaRPr lang="hr-HR"/>
        </a:p>
      </dgm:t>
    </dgm:pt>
    <dgm:pt modelId="{3BE266A4-0C6C-4F9D-8645-AC0CC3F30552}">
      <dgm:prSet phldrT="[Text]"/>
      <dgm:spPr/>
      <dgm:t>
        <a:bodyPr/>
        <a:lstStyle/>
        <a:p>
          <a:r>
            <a:rPr lang="en-US" dirty="0"/>
            <a:t>OTKRIĆE AMERIKE</a:t>
          </a:r>
          <a:endParaRPr lang="hr-HR" dirty="0"/>
        </a:p>
      </dgm:t>
    </dgm:pt>
    <dgm:pt modelId="{312BE77D-64B5-4D23-920F-FFA5C18397A5}" type="parTrans" cxnId="{FC8E8A72-AC54-41C7-9AA9-84191A3257C0}">
      <dgm:prSet/>
      <dgm:spPr/>
      <dgm:t>
        <a:bodyPr/>
        <a:lstStyle/>
        <a:p>
          <a:endParaRPr lang="hr-HR"/>
        </a:p>
      </dgm:t>
    </dgm:pt>
    <dgm:pt modelId="{54FC7067-6769-42E7-B17C-FA4D9191CD57}" type="sibTrans" cxnId="{FC8E8A72-AC54-41C7-9AA9-84191A3257C0}">
      <dgm:prSet/>
      <dgm:spPr/>
      <dgm:t>
        <a:bodyPr/>
        <a:lstStyle/>
        <a:p>
          <a:endParaRPr lang="hr-HR"/>
        </a:p>
      </dgm:t>
    </dgm:pt>
    <dgm:pt modelId="{BCD6CDBD-B86C-419D-AD5E-877A22D9E463}">
      <dgm:prSet phldrT="[Text]"/>
      <dgm:spPr/>
      <dgm:t>
        <a:bodyPr/>
        <a:lstStyle/>
        <a:p>
          <a:r>
            <a:rPr lang="en-US" dirty="0"/>
            <a:t>1492, </a:t>
          </a:r>
          <a:r>
            <a:rPr lang="en-US" dirty="0" err="1"/>
            <a:t>nove</a:t>
          </a:r>
          <a:r>
            <a:rPr lang="en-US" dirty="0"/>
            <a:t> </a:t>
          </a:r>
          <a:r>
            <a:rPr lang="en-US" dirty="0" err="1"/>
            <a:t>biljke</a:t>
          </a:r>
          <a:r>
            <a:rPr lang="en-US" dirty="0"/>
            <a:t> – </a:t>
          </a:r>
          <a:r>
            <a:rPr lang="en-US" dirty="0" err="1"/>
            <a:t>bundeva</a:t>
          </a:r>
          <a:r>
            <a:rPr lang="en-US" dirty="0"/>
            <a:t>, paprika, </a:t>
          </a:r>
          <a:r>
            <a:rPr lang="en-US" dirty="0" err="1"/>
            <a:t>vanilija</a:t>
          </a:r>
          <a:r>
            <a:rPr lang="en-US" dirty="0"/>
            <a:t>, </a:t>
          </a:r>
          <a:r>
            <a:rPr lang="en-US" dirty="0" err="1"/>
            <a:t>kukuruz</a:t>
          </a:r>
          <a:r>
            <a:rPr lang="en-US" dirty="0"/>
            <a:t>…</a:t>
          </a:r>
          <a:endParaRPr lang="hr-HR" dirty="0"/>
        </a:p>
      </dgm:t>
    </dgm:pt>
    <dgm:pt modelId="{5BBC09A0-B5E9-4BFB-A15C-5BDC12BC061C}" type="parTrans" cxnId="{E454B013-2E57-4497-8382-769AB8ADCEE1}">
      <dgm:prSet/>
      <dgm:spPr/>
      <dgm:t>
        <a:bodyPr/>
        <a:lstStyle/>
        <a:p>
          <a:endParaRPr lang="hr-HR"/>
        </a:p>
      </dgm:t>
    </dgm:pt>
    <dgm:pt modelId="{5BA0F254-0D4B-4142-8937-DFE9DBDD3546}" type="sibTrans" cxnId="{E454B013-2E57-4497-8382-769AB8ADCEE1}">
      <dgm:prSet/>
      <dgm:spPr/>
      <dgm:t>
        <a:bodyPr/>
        <a:lstStyle/>
        <a:p>
          <a:endParaRPr lang="hr-HR"/>
        </a:p>
      </dgm:t>
    </dgm:pt>
    <dgm:pt modelId="{CD02FB47-8DA0-4319-A926-0BC6C7A50647}">
      <dgm:prSet phldrT="[Text]"/>
      <dgm:spPr/>
      <dgm:t>
        <a:bodyPr/>
        <a:lstStyle/>
        <a:p>
          <a:r>
            <a:rPr lang="en-US" dirty="0" err="1"/>
            <a:t>utjecaj</a:t>
          </a:r>
          <a:r>
            <a:rPr lang="en-US" dirty="0"/>
            <a:t> </a:t>
          </a:r>
          <a:r>
            <a:rPr lang="en-US" dirty="0" err="1"/>
            <a:t>na</a:t>
          </a:r>
          <a:r>
            <a:rPr lang="en-US" dirty="0"/>
            <a:t> </a:t>
          </a:r>
          <a:r>
            <a:rPr lang="en-US" dirty="0" err="1"/>
            <a:t>druge</a:t>
          </a:r>
          <a:r>
            <a:rPr lang="en-US" dirty="0"/>
            <a:t> </a:t>
          </a:r>
          <a:r>
            <a:rPr lang="en-US" dirty="0" err="1"/>
            <a:t>zemlje</a:t>
          </a:r>
          <a:r>
            <a:rPr lang="en-US" dirty="0"/>
            <a:t> – </a:t>
          </a:r>
          <a:r>
            <a:rPr lang="en-US" dirty="0" err="1"/>
            <a:t>obogatili</a:t>
          </a:r>
          <a:r>
            <a:rPr lang="en-US" dirty="0"/>
            <a:t> </a:t>
          </a:r>
          <a:r>
            <a:rPr lang="en-US" dirty="0" err="1"/>
            <a:t>ih</a:t>
          </a:r>
          <a:r>
            <a:rPr lang="en-US" dirty="0"/>
            <a:t> </a:t>
          </a:r>
          <a:r>
            <a:rPr lang="en-US" dirty="0" err="1"/>
            <a:t>lijekovima</a:t>
          </a:r>
          <a:r>
            <a:rPr lang="en-US" dirty="0"/>
            <a:t>, </a:t>
          </a:r>
          <a:r>
            <a:rPr lang="en-US" dirty="0" err="1"/>
            <a:t>akupunkturom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drugim</a:t>
          </a:r>
          <a:r>
            <a:rPr lang="en-US" dirty="0"/>
            <a:t> </a:t>
          </a:r>
          <a:r>
            <a:rPr lang="en-US" dirty="0" err="1"/>
            <a:t>tehnikama</a:t>
          </a:r>
          <a:r>
            <a:rPr lang="en-US" dirty="0"/>
            <a:t> </a:t>
          </a:r>
          <a:endParaRPr lang="hr-HR" dirty="0"/>
        </a:p>
      </dgm:t>
    </dgm:pt>
    <dgm:pt modelId="{31BA3241-7B89-4743-B6A5-2B4418B848B6}" type="parTrans" cxnId="{7E6CE8DF-924E-4D46-A886-EE5C90D955F8}">
      <dgm:prSet/>
      <dgm:spPr/>
      <dgm:t>
        <a:bodyPr/>
        <a:lstStyle/>
        <a:p>
          <a:endParaRPr lang="hr-HR"/>
        </a:p>
      </dgm:t>
    </dgm:pt>
    <dgm:pt modelId="{CF472C1C-8AF9-472A-84F3-A4695E3E7B02}" type="sibTrans" cxnId="{7E6CE8DF-924E-4D46-A886-EE5C90D955F8}">
      <dgm:prSet/>
      <dgm:spPr/>
      <dgm:t>
        <a:bodyPr/>
        <a:lstStyle/>
        <a:p>
          <a:endParaRPr lang="hr-HR"/>
        </a:p>
      </dgm:t>
    </dgm:pt>
    <dgm:pt modelId="{CC7BF653-50D0-4E39-BE08-35564148A25F}">
      <dgm:prSet phldrT="[Text]"/>
      <dgm:spPr/>
      <dgm:t>
        <a:bodyPr/>
        <a:lstStyle/>
        <a:p>
          <a:r>
            <a:rPr lang="en-US" dirty="0" err="1"/>
            <a:t>Smatra</a:t>
          </a:r>
          <a:r>
            <a:rPr lang="en-US" dirty="0"/>
            <a:t> se da je </a:t>
          </a:r>
          <a:r>
            <a:rPr lang="en-US" dirty="0" err="1"/>
            <a:t>pretežno</a:t>
          </a:r>
          <a:r>
            <a:rPr lang="en-US" dirty="0"/>
            <a:t> </a:t>
          </a:r>
          <a:r>
            <a:rPr lang="en-US" dirty="0" err="1"/>
            <a:t>herbalistička</a:t>
          </a:r>
          <a:endParaRPr lang="hr-HR" dirty="0"/>
        </a:p>
      </dgm:t>
    </dgm:pt>
    <dgm:pt modelId="{223C4620-BA8F-4A71-879A-7DB17EAC235A}" type="parTrans" cxnId="{D624BA3A-118C-40D9-8274-5B49F68C07B2}">
      <dgm:prSet/>
      <dgm:spPr/>
      <dgm:t>
        <a:bodyPr/>
        <a:lstStyle/>
        <a:p>
          <a:endParaRPr lang="hr-HR"/>
        </a:p>
      </dgm:t>
    </dgm:pt>
    <dgm:pt modelId="{13BB2DC1-6C32-4490-B694-CBB1A26FFAC3}" type="sibTrans" cxnId="{D624BA3A-118C-40D9-8274-5B49F68C07B2}">
      <dgm:prSet/>
      <dgm:spPr/>
      <dgm:t>
        <a:bodyPr/>
        <a:lstStyle/>
        <a:p>
          <a:endParaRPr lang="hr-HR"/>
        </a:p>
      </dgm:t>
    </dgm:pt>
    <dgm:pt modelId="{C22BBAE0-12E2-4D54-A61A-79ED533AFC44}">
      <dgm:prSet phldrT="[Text]"/>
      <dgm:spPr/>
      <dgm:t>
        <a:bodyPr/>
        <a:lstStyle/>
        <a:p>
          <a:r>
            <a:rPr lang="en-US" dirty="0" err="1"/>
            <a:t>Prožeta</a:t>
          </a:r>
          <a:r>
            <a:rPr lang="en-US" dirty="0"/>
            <a:t> </a:t>
          </a:r>
          <a:r>
            <a:rPr lang="en-US" dirty="0" err="1"/>
            <a:t>religijom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filozofskim</a:t>
          </a:r>
          <a:r>
            <a:rPr lang="en-US" dirty="0"/>
            <a:t> </a:t>
          </a:r>
          <a:r>
            <a:rPr lang="en-US" dirty="0" err="1"/>
            <a:t>pogledom</a:t>
          </a:r>
          <a:r>
            <a:rPr lang="en-US" dirty="0"/>
            <a:t> </a:t>
          </a:r>
          <a:r>
            <a:rPr lang="en-US" dirty="0" err="1"/>
            <a:t>na</a:t>
          </a:r>
          <a:r>
            <a:rPr lang="en-US" dirty="0"/>
            <a:t> </a:t>
          </a:r>
          <a:r>
            <a:rPr lang="en-US" dirty="0" err="1"/>
            <a:t>svijet</a:t>
          </a:r>
          <a:endParaRPr lang="hr-HR" dirty="0"/>
        </a:p>
      </dgm:t>
    </dgm:pt>
    <dgm:pt modelId="{B432D8CA-D5BA-4AD9-8069-B865D7A63B62}" type="parTrans" cxnId="{C8CB3030-C960-4AD1-8586-DEC816C90AA3}">
      <dgm:prSet/>
      <dgm:spPr/>
      <dgm:t>
        <a:bodyPr/>
        <a:lstStyle/>
        <a:p>
          <a:endParaRPr lang="hr-HR"/>
        </a:p>
      </dgm:t>
    </dgm:pt>
    <dgm:pt modelId="{469D82FD-81E6-474A-86A2-69199AD688FD}" type="sibTrans" cxnId="{C8CB3030-C960-4AD1-8586-DEC816C90AA3}">
      <dgm:prSet/>
      <dgm:spPr/>
      <dgm:t>
        <a:bodyPr/>
        <a:lstStyle/>
        <a:p>
          <a:endParaRPr lang="hr-HR"/>
        </a:p>
      </dgm:t>
    </dgm:pt>
    <dgm:pt modelId="{E014A350-AF98-46E8-896A-20DACB9D10EE}">
      <dgm:prSet phldrT="[Text]"/>
      <dgm:spPr/>
      <dgm:t>
        <a:bodyPr/>
        <a:lstStyle/>
        <a:p>
          <a:endParaRPr lang="hr-HR" dirty="0"/>
        </a:p>
      </dgm:t>
    </dgm:pt>
    <dgm:pt modelId="{93E92455-3720-4BC5-BB8D-A89A291E1525}" type="parTrans" cxnId="{F4A445E6-1910-4C41-8828-16F0A5ABF249}">
      <dgm:prSet/>
      <dgm:spPr/>
      <dgm:t>
        <a:bodyPr/>
        <a:lstStyle/>
        <a:p>
          <a:endParaRPr lang="hr-HR"/>
        </a:p>
      </dgm:t>
    </dgm:pt>
    <dgm:pt modelId="{448EA5F9-4A6F-49F2-BB9F-EF943C8729D5}" type="sibTrans" cxnId="{F4A445E6-1910-4C41-8828-16F0A5ABF249}">
      <dgm:prSet/>
      <dgm:spPr/>
      <dgm:t>
        <a:bodyPr/>
        <a:lstStyle/>
        <a:p>
          <a:endParaRPr lang="hr-HR"/>
        </a:p>
      </dgm:t>
    </dgm:pt>
    <dgm:pt modelId="{502C099C-2613-4ADF-92C4-2CF530C6613A}">
      <dgm:prSet phldrT="[Text]"/>
      <dgm:spPr/>
      <dgm:t>
        <a:bodyPr/>
        <a:lstStyle/>
        <a:p>
          <a:r>
            <a:rPr lang="en-US" dirty="0" err="1"/>
            <a:t>europska</a:t>
          </a:r>
          <a:r>
            <a:rPr lang="en-US" dirty="0"/>
            <a:t> </a:t>
          </a:r>
          <a:r>
            <a:rPr lang="en-US" dirty="0" err="1"/>
            <a:t>medicina</a:t>
          </a:r>
          <a:r>
            <a:rPr lang="en-US" dirty="0"/>
            <a:t> ne </a:t>
          </a:r>
          <a:r>
            <a:rPr lang="en-US" dirty="0" err="1"/>
            <a:t>prihvaća</a:t>
          </a:r>
          <a:r>
            <a:rPr lang="en-US" dirty="0"/>
            <a:t> </a:t>
          </a:r>
          <a:r>
            <a:rPr lang="en-US" dirty="0" err="1"/>
            <a:t>odmah</a:t>
          </a:r>
          <a:r>
            <a:rPr lang="en-US" dirty="0"/>
            <a:t> </a:t>
          </a:r>
          <a:r>
            <a:rPr lang="en-US" dirty="0" err="1"/>
            <a:t>nove</a:t>
          </a:r>
          <a:r>
            <a:rPr lang="en-US" dirty="0"/>
            <a:t> </a:t>
          </a:r>
          <a:r>
            <a:rPr lang="en-US" dirty="0" err="1"/>
            <a:t>bljke</a:t>
          </a:r>
          <a:r>
            <a:rPr lang="en-US" dirty="0"/>
            <a:t> (</a:t>
          </a:r>
          <a:r>
            <a:rPr lang="en-US" dirty="0" err="1"/>
            <a:t>kinin</a:t>
          </a:r>
          <a:r>
            <a:rPr lang="en-US" dirty="0"/>
            <a:t> </a:t>
          </a:r>
          <a:r>
            <a:rPr lang="en-US" dirty="0" err="1"/>
            <a:t>tek</a:t>
          </a:r>
          <a:r>
            <a:rPr lang="en-US" dirty="0"/>
            <a:t> 1638.)</a:t>
          </a:r>
          <a:endParaRPr lang="hr-HR" dirty="0"/>
        </a:p>
      </dgm:t>
    </dgm:pt>
    <dgm:pt modelId="{A1DAC9E3-3BAB-4825-BC94-56F6A339F548}" type="parTrans" cxnId="{B3430375-144D-402D-9C78-BC1CFD9D7E4F}">
      <dgm:prSet/>
      <dgm:spPr/>
      <dgm:t>
        <a:bodyPr/>
        <a:lstStyle/>
        <a:p>
          <a:endParaRPr lang="hr-HR"/>
        </a:p>
      </dgm:t>
    </dgm:pt>
    <dgm:pt modelId="{ECD8BBFF-8F57-4DD4-88F1-80EA50B19DA0}" type="sibTrans" cxnId="{B3430375-144D-402D-9C78-BC1CFD9D7E4F}">
      <dgm:prSet/>
      <dgm:spPr/>
      <dgm:t>
        <a:bodyPr/>
        <a:lstStyle/>
        <a:p>
          <a:endParaRPr lang="hr-HR"/>
        </a:p>
      </dgm:t>
    </dgm:pt>
    <dgm:pt modelId="{B36DCA24-54DF-449E-8948-EA298959849F}" type="pres">
      <dgm:prSet presAssocID="{F101CAAF-D283-4B89-A676-95EDE7BE7924}" presName="linear" presStyleCnt="0">
        <dgm:presLayoutVars>
          <dgm:dir/>
          <dgm:resizeHandles val="exact"/>
        </dgm:presLayoutVars>
      </dgm:prSet>
      <dgm:spPr/>
    </dgm:pt>
    <dgm:pt modelId="{62A96D7B-8680-4776-8CE1-71A0EF8711D5}" type="pres">
      <dgm:prSet presAssocID="{C7F18185-A18C-40F0-8D61-5E4E55D5AB6A}" presName="comp" presStyleCnt="0"/>
      <dgm:spPr/>
    </dgm:pt>
    <dgm:pt modelId="{F7C2F51A-0FC0-4D83-811B-FFD3F40FA5D2}" type="pres">
      <dgm:prSet presAssocID="{C7F18185-A18C-40F0-8D61-5E4E55D5AB6A}" presName="box" presStyleLbl="node1" presStyleIdx="0" presStyleCnt="2"/>
      <dgm:spPr/>
    </dgm:pt>
    <dgm:pt modelId="{F37EEA63-B00B-417A-809F-8646511D43FD}" type="pres">
      <dgm:prSet presAssocID="{C7F18185-A18C-40F0-8D61-5E4E55D5AB6A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FCD5E46-35BA-48E7-B693-EFA9A89CCAFD}" type="pres">
      <dgm:prSet presAssocID="{C7F18185-A18C-40F0-8D61-5E4E55D5AB6A}" presName="text" presStyleLbl="node1" presStyleIdx="0" presStyleCnt="2">
        <dgm:presLayoutVars>
          <dgm:bulletEnabled val="1"/>
        </dgm:presLayoutVars>
      </dgm:prSet>
      <dgm:spPr/>
    </dgm:pt>
    <dgm:pt modelId="{C4EAE734-F8CD-4179-9444-B359DC7C4FD1}" type="pres">
      <dgm:prSet presAssocID="{16E69A82-C3B1-4E50-B92D-4D7918167FAB}" presName="spacer" presStyleCnt="0"/>
      <dgm:spPr/>
    </dgm:pt>
    <dgm:pt modelId="{8DD1CF5C-7BB1-4C79-8098-7A8A7EEE8D4F}" type="pres">
      <dgm:prSet presAssocID="{3BE266A4-0C6C-4F9D-8645-AC0CC3F30552}" presName="comp" presStyleCnt="0"/>
      <dgm:spPr/>
    </dgm:pt>
    <dgm:pt modelId="{268BA7FB-72D9-449B-9778-59D338C25ABE}" type="pres">
      <dgm:prSet presAssocID="{3BE266A4-0C6C-4F9D-8645-AC0CC3F30552}" presName="box" presStyleLbl="node1" presStyleIdx="1" presStyleCnt="2" custLinFactNeighborX="733"/>
      <dgm:spPr/>
    </dgm:pt>
    <dgm:pt modelId="{D045F2C4-A93C-4AC2-AAEC-D27EC77AC079}" type="pres">
      <dgm:prSet presAssocID="{3BE266A4-0C6C-4F9D-8645-AC0CC3F30552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AE9E94B-89F4-4B6A-A1EB-C689A16FC723}" type="pres">
      <dgm:prSet presAssocID="{3BE266A4-0C6C-4F9D-8645-AC0CC3F30552}" presName="text" presStyleLbl="node1" presStyleIdx="1" presStyleCnt="2">
        <dgm:presLayoutVars>
          <dgm:bulletEnabled val="1"/>
        </dgm:presLayoutVars>
      </dgm:prSet>
      <dgm:spPr/>
    </dgm:pt>
  </dgm:ptLst>
  <dgm:cxnLst>
    <dgm:cxn modelId="{EF3E650D-7B92-40E7-A62D-09CEA8DB4EFF}" type="presOf" srcId="{C22BBAE0-12E2-4D54-A61A-79ED533AFC44}" destId="{6FCD5E46-35BA-48E7-B693-EFA9A89CCAFD}" srcOrd="1" destOrd="4" presId="urn:microsoft.com/office/officeart/2005/8/layout/vList4"/>
    <dgm:cxn modelId="{F9568F10-D921-4FF3-8615-AD8DD818FA8F}" type="presOf" srcId="{C22BBAE0-12E2-4D54-A61A-79ED533AFC44}" destId="{F7C2F51A-0FC0-4D83-811B-FFD3F40FA5D2}" srcOrd="0" destOrd="4" presId="urn:microsoft.com/office/officeart/2005/8/layout/vList4"/>
    <dgm:cxn modelId="{E454B013-2E57-4497-8382-769AB8ADCEE1}" srcId="{3BE266A4-0C6C-4F9D-8645-AC0CC3F30552}" destId="{BCD6CDBD-B86C-419D-AD5E-877A22D9E463}" srcOrd="0" destOrd="0" parTransId="{5BBC09A0-B5E9-4BFB-A15C-5BDC12BC061C}" sibTransId="{5BA0F254-0D4B-4142-8937-DFE9DBDD3546}"/>
    <dgm:cxn modelId="{CE40E01E-9B3E-4A03-A7DC-6D1B56DBFAF4}" type="presOf" srcId="{502C099C-2613-4ADF-92C4-2CF530C6613A}" destId="{8AE9E94B-89F4-4B6A-A1EB-C689A16FC723}" srcOrd="1" destOrd="2" presId="urn:microsoft.com/office/officeart/2005/8/layout/vList4"/>
    <dgm:cxn modelId="{7D13C320-DE13-4D96-992F-CA5369EA18E7}" type="presOf" srcId="{CD02FB47-8DA0-4319-A926-0BC6C7A50647}" destId="{F7C2F51A-0FC0-4D83-811B-FFD3F40FA5D2}" srcOrd="0" destOrd="2" presId="urn:microsoft.com/office/officeart/2005/8/layout/vList4"/>
    <dgm:cxn modelId="{C8CB3030-C960-4AD1-8586-DEC816C90AA3}" srcId="{C7F18185-A18C-40F0-8D61-5E4E55D5AB6A}" destId="{C22BBAE0-12E2-4D54-A61A-79ED533AFC44}" srcOrd="3" destOrd="0" parTransId="{B432D8CA-D5BA-4AD9-8069-B865D7A63B62}" sibTransId="{469D82FD-81E6-474A-86A2-69199AD688FD}"/>
    <dgm:cxn modelId="{D624BA3A-118C-40D9-8274-5B49F68C07B2}" srcId="{C7F18185-A18C-40F0-8D61-5E4E55D5AB6A}" destId="{CC7BF653-50D0-4E39-BE08-35564148A25F}" srcOrd="2" destOrd="0" parTransId="{223C4620-BA8F-4A71-879A-7DB17EAC235A}" sibTransId="{13BB2DC1-6C32-4490-B694-CBB1A26FFAC3}"/>
    <dgm:cxn modelId="{B3C91669-35CB-46D2-842D-15879AAC411D}" srcId="{F101CAAF-D283-4B89-A676-95EDE7BE7924}" destId="{C7F18185-A18C-40F0-8D61-5E4E55D5AB6A}" srcOrd="0" destOrd="0" parTransId="{B7B9EC8F-0664-44C6-840D-14E39DBC3FF6}" sibTransId="{16E69A82-C3B1-4E50-B92D-4D7918167FAB}"/>
    <dgm:cxn modelId="{FC8E8A72-AC54-41C7-9AA9-84191A3257C0}" srcId="{F101CAAF-D283-4B89-A676-95EDE7BE7924}" destId="{3BE266A4-0C6C-4F9D-8645-AC0CC3F30552}" srcOrd="1" destOrd="0" parTransId="{312BE77D-64B5-4D23-920F-FFA5C18397A5}" sibTransId="{54FC7067-6769-42E7-B17C-FA4D9191CD57}"/>
    <dgm:cxn modelId="{B3430375-144D-402D-9C78-BC1CFD9D7E4F}" srcId="{3BE266A4-0C6C-4F9D-8645-AC0CC3F30552}" destId="{502C099C-2613-4ADF-92C4-2CF530C6613A}" srcOrd="1" destOrd="0" parTransId="{A1DAC9E3-3BAB-4825-BC94-56F6A339F548}" sibTransId="{ECD8BBFF-8F57-4DD4-88F1-80EA50B19DA0}"/>
    <dgm:cxn modelId="{C5ABF678-ECC9-42A4-BAF4-773D077C690F}" type="presOf" srcId="{E014A350-AF98-46E8-896A-20DACB9D10EE}" destId="{268BA7FB-72D9-449B-9778-59D338C25ABE}" srcOrd="0" destOrd="3" presId="urn:microsoft.com/office/officeart/2005/8/layout/vList4"/>
    <dgm:cxn modelId="{5ADCCF86-2A0D-40EA-82B9-FEAF869F1A68}" type="presOf" srcId="{3BE266A4-0C6C-4F9D-8645-AC0CC3F30552}" destId="{268BA7FB-72D9-449B-9778-59D338C25ABE}" srcOrd="0" destOrd="0" presId="urn:microsoft.com/office/officeart/2005/8/layout/vList4"/>
    <dgm:cxn modelId="{2019B78E-4BD8-476F-B50F-6C70F50CBD0F}" type="presOf" srcId="{BCD6CDBD-B86C-419D-AD5E-877A22D9E463}" destId="{8AE9E94B-89F4-4B6A-A1EB-C689A16FC723}" srcOrd="1" destOrd="1" presId="urn:microsoft.com/office/officeart/2005/8/layout/vList4"/>
    <dgm:cxn modelId="{74618098-BBAF-4018-9A81-6E1669D1FF71}" srcId="{C7F18185-A18C-40F0-8D61-5E4E55D5AB6A}" destId="{2A04DB66-E214-48D7-ABEB-BA6E3C1D1B40}" srcOrd="0" destOrd="0" parTransId="{4958E023-E4E3-4921-8CB1-D9CA9D2A24EA}" sibTransId="{8733A4FC-974B-4900-9B31-6F5DE6176BF9}"/>
    <dgm:cxn modelId="{59B301A0-85DD-4D74-85E6-188E38BAA330}" type="presOf" srcId="{2A04DB66-E214-48D7-ABEB-BA6E3C1D1B40}" destId="{F7C2F51A-0FC0-4D83-811B-FFD3F40FA5D2}" srcOrd="0" destOrd="1" presId="urn:microsoft.com/office/officeart/2005/8/layout/vList4"/>
    <dgm:cxn modelId="{875AFBAA-FAEB-440E-B6A5-D0B20EA9B967}" type="presOf" srcId="{CC7BF653-50D0-4E39-BE08-35564148A25F}" destId="{F7C2F51A-0FC0-4D83-811B-FFD3F40FA5D2}" srcOrd="0" destOrd="3" presId="urn:microsoft.com/office/officeart/2005/8/layout/vList4"/>
    <dgm:cxn modelId="{E3073EC7-5326-48A6-9AD9-CF520E3DB923}" type="presOf" srcId="{BCD6CDBD-B86C-419D-AD5E-877A22D9E463}" destId="{268BA7FB-72D9-449B-9778-59D338C25ABE}" srcOrd="0" destOrd="1" presId="urn:microsoft.com/office/officeart/2005/8/layout/vList4"/>
    <dgm:cxn modelId="{8EDDEFD1-3D86-4CC9-8A01-FAD2A9C5E299}" type="presOf" srcId="{2A04DB66-E214-48D7-ABEB-BA6E3C1D1B40}" destId="{6FCD5E46-35BA-48E7-B693-EFA9A89CCAFD}" srcOrd="1" destOrd="1" presId="urn:microsoft.com/office/officeart/2005/8/layout/vList4"/>
    <dgm:cxn modelId="{86A1DBD2-FE9C-490F-9F50-DD504A017372}" type="presOf" srcId="{CC7BF653-50D0-4E39-BE08-35564148A25F}" destId="{6FCD5E46-35BA-48E7-B693-EFA9A89CCAFD}" srcOrd="1" destOrd="3" presId="urn:microsoft.com/office/officeart/2005/8/layout/vList4"/>
    <dgm:cxn modelId="{544A7BD8-C296-41B1-8C19-2644AC9FC860}" type="presOf" srcId="{E014A350-AF98-46E8-896A-20DACB9D10EE}" destId="{8AE9E94B-89F4-4B6A-A1EB-C689A16FC723}" srcOrd="1" destOrd="3" presId="urn:microsoft.com/office/officeart/2005/8/layout/vList4"/>
    <dgm:cxn modelId="{82F5D9DA-ADB7-4556-9CF1-FE5E04A8476E}" type="presOf" srcId="{C7F18185-A18C-40F0-8D61-5E4E55D5AB6A}" destId="{F7C2F51A-0FC0-4D83-811B-FFD3F40FA5D2}" srcOrd="0" destOrd="0" presId="urn:microsoft.com/office/officeart/2005/8/layout/vList4"/>
    <dgm:cxn modelId="{B2023BDF-C22B-47F0-AC32-EE86423C4EFB}" type="presOf" srcId="{CD02FB47-8DA0-4319-A926-0BC6C7A50647}" destId="{6FCD5E46-35BA-48E7-B693-EFA9A89CCAFD}" srcOrd="1" destOrd="2" presId="urn:microsoft.com/office/officeart/2005/8/layout/vList4"/>
    <dgm:cxn modelId="{7E6CE8DF-924E-4D46-A886-EE5C90D955F8}" srcId="{C7F18185-A18C-40F0-8D61-5E4E55D5AB6A}" destId="{CD02FB47-8DA0-4319-A926-0BC6C7A50647}" srcOrd="1" destOrd="0" parTransId="{31BA3241-7B89-4743-B6A5-2B4418B848B6}" sibTransId="{CF472C1C-8AF9-472A-84F3-A4695E3E7B02}"/>
    <dgm:cxn modelId="{564FBDE1-41E3-47B0-8630-BD9DF259C780}" type="presOf" srcId="{C7F18185-A18C-40F0-8D61-5E4E55D5AB6A}" destId="{6FCD5E46-35BA-48E7-B693-EFA9A89CCAFD}" srcOrd="1" destOrd="0" presId="urn:microsoft.com/office/officeart/2005/8/layout/vList4"/>
    <dgm:cxn modelId="{F49791E5-CB67-44A7-A3C6-31A0FB079D1B}" type="presOf" srcId="{3BE266A4-0C6C-4F9D-8645-AC0CC3F30552}" destId="{8AE9E94B-89F4-4B6A-A1EB-C689A16FC723}" srcOrd="1" destOrd="0" presId="urn:microsoft.com/office/officeart/2005/8/layout/vList4"/>
    <dgm:cxn modelId="{F4A445E6-1910-4C41-8828-16F0A5ABF249}" srcId="{3BE266A4-0C6C-4F9D-8645-AC0CC3F30552}" destId="{E014A350-AF98-46E8-896A-20DACB9D10EE}" srcOrd="2" destOrd="0" parTransId="{93E92455-3720-4BC5-BB8D-A89A291E1525}" sibTransId="{448EA5F9-4A6F-49F2-BB9F-EF943C8729D5}"/>
    <dgm:cxn modelId="{DA9408F4-203F-435C-BAF9-C4BDF9040A89}" type="presOf" srcId="{F101CAAF-D283-4B89-A676-95EDE7BE7924}" destId="{B36DCA24-54DF-449E-8948-EA298959849F}" srcOrd="0" destOrd="0" presId="urn:microsoft.com/office/officeart/2005/8/layout/vList4"/>
    <dgm:cxn modelId="{0D2889FB-3229-4825-BD43-19F21B0F0A74}" type="presOf" srcId="{502C099C-2613-4ADF-92C4-2CF530C6613A}" destId="{268BA7FB-72D9-449B-9778-59D338C25ABE}" srcOrd="0" destOrd="2" presId="urn:microsoft.com/office/officeart/2005/8/layout/vList4"/>
    <dgm:cxn modelId="{620C20F1-C323-4189-B415-9402C9562EC7}" type="presParOf" srcId="{B36DCA24-54DF-449E-8948-EA298959849F}" destId="{62A96D7B-8680-4776-8CE1-71A0EF8711D5}" srcOrd="0" destOrd="0" presId="urn:microsoft.com/office/officeart/2005/8/layout/vList4"/>
    <dgm:cxn modelId="{A26AF53D-4180-4521-ACE2-0D6440DDE3F9}" type="presParOf" srcId="{62A96D7B-8680-4776-8CE1-71A0EF8711D5}" destId="{F7C2F51A-0FC0-4D83-811B-FFD3F40FA5D2}" srcOrd="0" destOrd="0" presId="urn:microsoft.com/office/officeart/2005/8/layout/vList4"/>
    <dgm:cxn modelId="{F49F8375-3581-4664-B46F-6C6E8C87A2A0}" type="presParOf" srcId="{62A96D7B-8680-4776-8CE1-71A0EF8711D5}" destId="{F37EEA63-B00B-417A-809F-8646511D43FD}" srcOrd="1" destOrd="0" presId="urn:microsoft.com/office/officeart/2005/8/layout/vList4"/>
    <dgm:cxn modelId="{E0600248-40E3-4AF7-9606-471B0290983C}" type="presParOf" srcId="{62A96D7B-8680-4776-8CE1-71A0EF8711D5}" destId="{6FCD5E46-35BA-48E7-B693-EFA9A89CCAFD}" srcOrd="2" destOrd="0" presId="urn:microsoft.com/office/officeart/2005/8/layout/vList4"/>
    <dgm:cxn modelId="{12845332-6B53-4467-BDF7-6E56DB020668}" type="presParOf" srcId="{B36DCA24-54DF-449E-8948-EA298959849F}" destId="{C4EAE734-F8CD-4179-9444-B359DC7C4FD1}" srcOrd="1" destOrd="0" presId="urn:microsoft.com/office/officeart/2005/8/layout/vList4"/>
    <dgm:cxn modelId="{3A3FF297-706D-4B5D-96E1-548C5A04A73C}" type="presParOf" srcId="{B36DCA24-54DF-449E-8948-EA298959849F}" destId="{8DD1CF5C-7BB1-4C79-8098-7A8A7EEE8D4F}" srcOrd="2" destOrd="0" presId="urn:microsoft.com/office/officeart/2005/8/layout/vList4"/>
    <dgm:cxn modelId="{0C72B205-0498-45EB-9F71-6F11CB53A8D7}" type="presParOf" srcId="{8DD1CF5C-7BB1-4C79-8098-7A8A7EEE8D4F}" destId="{268BA7FB-72D9-449B-9778-59D338C25ABE}" srcOrd="0" destOrd="0" presId="urn:microsoft.com/office/officeart/2005/8/layout/vList4"/>
    <dgm:cxn modelId="{EF4B9AE0-9767-4E91-9031-CE545BE111B4}" type="presParOf" srcId="{8DD1CF5C-7BB1-4C79-8098-7A8A7EEE8D4F}" destId="{D045F2C4-A93C-4AC2-AAEC-D27EC77AC079}" srcOrd="1" destOrd="0" presId="urn:microsoft.com/office/officeart/2005/8/layout/vList4"/>
    <dgm:cxn modelId="{2F4B1985-3585-4563-AAE8-5A0C2E6AAE12}" type="presParOf" srcId="{8DD1CF5C-7BB1-4C79-8098-7A8A7EEE8D4F}" destId="{8AE9E94B-89F4-4B6A-A1EB-C689A16FC72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01CAAF-D283-4B89-A676-95EDE7BE7924}" type="doc">
      <dgm:prSet loTypeId="urn:microsoft.com/office/officeart/2005/8/layout/vList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C7F18185-A18C-40F0-8D61-5E4E55D5AB6A}">
      <dgm:prSet phldrT="[Text]"/>
      <dgm:spPr/>
      <dgm:t>
        <a:bodyPr/>
        <a:lstStyle/>
        <a:p>
          <a:r>
            <a:rPr lang="en-US" dirty="0"/>
            <a:t>EUROPSKA MEDICINA</a:t>
          </a:r>
          <a:endParaRPr lang="hr-HR" dirty="0"/>
        </a:p>
      </dgm:t>
    </dgm:pt>
    <dgm:pt modelId="{B7B9EC8F-0664-44C6-840D-14E39DBC3FF6}" type="parTrans" cxnId="{B3C91669-35CB-46D2-842D-15879AAC411D}">
      <dgm:prSet/>
      <dgm:spPr/>
      <dgm:t>
        <a:bodyPr/>
        <a:lstStyle/>
        <a:p>
          <a:endParaRPr lang="hr-HR"/>
        </a:p>
      </dgm:t>
    </dgm:pt>
    <dgm:pt modelId="{16E69A82-C3B1-4E50-B92D-4D7918167FAB}" type="sibTrans" cxnId="{B3C91669-35CB-46D2-842D-15879AAC411D}">
      <dgm:prSet/>
      <dgm:spPr/>
      <dgm:t>
        <a:bodyPr/>
        <a:lstStyle/>
        <a:p>
          <a:endParaRPr lang="hr-HR"/>
        </a:p>
      </dgm:t>
    </dgm:pt>
    <dgm:pt modelId="{2A04DB66-E214-48D7-ABEB-BA6E3C1D1B40}">
      <dgm:prSet phldrT="[Text]"/>
      <dgm:spPr/>
      <dgm:t>
        <a:bodyPr/>
        <a:lstStyle/>
        <a:p>
          <a:r>
            <a:rPr lang="en-US" dirty="0" err="1"/>
            <a:t>Srednji</a:t>
          </a:r>
          <a:r>
            <a:rPr lang="en-US" dirty="0"/>
            <a:t> </a:t>
          </a:r>
          <a:r>
            <a:rPr lang="en-US" dirty="0" err="1"/>
            <a:t>vijek</a:t>
          </a:r>
          <a:r>
            <a:rPr lang="en-US" dirty="0"/>
            <a:t> – </a:t>
          </a:r>
          <a:r>
            <a:rPr lang="en-US" dirty="0" err="1"/>
            <a:t>medicina</a:t>
          </a:r>
          <a:r>
            <a:rPr lang="en-US" dirty="0"/>
            <a:t> u </a:t>
          </a:r>
          <a:r>
            <a:rPr lang="en-US" dirty="0" err="1"/>
            <a:t>samostanima</a:t>
          </a:r>
          <a:r>
            <a:rPr lang="en-US" dirty="0"/>
            <a:t> u </a:t>
          </a:r>
          <a:r>
            <a:rPr lang="en-US" dirty="0" err="1"/>
            <a:t>rukama</a:t>
          </a:r>
          <a:r>
            <a:rPr lang="en-US" dirty="0"/>
            <a:t> </a:t>
          </a:r>
          <a:r>
            <a:rPr lang="en-US" dirty="0" err="1"/>
            <a:t>svećenstva</a:t>
          </a:r>
          <a:r>
            <a:rPr lang="en-US" dirty="0"/>
            <a:t>, </a:t>
          </a:r>
          <a:r>
            <a:rPr lang="en-US" dirty="0" err="1"/>
            <a:t>benediktinski</a:t>
          </a:r>
          <a:r>
            <a:rPr lang="en-US" dirty="0"/>
            <a:t> red</a:t>
          </a:r>
          <a:endParaRPr lang="hr-HR" dirty="0"/>
        </a:p>
      </dgm:t>
    </dgm:pt>
    <dgm:pt modelId="{4958E023-E4E3-4921-8CB1-D9CA9D2A24EA}" type="parTrans" cxnId="{74618098-BBAF-4018-9A81-6E1669D1FF71}">
      <dgm:prSet/>
      <dgm:spPr/>
      <dgm:t>
        <a:bodyPr/>
        <a:lstStyle/>
        <a:p>
          <a:endParaRPr lang="hr-HR"/>
        </a:p>
      </dgm:t>
    </dgm:pt>
    <dgm:pt modelId="{8733A4FC-974B-4900-9B31-6F5DE6176BF9}" type="sibTrans" cxnId="{74618098-BBAF-4018-9A81-6E1669D1FF71}">
      <dgm:prSet/>
      <dgm:spPr/>
      <dgm:t>
        <a:bodyPr/>
        <a:lstStyle/>
        <a:p>
          <a:endParaRPr lang="hr-HR"/>
        </a:p>
      </dgm:t>
    </dgm:pt>
    <dgm:pt modelId="{3BE266A4-0C6C-4F9D-8645-AC0CC3F30552}">
      <dgm:prSet phldrT="[Text]"/>
      <dgm:spPr/>
      <dgm:t>
        <a:bodyPr/>
        <a:lstStyle/>
        <a:p>
          <a:r>
            <a:rPr lang="en-US" sz="2200" dirty="0"/>
            <a:t>ZAGREB</a:t>
          </a:r>
          <a:endParaRPr lang="hr-HR" sz="2200" dirty="0"/>
        </a:p>
      </dgm:t>
    </dgm:pt>
    <dgm:pt modelId="{312BE77D-64B5-4D23-920F-FFA5C18397A5}" type="parTrans" cxnId="{FC8E8A72-AC54-41C7-9AA9-84191A3257C0}">
      <dgm:prSet/>
      <dgm:spPr/>
      <dgm:t>
        <a:bodyPr/>
        <a:lstStyle/>
        <a:p>
          <a:endParaRPr lang="hr-HR"/>
        </a:p>
      </dgm:t>
    </dgm:pt>
    <dgm:pt modelId="{54FC7067-6769-42E7-B17C-FA4D9191CD57}" type="sibTrans" cxnId="{FC8E8A72-AC54-41C7-9AA9-84191A3257C0}">
      <dgm:prSet/>
      <dgm:spPr/>
      <dgm:t>
        <a:bodyPr/>
        <a:lstStyle/>
        <a:p>
          <a:endParaRPr lang="hr-HR"/>
        </a:p>
      </dgm:t>
    </dgm:pt>
    <dgm:pt modelId="{E014A350-AF98-46E8-896A-20DACB9D10EE}">
      <dgm:prSet phldrT="[Text]" custT="1"/>
      <dgm:spPr/>
      <dgm:t>
        <a:bodyPr/>
        <a:lstStyle/>
        <a:p>
          <a:r>
            <a:rPr lang="en-US" sz="1800" dirty="0"/>
            <a:t>1882. - </a:t>
          </a:r>
          <a:r>
            <a:rPr lang="en-US" sz="1800" dirty="0" err="1"/>
            <a:t>farmaceutski</a:t>
          </a:r>
          <a:r>
            <a:rPr lang="en-US" sz="1800" dirty="0"/>
            <a:t> </a:t>
          </a:r>
          <a:r>
            <a:rPr lang="en-US" sz="1800" dirty="0" err="1"/>
            <a:t>učevni</a:t>
          </a:r>
          <a:r>
            <a:rPr lang="en-US" sz="1800" dirty="0"/>
            <a:t> </a:t>
          </a:r>
          <a:r>
            <a:rPr lang="en-US" sz="1800" dirty="0" err="1"/>
            <a:t>tečaj</a:t>
          </a:r>
          <a:r>
            <a:rPr lang="en-US" sz="1800" dirty="0"/>
            <a:t> – </a:t>
          </a:r>
          <a:r>
            <a:rPr lang="en-US" sz="1800" dirty="0" err="1"/>
            <a:t>početak</a:t>
          </a:r>
          <a:r>
            <a:rPr lang="en-US" sz="1800" dirty="0"/>
            <a:t> </a:t>
          </a:r>
          <a:r>
            <a:rPr lang="en-US" sz="1800" dirty="0" err="1"/>
            <a:t>farmacije</a:t>
          </a:r>
          <a:endParaRPr lang="hr-HR" sz="1800" dirty="0"/>
        </a:p>
      </dgm:t>
    </dgm:pt>
    <dgm:pt modelId="{93E92455-3720-4BC5-BB8D-A89A291E1525}" type="parTrans" cxnId="{F4A445E6-1910-4C41-8828-16F0A5ABF249}">
      <dgm:prSet/>
      <dgm:spPr/>
      <dgm:t>
        <a:bodyPr/>
        <a:lstStyle/>
        <a:p>
          <a:endParaRPr lang="hr-HR"/>
        </a:p>
      </dgm:t>
    </dgm:pt>
    <dgm:pt modelId="{448EA5F9-4A6F-49F2-BB9F-EF943C8729D5}" type="sibTrans" cxnId="{F4A445E6-1910-4C41-8828-16F0A5ABF249}">
      <dgm:prSet/>
      <dgm:spPr/>
      <dgm:t>
        <a:bodyPr/>
        <a:lstStyle/>
        <a:p>
          <a:endParaRPr lang="hr-HR"/>
        </a:p>
      </dgm:t>
    </dgm:pt>
    <dgm:pt modelId="{54F20081-6383-4490-B628-BF071A34683F}">
      <dgm:prSet phldrT="[Text]"/>
      <dgm:spPr/>
      <dgm:t>
        <a:bodyPr/>
        <a:lstStyle/>
        <a:p>
          <a:r>
            <a:rPr lang="en-US" dirty="0"/>
            <a:t>Sveta </a:t>
          </a:r>
          <a:r>
            <a:rPr lang="en-US" dirty="0" err="1"/>
            <a:t>Hildegarda</a:t>
          </a:r>
          <a:r>
            <a:rPr lang="en-US" dirty="0"/>
            <a:t> od </a:t>
          </a:r>
          <a:r>
            <a:rPr lang="en-US" dirty="0" err="1"/>
            <a:t>Bingena</a:t>
          </a:r>
          <a:r>
            <a:rPr lang="en-US" dirty="0"/>
            <a:t>, </a:t>
          </a:r>
          <a:r>
            <a:rPr lang="en-US" dirty="0" err="1"/>
            <a:t>ljekaruše</a:t>
          </a:r>
          <a:endParaRPr lang="hr-HR" dirty="0"/>
        </a:p>
      </dgm:t>
    </dgm:pt>
    <dgm:pt modelId="{76CFCC36-6B3B-49C6-8C1F-78199EAB85DE}" type="parTrans" cxnId="{36905ABB-9FF0-4A7C-9C16-1BA2B90C134B}">
      <dgm:prSet/>
      <dgm:spPr/>
      <dgm:t>
        <a:bodyPr/>
        <a:lstStyle/>
        <a:p>
          <a:endParaRPr lang="hr-HR"/>
        </a:p>
      </dgm:t>
    </dgm:pt>
    <dgm:pt modelId="{7C2BAC56-ED6A-4E02-B033-50E27A491FB3}" type="sibTrans" cxnId="{36905ABB-9FF0-4A7C-9C16-1BA2B90C134B}">
      <dgm:prSet/>
      <dgm:spPr/>
      <dgm:t>
        <a:bodyPr/>
        <a:lstStyle/>
        <a:p>
          <a:endParaRPr lang="hr-HR"/>
        </a:p>
      </dgm:t>
    </dgm:pt>
    <dgm:pt modelId="{68E22E21-35D8-423F-BDBA-52D41CF32CB2}">
      <dgm:prSet custT="1"/>
      <dgm:spPr/>
      <dgm:t>
        <a:bodyPr/>
        <a:lstStyle/>
        <a:p>
          <a:r>
            <a:rPr lang="en-US" sz="1800" dirty="0"/>
            <a:t>1896. Zagreb - </a:t>
          </a:r>
          <a:r>
            <a:rPr lang="en-US" sz="1800" dirty="0" err="1"/>
            <a:t>zavod</a:t>
          </a:r>
          <a:r>
            <a:rPr lang="en-US" sz="1800" dirty="0"/>
            <a:t> </a:t>
          </a:r>
          <a:r>
            <a:rPr lang="en-US" sz="1800" dirty="0" err="1"/>
            <a:t>za</a:t>
          </a:r>
          <a:r>
            <a:rPr lang="en-US" sz="1800" dirty="0"/>
            <a:t> </a:t>
          </a:r>
          <a:r>
            <a:rPr lang="en-US" sz="1800" dirty="0" err="1"/>
            <a:t>farmakognoziju</a:t>
          </a:r>
          <a:endParaRPr lang="en-US" sz="1800" dirty="0"/>
        </a:p>
      </dgm:t>
    </dgm:pt>
    <dgm:pt modelId="{71B2F077-5075-4C82-B34E-A1FA5C27C516}" type="parTrans" cxnId="{A31B4BFB-640A-447B-B419-DC13D8456554}">
      <dgm:prSet/>
      <dgm:spPr/>
      <dgm:t>
        <a:bodyPr/>
        <a:lstStyle/>
        <a:p>
          <a:endParaRPr lang="hr-HR"/>
        </a:p>
      </dgm:t>
    </dgm:pt>
    <dgm:pt modelId="{A4F1E9A2-18C1-4D62-87A2-22543C33DD9C}" type="sibTrans" cxnId="{A31B4BFB-640A-447B-B419-DC13D8456554}">
      <dgm:prSet/>
      <dgm:spPr/>
      <dgm:t>
        <a:bodyPr/>
        <a:lstStyle/>
        <a:p>
          <a:endParaRPr lang="hr-HR"/>
        </a:p>
      </dgm:t>
    </dgm:pt>
    <dgm:pt modelId="{97CD3DFE-50EE-4E71-ACF7-84DD4CD032BE}">
      <dgm:prSet phldrT="[Text]"/>
      <dgm:spPr/>
      <dgm:t>
        <a:bodyPr/>
        <a:lstStyle/>
        <a:p>
          <a:endParaRPr lang="hr-HR" dirty="0"/>
        </a:p>
      </dgm:t>
    </dgm:pt>
    <dgm:pt modelId="{6DC36517-C818-4707-9A81-05F9CC37C905}" type="parTrans" cxnId="{8ACEC82B-185F-4DF5-AC5C-A3046E908624}">
      <dgm:prSet/>
      <dgm:spPr/>
      <dgm:t>
        <a:bodyPr/>
        <a:lstStyle/>
        <a:p>
          <a:endParaRPr lang="hr-HR"/>
        </a:p>
      </dgm:t>
    </dgm:pt>
    <dgm:pt modelId="{C87CEBD5-8674-4678-B936-05273B654B94}" type="sibTrans" cxnId="{8ACEC82B-185F-4DF5-AC5C-A3046E908624}">
      <dgm:prSet/>
      <dgm:spPr/>
      <dgm:t>
        <a:bodyPr/>
        <a:lstStyle/>
        <a:p>
          <a:endParaRPr lang="hr-HR"/>
        </a:p>
      </dgm:t>
    </dgm:pt>
    <dgm:pt modelId="{CD0807F7-E0CE-4D29-A69A-AD2928773896}">
      <dgm:prSet phldrT="[Text]"/>
      <dgm:spPr/>
      <dgm:t>
        <a:bodyPr/>
        <a:lstStyle/>
        <a:p>
          <a:r>
            <a:rPr lang="en-US" dirty="0"/>
            <a:t>Od 15.st </a:t>
          </a:r>
          <a:r>
            <a:rPr lang="en-US" dirty="0" err="1"/>
            <a:t>razvoj</a:t>
          </a:r>
          <a:r>
            <a:rPr lang="en-US" dirty="0"/>
            <a:t> </a:t>
          </a:r>
          <a:r>
            <a:rPr lang="en-US" dirty="0" err="1"/>
            <a:t>farmakopeje</a:t>
          </a:r>
          <a:r>
            <a:rPr lang="en-US" dirty="0"/>
            <a:t>, </a:t>
          </a:r>
          <a:r>
            <a:rPr lang="en-US" dirty="0" err="1"/>
            <a:t>botanike</a:t>
          </a:r>
          <a:endParaRPr lang="hr-HR" dirty="0"/>
        </a:p>
      </dgm:t>
    </dgm:pt>
    <dgm:pt modelId="{F9DA9762-BBF2-462E-8C58-3105B01EF0AB}" type="parTrans" cxnId="{27ABC9D4-9DFA-466F-8934-F2F0C01775CD}">
      <dgm:prSet/>
      <dgm:spPr/>
      <dgm:t>
        <a:bodyPr/>
        <a:lstStyle/>
        <a:p>
          <a:endParaRPr lang="hr-HR"/>
        </a:p>
      </dgm:t>
    </dgm:pt>
    <dgm:pt modelId="{12B15799-5327-4B41-BEC2-FF69CD617CE4}" type="sibTrans" cxnId="{27ABC9D4-9DFA-466F-8934-F2F0C01775CD}">
      <dgm:prSet/>
      <dgm:spPr/>
      <dgm:t>
        <a:bodyPr/>
        <a:lstStyle/>
        <a:p>
          <a:endParaRPr lang="hr-HR"/>
        </a:p>
      </dgm:t>
    </dgm:pt>
    <dgm:pt modelId="{F3D3A6D8-AE61-463F-BECE-8D591DD722F2}">
      <dgm:prSet phldrT="[Text]"/>
      <dgm:spPr/>
      <dgm:t>
        <a:bodyPr/>
        <a:lstStyle/>
        <a:p>
          <a:r>
            <a:rPr lang="en-US" dirty="0" err="1"/>
            <a:t>Napredak</a:t>
          </a:r>
          <a:r>
            <a:rPr lang="en-US" dirty="0"/>
            <a:t> </a:t>
          </a:r>
          <a:r>
            <a:rPr lang="en-US" dirty="0" err="1"/>
            <a:t>razvoja</a:t>
          </a:r>
          <a:r>
            <a:rPr lang="en-US" dirty="0"/>
            <a:t> </a:t>
          </a:r>
          <a:r>
            <a:rPr lang="en-US" dirty="0" err="1"/>
            <a:t>kemije</a:t>
          </a:r>
          <a:r>
            <a:rPr lang="en-US" dirty="0"/>
            <a:t> u 19.st – </a:t>
          </a:r>
          <a:r>
            <a:rPr lang="en-US" dirty="0" err="1"/>
            <a:t>preduvjet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za</a:t>
          </a:r>
          <a:r>
            <a:rPr lang="en-US" dirty="0"/>
            <a:t> </a:t>
          </a:r>
          <a:r>
            <a:rPr lang="en-US" dirty="0" err="1"/>
            <a:t>razvoj</a:t>
          </a:r>
          <a:r>
            <a:rPr lang="en-US" dirty="0"/>
            <a:t> </a:t>
          </a:r>
          <a:r>
            <a:rPr lang="en-US" dirty="0" err="1"/>
            <a:t>farmakognozije</a:t>
          </a:r>
          <a:endParaRPr lang="hr-HR" dirty="0"/>
        </a:p>
      </dgm:t>
    </dgm:pt>
    <dgm:pt modelId="{C490B453-64FC-408A-ACDA-5ED9712A2039}" type="parTrans" cxnId="{AB0B179D-244F-4C6D-96CC-AA433DE31791}">
      <dgm:prSet/>
      <dgm:spPr/>
      <dgm:t>
        <a:bodyPr/>
        <a:lstStyle/>
        <a:p>
          <a:endParaRPr lang="hr-HR"/>
        </a:p>
      </dgm:t>
    </dgm:pt>
    <dgm:pt modelId="{65A46FC9-6AC5-4B05-95C0-F9070E47A999}" type="sibTrans" cxnId="{AB0B179D-244F-4C6D-96CC-AA433DE31791}">
      <dgm:prSet/>
      <dgm:spPr/>
      <dgm:t>
        <a:bodyPr/>
        <a:lstStyle/>
        <a:p>
          <a:endParaRPr lang="hr-HR"/>
        </a:p>
      </dgm:t>
    </dgm:pt>
    <dgm:pt modelId="{D883FD2D-4BA8-4922-BAA5-3E01EBB5E202}">
      <dgm:prSet/>
      <dgm:spPr/>
      <dgm:t>
        <a:bodyPr/>
        <a:lstStyle/>
        <a:p>
          <a:endParaRPr lang="en-US" sz="1700" dirty="0"/>
        </a:p>
      </dgm:t>
    </dgm:pt>
    <dgm:pt modelId="{E17523B6-26F3-4BB5-844C-511518D715FF}" type="parTrans" cxnId="{C1B57D2B-C867-451D-A823-26AB08D8D5EC}">
      <dgm:prSet/>
      <dgm:spPr/>
      <dgm:t>
        <a:bodyPr/>
        <a:lstStyle/>
        <a:p>
          <a:endParaRPr lang="hr-HR"/>
        </a:p>
      </dgm:t>
    </dgm:pt>
    <dgm:pt modelId="{59168564-2106-4988-81FC-87DAC4104E85}" type="sibTrans" cxnId="{C1B57D2B-C867-451D-A823-26AB08D8D5EC}">
      <dgm:prSet/>
      <dgm:spPr/>
      <dgm:t>
        <a:bodyPr/>
        <a:lstStyle/>
        <a:p>
          <a:endParaRPr lang="hr-HR"/>
        </a:p>
      </dgm:t>
    </dgm:pt>
    <dgm:pt modelId="{2841B433-13F4-488D-888E-1D921DDB2225}">
      <dgm:prSet custT="1"/>
      <dgm:spPr/>
      <dgm:t>
        <a:bodyPr/>
        <a:lstStyle/>
        <a:p>
          <a:r>
            <a:rPr lang="en-US" sz="1800" dirty="0"/>
            <a:t>Danas - </a:t>
          </a:r>
          <a:r>
            <a:rPr lang="en-US" sz="1800" dirty="0" err="1"/>
            <a:t>Farmacuetsko-biokemijski</a:t>
          </a:r>
          <a:r>
            <a:rPr lang="en-US" sz="1800" dirty="0"/>
            <a:t> </a:t>
          </a:r>
          <a:r>
            <a:rPr lang="en-US" sz="1800" dirty="0" err="1"/>
            <a:t>fakultet</a:t>
          </a:r>
          <a:r>
            <a:rPr lang="en-US" sz="1800" dirty="0"/>
            <a:t> s </a:t>
          </a:r>
          <a:r>
            <a:rPr lang="en-US" sz="1800" dirty="0" err="1"/>
            <a:t>obrazovanjem</a:t>
          </a:r>
          <a:r>
            <a:rPr lang="en-US" sz="1800" dirty="0"/>
            <a:t> </a:t>
          </a:r>
          <a:r>
            <a:rPr lang="en-US" sz="1800" dirty="0" err="1"/>
            <a:t>farmaceuta</a:t>
          </a:r>
          <a:r>
            <a:rPr lang="en-US" sz="1800" dirty="0"/>
            <a:t> </a:t>
          </a:r>
          <a:r>
            <a:rPr lang="en-US" sz="1800" dirty="0" err="1"/>
            <a:t>i</a:t>
          </a:r>
          <a:r>
            <a:rPr lang="en-US" sz="1800" dirty="0"/>
            <a:t> </a:t>
          </a:r>
          <a:r>
            <a:rPr lang="en-US" sz="1800" dirty="0" err="1"/>
            <a:t>sveučilišnih</a:t>
          </a:r>
          <a:r>
            <a:rPr lang="en-US" sz="1800" dirty="0"/>
            <a:t> </a:t>
          </a:r>
          <a:r>
            <a:rPr lang="en-US" sz="1800" dirty="0" err="1"/>
            <a:t>magistara</a:t>
          </a:r>
          <a:r>
            <a:rPr lang="en-US" sz="1800" dirty="0"/>
            <a:t> </a:t>
          </a:r>
          <a:r>
            <a:rPr lang="en-US" sz="1800" dirty="0" err="1"/>
            <a:t>fitoterapije</a:t>
          </a:r>
          <a:endParaRPr lang="en-US" sz="1800" dirty="0"/>
        </a:p>
      </dgm:t>
    </dgm:pt>
    <dgm:pt modelId="{74442FAA-7DE3-440C-8954-0B2C188657CB}" type="parTrans" cxnId="{FE9034BB-31A5-4F65-96D2-23B68A42FED9}">
      <dgm:prSet/>
      <dgm:spPr/>
      <dgm:t>
        <a:bodyPr/>
        <a:lstStyle/>
        <a:p>
          <a:endParaRPr lang="hr-HR"/>
        </a:p>
      </dgm:t>
    </dgm:pt>
    <dgm:pt modelId="{92EB550B-F759-4469-A71F-02F61038B51A}" type="sibTrans" cxnId="{FE9034BB-31A5-4F65-96D2-23B68A42FED9}">
      <dgm:prSet/>
      <dgm:spPr/>
      <dgm:t>
        <a:bodyPr/>
        <a:lstStyle/>
        <a:p>
          <a:endParaRPr lang="hr-HR"/>
        </a:p>
      </dgm:t>
    </dgm:pt>
    <dgm:pt modelId="{B36DCA24-54DF-449E-8948-EA298959849F}" type="pres">
      <dgm:prSet presAssocID="{F101CAAF-D283-4B89-A676-95EDE7BE7924}" presName="linear" presStyleCnt="0">
        <dgm:presLayoutVars>
          <dgm:dir/>
          <dgm:resizeHandles val="exact"/>
        </dgm:presLayoutVars>
      </dgm:prSet>
      <dgm:spPr/>
    </dgm:pt>
    <dgm:pt modelId="{62A96D7B-8680-4776-8CE1-71A0EF8711D5}" type="pres">
      <dgm:prSet presAssocID="{C7F18185-A18C-40F0-8D61-5E4E55D5AB6A}" presName="comp" presStyleCnt="0"/>
      <dgm:spPr/>
    </dgm:pt>
    <dgm:pt modelId="{F7C2F51A-0FC0-4D83-811B-FFD3F40FA5D2}" type="pres">
      <dgm:prSet presAssocID="{C7F18185-A18C-40F0-8D61-5E4E55D5AB6A}" presName="box" presStyleLbl="node1" presStyleIdx="0" presStyleCnt="2"/>
      <dgm:spPr/>
    </dgm:pt>
    <dgm:pt modelId="{F37EEA63-B00B-417A-809F-8646511D43FD}" type="pres">
      <dgm:prSet presAssocID="{C7F18185-A18C-40F0-8D61-5E4E55D5AB6A}" presName="img" presStyleLbl="fgImgPlace1" presStyleIdx="0" presStyleCnt="2" custScaleX="95527" custScaleY="8524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FCD5E46-35BA-48E7-B693-EFA9A89CCAFD}" type="pres">
      <dgm:prSet presAssocID="{C7F18185-A18C-40F0-8D61-5E4E55D5AB6A}" presName="text" presStyleLbl="node1" presStyleIdx="0" presStyleCnt="2">
        <dgm:presLayoutVars>
          <dgm:bulletEnabled val="1"/>
        </dgm:presLayoutVars>
      </dgm:prSet>
      <dgm:spPr/>
    </dgm:pt>
    <dgm:pt modelId="{C4EAE734-F8CD-4179-9444-B359DC7C4FD1}" type="pres">
      <dgm:prSet presAssocID="{16E69A82-C3B1-4E50-B92D-4D7918167FAB}" presName="spacer" presStyleCnt="0"/>
      <dgm:spPr/>
    </dgm:pt>
    <dgm:pt modelId="{8DD1CF5C-7BB1-4C79-8098-7A8A7EEE8D4F}" type="pres">
      <dgm:prSet presAssocID="{3BE266A4-0C6C-4F9D-8645-AC0CC3F30552}" presName="comp" presStyleCnt="0"/>
      <dgm:spPr/>
    </dgm:pt>
    <dgm:pt modelId="{268BA7FB-72D9-449B-9778-59D338C25ABE}" type="pres">
      <dgm:prSet presAssocID="{3BE266A4-0C6C-4F9D-8645-AC0CC3F30552}" presName="box" presStyleLbl="node1" presStyleIdx="1" presStyleCnt="2" custLinFactNeighborX="733"/>
      <dgm:spPr/>
    </dgm:pt>
    <dgm:pt modelId="{D045F2C4-A93C-4AC2-AAEC-D27EC77AC079}" type="pres">
      <dgm:prSet presAssocID="{3BE266A4-0C6C-4F9D-8645-AC0CC3F30552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AE9E94B-89F4-4B6A-A1EB-C689A16FC723}" type="pres">
      <dgm:prSet presAssocID="{3BE266A4-0C6C-4F9D-8645-AC0CC3F30552}" presName="text" presStyleLbl="node1" presStyleIdx="1" presStyleCnt="2">
        <dgm:presLayoutVars>
          <dgm:bulletEnabled val="1"/>
        </dgm:presLayoutVars>
      </dgm:prSet>
      <dgm:spPr/>
    </dgm:pt>
  </dgm:ptLst>
  <dgm:cxnLst>
    <dgm:cxn modelId="{61986B11-F428-456B-B79D-E51CB70E5F46}" type="presOf" srcId="{F3D3A6D8-AE61-463F-BECE-8D591DD722F2}" destId="{F7C2F51A-0FC0-4D83-811B-FFD3F40FA5D2}" srcOrd="0" destOrd="4" presId="urn:microsoft.com/office/officeart/2005/8/layout/vList4"/>
    <dgm:cxn modelId="{6B235C13-7419-4437-B691-2447D2575160}" type="presOf" srcId="{2841B433-13F4-488D-888E-1D921DDB2225}" destId="{8AE9E94B-89F4-4B6A-A1EB-C689A16FC723}" srcOrd="1" destOrd="3" presId="urn:microsoft.com/office/officeart/2005/8/layout/vList4"/>
    <dgm:cxn modelId="{C1B57D2B-C867-451D-A823-26AB08D8D5EC}" srcId="{3BE266A4-0C6C-4F9D-8645-AC0CC3F30552}" destId="{D883FD2D-4BA8-4922-BAA5-3E01EBB5E202}" srcOrd="3" destOrd="0" parTransId="{E17523B6-26F3-4BB5-844C-511518D715FF}" sibTransId="{59168564-2106-4988-81FC-87DAC4104E85}"/>
    <dgm:cxn modelId="{8ACEC82B-185F-4DF5-AC5C-A3046E908624}" srcId="{C7F18185-A18C-40F0-8D61-5E4E55D5AB6A}" destId="{97CD3DFE-50EE-4E71-ACF7-84DD4CD032BE}" srcOrd="4" destOrd="0" parTransId="{6DC36517-C818-4707-9A81-05F9CC37C905}" sibTransId="{C87CEBD5-8674-4678-B936-05273B654B94}"/>
    <dgm:cxn modelId="{9B2F5B3C-F074-4C9D-A494-7E0F8600F73E}" type="presOf" srcId="{F3D3A6D8-AE61-463F-BECE-8D591DD722F2}" destId="{6FCD5E46-35BA-48E7-B693-EFA9A89CCAFD}" srcOrd="1" destOrd="4" presId="urn:microsoft.com/office/officeart/2005/8/layout/vList4"/>
    <dgm:cxn modelId="{AB500368-DB4A-40F4-9F21-603D02178EF6}" type="presOf" srcId="{E014A350-AF98-46E8-896A-20DACB9D10EE}" destId="{8AE9E94B-89F4-4B6A-A1EB-C689A16FC723}" srcOrd="1" destOrd="1" presId="urn:microsoft.com/office/officeart/2005/8/layout/vList4"/>
    <dgm:cxn modelId="{B3C91669-35CB-46D2-842D-15879AAC411D}" srcId="{F101CAAF-D283-4B89-A676-95EDE7BE7924}" destId="{C7F18185-A18C-40F0-8D61-5E4E55D5AB6A}" srcOrd="0" destOrd="0" parTransId="{B7B9EC8F-0664-44C6-840D-14E39DBC3FF6}" sibTransId="{16E69A82-C3B1-4E50-B92D-4D7918167FAB}"/>
    <dgm:cxn modelId="{FDE6EE49-2348-40EC-A602-F6AD0DE58CF9}" type="presOf" srcId="{C7F18185-A18C-40F0-8D61-5E4E55D5AB6A}" destId="{F7C2F51A-0FC0-4D83-811B-FFD3F40FA5D2}" srcOrd="0" destOrd="0" presId="urn:microsoft.com/office/officeart/2005/8/layout/vList4"/>
    <dgm:cxn modelId="{FC8E8A72-AC54-41C7-9AA9-84191A3257C0}" srcId="{F101CAAF-D283-4B89-A676-95EDE7BE7924}" destId="{3BE266A4-0C6C-4F9D-8645-AC0CC3F30552}" srcOrd="1" destOrd="0" parTransId="{312BE77D-64B5-4D23-920F-FFA5C18397A5}" sibTransId="{54FC7067-6769-42E7-B17C-FA4D9191CD57}"/>
    <dgm:cxn modelId="{E6452256-0257-4BA7-9A1E-34C959F01837}" type="presOf" srcId="{2A04DB66-E214-48D7-ABEB-BA6E3C1D1B40}" destId="{6FCD5E46-35BA-48E7-B693-EFA9A89CCAFD}" srcOrd="1" destOrd="1" presId="urn:microsoft.com/office/officeart/2005/8/layout/vList4"/>
    <dgm:cxn modelId="{BA549789-9905-4DD7-9098-E6C7EABC4D0B}" type="presOf" srcId="{97CD3DFE-50EE-4E71-ACF7-84DD4CD032BE}" destId="{6FCD5E46-35BA-48E7-B693-EFA9A89CCAFD}" srcOrd="1" destOrd="5" presId="urn:microsoft.com/office/officeart/2005/8/layout/vList4"/>
    <dgm:cxn modelId="{9C5AF694-5F94-4A0D-A2E3-D29584227CF2}" type="presOf" srcId="{D883FD2D-4BA8-4922-BAA5-3E01EBB5E202}" destId="{268BA7FB-72D9-449B-9778-59D338C25ABE}" srcOrd="0" destOrd="4" presId="urn:microsoft.com/office/officeart/2005/8/layout/vList4"/>
    <dgm:cxn modelId="{74618098-BBAF-4018-9A81-6E1669D1FF71}" srcId="{C7F18185-A18C-40F0-8D61-5E4E55D5AB6A}" destId="{2A04DB66-E214-48D7-ABEB-BA6E3C1D1B40}" srcOrd="0" destOrd="0" parTransId="{4958E023-E4E3-4921-8CB1-D9CA9D2A24EA}" sibTransId="{8733A4FC-974B-4900-9B31-6F5DE6176BF9}"/>
    <dgm:cxn modelId="{0DD93499-8399-40CB-AE0A-1FF86A3F6EC8}" type="presOf" srcId="{C7F18185-A18C-40F0-8D61-5E4E55D5AB6A}" destId="{6FCD5E46-35BA-48E7-B693-EFA9A89CCAFD}" srcOrd="1" destOrd="0" presId="urn:microsoft.com/office/officeart/2005/8/layout/vList4"/>
    <dgm:cxn modelId="{AB0B179D-244F-4C6D-96CC-AA433DE31791}" srcId="{C7F18185-A18C-40F0-8D61-5E4E55D5AB6A}" destId="{F3D3A6D8-AE61-463F-BECE-8D591DD722F2}" srcOrd="3" destOrd="0" parTransId="{C490B453-64FC-408A-ACDA-5ED9712A2039}" sibTransId="{65A46FC9-6AC5-4B05-95C0-F9070E47A999}"/>
    <dgm:cxn modelId="{D8CFF69F-B22B-474D-882B-52CCE3CFC247}" type="presOf" srcId="{CD0807F7-E0CE-4D29-A69A-AD2928773896}" destId="{F7C2F51A-0FC0-4D83-811B-FFD3F40FA5D2}" srcOrd="0" destOrd="3" presId="urn:microsoft.com/office/officeart/2005/8/layout/vList4"/>
    <dgm:cxn modelId="{8BC8DAA6-37C7-4526-B9DF-E72E26147FEF}" type="presOf" srcId="{68E22E21-35D8-423F-BDBA-52D41CF32CB2}" destId="{8AE9E94B-89F4-4B6A-A1EB-C689A16FC723}" srcOrd="1" destOrd="2" presId="urn:microsoft.com/office/officeart/2005/8/layout/vList4"/>
    <dgm:cxn modelId="{FAC591AE-EB7A-4B55-AF8F-0B5B1DCDEC8C}" type="presOf" srcId="{2841B433-13F4-488D-888E-1D921DDB2225}" destId="{268BA7FB-72D9-449B-9778-59D338C25ABE}" srcOrd="0" destOrd="3" presId="urn:microsoft.com/office/officeart/2005/8/layout/vList4"/>
    <dgm:cxn modelId="{C09872B4-CFA5-4029-8233-4FE832638F8F}" type="presOf" srcId="{CD0807F7-E0CE-4D29-A69A-AD2928773896}" destId="{6FCD5E46-35BA-48E7-B693-EFA9A89CCAFD}" srcOrd="1" destOrd="3" presId="urn:microsoft.com/office/officeart/2005/8/layout/vList4"/>
    <dgm:cxn modelId="{FE9034BB-31A5-4F65-96D2-23B68A42FED9}" srcId="{3BE266A4-0C6C-4F9D-8645-AC0CC3F30552}" destId="{2841B433-13F4-488D-888E-1D921DDB2225}" srcOrd="2" destOrd="0" parTransId="{74442FAA-7DE3-440C-8954-0B2C188657CB}" sibTransId="{92EB550B-F759-4469-A71F-02F61038B51A}"/>
    <dgm:cxn modelId="{36905ABB-9FF0-4A7C-9C16-1BA2B90C134B}" srcId="{C7F18185-A18C-40F0-8D61-5E4E55D5AB6A}" destId="{54F20081-6383-4490-B628-BF071A34683F}" srcOrd="1" destOrd="0" parTransId="{76CFCC36-6B3B-49C6-8C1F-78199EAB85DE}" sibTransId="{7C2BAC56-ED6A-4E02-B033-50E27A491FB3}"/>
    <dgm:cxn modelId="{0E3755C3-BE5F-4935-988B-86532EAB056D}" type="presOf" srcId="{E014A350-AF98-46E8-896A-20DACB9D10EE}" destId="{268BA7FB-72D9-449B-9778-59D338C25ABE}" srcOrd="0" destOrd="1" presId="urn:microsoft.com/office/officeart/2005/8/layout/vList4"/>
    <dgm:cxn modelId="{A836ABD2-D17B-4874-8005-C11440F497EF}" type="presOf" srcId="{2A04DB66-E214-48D7-ABEB-BA6E3C1D1B40}" destId="{F7C2F51A-0FC0-4D83-811B-FFD3F40FA5D2}" srcOrd="0" destOrd="1" presId="urn:microsoft.com/office/officeart/2005/8/layout/vList4"/>
    <dgm:cxn modelId="{B64A91D3-D4D7-4B50-B1F0-21137FC927C3}" type="presOf" srcId="{F101CAAF-D283-4B89-A676-95EDE7BE7924}" destId="{B36DCA24-54DF-449E-8948-EA298959849F}" srcOrd="0" destOrd="0" presId="urn:microsoft.com/office/officeart/2005/8/layout/vList4"/>
    <dgm:cxn modelId="{27ABC9D4-9DFA-466F-8934-F2F0C01775CD}" srcId="{C7F18185-A18C-40F0-8D61-5E4E55D5AB6A}" destId="{CD0807F7-E0CE-4D29-A69A-AD2928773896}" srcOrd="2" destOrd="0" parTransId="{F9DA9762-BBF2-462E-8C58-3105B01EF0AB}" sibTransId="{12B15799-5327-4B41-BEC2-FF69CD617CE4}"/>
    <dgm:cxn modelId="{1E0E68DB-A8FC-4CA4-8901-C4C10D16B7C3}" type="presOf" srcId="{54F20081-6383-4490-B628-BF071A34683F}" destId="{F7C2F51A-0FC0-4D83-811B-FFD3F40FA5D2}" srcOrd="0" destOrd="2" presId="urn:microsoft.com/office/officeart/2005/8/layout/vList4"/>
    <dgm:cxn modelId="{EFA45EE1-640A-4C62-8F0C-DBAA2F2C915E}" type="presOf" srcId="{68E22E21-35D8-423F-BDBA-52D41CF32CB2}" destId="{268BA7FB-72D9-449B-9778-59D338C25ABE}" srcOrd="0" destOrd="2" presId="urn:microsoft.com/office/officeart/2005/8/layout/vList4"/>
    <dgm:cxn modelId="{F4A445E6-1910-4C41-8828-16F0A5ABF249}" srcId="{3BE266A4-0C6C-4F9D-8645-AC0CC3F30552}" destId="{E014A350-AF98-46E8-896A-20DACB9D10EE}" srcOrd="0" destOrd="0" parTransId="{93E92455-3720-4BC5-BB8D-A89A291E1525}" sibTransId="{448EA5F9-4A6F-49F2-BB9F-EF943C8729D5}"/>
    <dgm:cxn modelId="{FDA8DBE6-8CBC-4873-8D65-2094B7FCDB3B}" type="presOf" srcId="{54F20081-6383-4490-B628-BF071A34683F}" destId="{6FCD5E46-35BA-48E7-B693-EFA9A89CCAFD}" srcOrd="1" destOrd="2" presId="urn:microsoft.com/office/officeart/2005/8/layout/vList4"/>
    <dgm:cxn modelId="{4F6E56E8-32A6-4F2F-B1F3-92827FE45C3F}" type="presOf" srcId="{D883FD2D-4BA8-4922-BAA5-3E01EBB5E202}" destId="{8AE9E94B-89F4-4B6A-A1EB-C689A16FC723}" srcOrd="1" destOrd="4" presId="urn:microsoft.com/office/officeart/2005/8/layout/vList4"/>
    <dgm:cxn modelId="{16958CF0-E58A-48C6-83F1-DB07E021579E}" type="presOf" srcId="{3BE266A4-0C6C-4F9D-8645-AC0CC3F30552}" destId="{8AE9E94B-89F4-4B6A-A1EB-C689A16FC723}" srcOrd="1" destOrd="0" presId="urn:microsoft.com/office/officeart/2005/8/layout/vList4"/>
    <dgm:cxn modelId="{2658DFF2-796C-41E4-BFD7-429BB17F01DA}" type="presOf" srcId="{3BE266A4-0C6C-4F9D-8645-AC0CC3F30552}" destId="{268BA7FB-72D9-449B-9778-59D338C25ABE}" srcOrd="0" destOrd="0" presId="urn:microsoft.com/office/officeart/2005/8/layout/vList4"/>
    <dgm:cxn modelId="{A31B4BFB-640A-447B-B419-DC13D8456554}" srcId="{3BE266A4-0C6C-4F9D-8645-AC0CC3F30552}" destId="{68E22E21-35D8-423F-BDBA-52D41CF32CB2}" srcOrd="1" destOrd="0" parTransId="{71B2F077-5075-4C82-B34E-A1FA5C27C516}" sibTransId="{A4F1E9A2-18C1-4D62-87A2-22543C33DD9C}"/>
    <dgm:cxn modelId="{79A114FC-E3C8-49DF-BF62-B4C873A09B09}" type="presOf" srcId="{97CD3DFE-50EE-4E71-ACF7-84DD4CD032BE}" destId="{F7C2F51A-0FC0-4D83-811B-FFD3F40FA5D2}" srcOrd="0" destOrd="5" presId="urn:microsoft.com/office/officeart/2005/8/layout/vList4"/>
    <dgm:cxn modelId="{2AEFBEAD-8FDB-4D99-A223-170332F2AF93}" type="presParOf" srcId="{B36DCA24-54DF-449E-8948-EA298959849F}" destId="{62A96D7B-8680-4776-8CE1-71A0EF8711D5}" srcOrd="0" destOrd="0" presId="urn:microsoft.com/office/officeart/2005/8/layout/vList4"/>
    <dgm:cxn modelId="{5F398C34-7CD7-463B-A693-D2F97E348B63}" type="presParOf" srcId="{62A96D7B-8680-4776-8CE1-71A0EF8711D5}" destId="{F7C2F51A-0FC0-4D83-811B-FFD3F40FA5D2}" srcOrd="0" destOrd="0" presId="urn:microsoft.com/office/officeart/2005/8/layout/vList4"/>
    <dgm:cxn modelId="{34DAFCAD-B0E8-42CB-9EA4-E3AD873E5CF7}" type="presParOf" srcId="{62A96D7B-8680-4776-8CE1-71A0EF8711D5}" destId="{F37EEA63-B00B-417A-809F-8646511D43FD}" srcOrd="1" destOrd="0" presId="urn:microsoft.com/office/officeart/2005/8/layout/vList4"/>
    <dgm:cxn modelId="{865E8DCE-B5BB-436D-84A8-A417784BE09E}" type="presParOf" srcId="{62A96D7B-8680-4776-8CE1-71A0EF8711D5}" destId="{6FCD5E46-35BA-48E7-B693-EFA9A89CCAFD}" srcOrd="2" destOrd="0" presId="urn:microsoft.com/office/officeart/2005/8/layout/vList4"/>
    <dgm:cxn modelId="{66334A57-7164-40D4-B210-8970B42ED688}" type="presParOf" srcId="{B36DCA24-54DF-449E-8948-EA298959849F}" destId="{C4EAE734-F8CD-4179-9444-B359DC7C4FD1}" srcOrd="1" destOrd="0" presId="urn:microsoft.com/office/officeart/2005/8/layout/vList4"/>
    <dgm:cxn modelId="{A3A1F701-C111-4F1E-8BF5-0B5DAB8ED36F}" type="presParOf" srcId="{B36DCA24-54DF-449E-8948-EA298959849F}" destId="{8DD1CF5C-7BB1-4C79-8098-7A8A7EEE8D4F}" srcOrd="2" destOrd="0" presId="urn:microsoft.com/office/officeart/2005/8/layout/vList4"/>
    <dgm:cxn modelId="{EA3C0F39-40F8-4D0F-8006-21764407BF39}" type="presParOf" srcId="{8DD1CF5C-7BB1-4C79-8098-7A8A7EEE8D4F}" destId="{268BA7FB-72D9-449B-9778-59D338C25ABE}" srcOrd="0" destOrd="0" presId="urn:microsoft.com/office/officeart/2005/8/layout/vList4"/>
    <dgm:cxn modelId="{E5E6BA0C-55A7-4B5D-8247-D8A765B033F5}" type="presParOf" srcId="{8DD1CF5C-7BB1-4C79-8098-7A8A7EEE8D4F}" destId="{D045F2C4-A93C-4AC2-AAEC-D27EC77AC079}" srcOrd="1" destOrd="0" presId="urn:microsoft.com/office/officeart/2005/8/layout/vList4"/>
    <dgm:cxn modelId="{8264EE4B-FFED-4609-9580-FB9AA9C6AB3F}" type="presParOf" srcId="{8DD1CF5C-7BB1-4C79-8098-7A8A7EEE8D4F}" destId="{8AE9E94B-89F4-4B6A-A1EB-C689A16FC72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522CAC-4B88-4275-836F-71AA09227E2E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B55A75A5-A3EE-4CA3-A396-DD4837BCE682}">
      <dgm:prSet phldrT="[Text]"/>
      <dgm:spPr>
        <a:solidFill>
          <a:schemeClr val="accent5"/>
        </a:solidFill>
      </dgm:spPr>
      <dgm:t>
        <a:bodyPr/>
        <a:lstStyle/>
        <a:p>
          <a:pPr algn="ctr"/>
          <a:r>
            <a:rPr lang="en-US" dirty="0" err="1"/>
            <a:t>Biljna</a:t>
          </a:r>
          <a:r>
            <a:rPr lang="en-US" dirty="0"/>
            <a:t> </a:t>
          </a:r>
          <a:r>
            <a:rPr lang="en-US" dirty="0" err="1"/>
            <a:t>droga</a:t>
          </a:r>
          <a:endParaRPr lang="hr-HR" dirty="0"/>
        </a:p>
      </dgm:t>
    </dgm:pt>
    <dgm:pt modelId="{3DF5FAA5-D095-47C2-8EB4-B975246CA6E9}" type="parTrans" cxnId="{867C6BFC-8DEC-4A76-944A-FDB399F46BEE}">
      <dgm:prSet/>
      <dgm:spPr/>
      <dgm:t>
        <a:bodyPr/>
        <a:lstStyle/>
        <a:p>
          <a:pPr algn="ctr"/>
          <a:endParaRPr lang="hr-HR"/>
        </a:p>
      </dgm:t>
    </dgm:pt>
    <dgm:pt modelId="{0EF3A6FD-A458-4306-ADEC-D38377697224}" type="sibTrans" cxnId="{867C6BFC-8DEC-4A76-944A-FDB399F46BEE}">
      <dgm:prSet/>
      <dgm:spPr/>
      <dgm:t>
        <a:bodyPr/>
        <a:lstStyle/>
        <a:p>
          <a:pPr algn="ctr"/>
          <a:endParaRPr lang="hr-HR"/>
        </a:p>
      </dgm:t>
    </dgm:pt>
    <dgm:pt modelId="{87412A84-2016-44EB-BBDE-9DAF5EE31F90}">
      <dgm:prSet phldrT="[Text]"/>
      <dgm:spPr>
        <a:solidFill>
          <a:srgbClr val="FFC000"/>
        </a:solidFill>
      </dgm:spPr>
      <dgm:t>
        <a:bodyPr/>
        <a:lstStyle/>
        <a:p>
          <a:pPr algn="ctr"/>
          <a:r>
            <a:rPr lang="en-US" dirty="0" err="1"/>
            <a:t>Biljni</a:t>
          </a:r>
          <a:r>
            <a:rPr lang="en-US" dirty="0"/>
            <a:t> </a:t>
          </a:r>
          <a:r>
            <a:rPr lang="en-US" dirty="0" err="1"/>
            <a:t>lijek</a:t>
          </a:r>
          <a:endParaRPr lang="hr-HR" dirty="0"/>
        </a:p>
      </dgm:t>
    </dgm:pt>
    <dgm:pt modelId="{03B221AF-F040-4744-A031-2F08B2B25B9B}" type="parTrans" cxnId="{DF05CF2E-4DA7-4BF8-98F2-511ADAACBA0F}">
      <dgm:prSet/>
      <dgm:spPr/>
      <dgm:t>
        <a:bodyPr/>
        <a:lstStyle/>
        <a:p>
          <a:pPr algn="ctr"/>
          <a:endParaRPr lang="hr-HR"/>
        </a:p>
      </dgm:t>
    </dgm:pt>
    <dgm:pt modelId="{916CE838-3D27-4336-B4F0-C62016236B02}" type="sibTrans" cxnId="{DF05CF2E-4DA7-4BF8-98F2-511ADAACBA0F}">
      <dgm:prSet/>
      <dgm:spPr/>
      <dgm:t>
        <a:bodyPr/>
        <a:lstStyle/>
        <a:p>
          <a:pPr algn="ctr"/>
          <a:endParaRPr lang="hr-HR"/>
        </a:p>
      </dgm:t>
    </dgm:pt>
    <dgm:pt modelId="{72A6FFB6-B8C9-46DB-920A-E3BDF5DEF9A5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dirty="0" err="1"/>
            <a:t>Medicinski</a:t>
          </a:r>
          <a:r>
            <a:rPr lang="en-US" dirty="0"/>
            <a:t> </a:t>
          </a:r>
          <a:r>
            <a:rPr lang="en-US" dirty="0" err="1"/>
            <a:t>proizvod</a:t>
          </a:r>
          <a:endParaRPr lang="hr-HR" dirty="0"/>
        </a:p>
      </dgm:t>
    </dgm:pt>
    <dgm:pt modelId="{60E3C0E8-0AE9-4B78-BED3-C36F047C5E6F}" type="parTrans" cxnId="{0B43EC0A-6A9E-4144-B534-C45FBA8C438F}">
      <dgm:prSet/>
      <dgm:spPr/>
      <dgm:t>
        <a:bodyPr/>
        <a:lstStyle/>
        <a:p>
          <a:pPr algn="ctr"/>
          <a:endParaRPr lang="hr-HR"/>
        </a:p>
      </dgm:t>
    </dgm:pt>
    <dgm:pt modelId="{36A587EC-7788-40A4-A0A6-C91E90E6CF64}" type="sibTrans" cxnId="{0B43EC0A-6A9E-4144-B534-C45FBA8C438F}">
      <dgm:prSet/>
      <dgm:spPr/>
      <dgm:t>
        <a:bodyPr/>
        <a:lstStyle/>
        <a:p>
          <a:pPr algn="ctr"/>
          <a:endParaRPr lang="hr-HR"/>
        </a:p>
      </dgm:t>
    </dgm:pt>
    <dgm:pt modelId="{0DFBE5AB-A928-4E41-A481-E10E67CA6E58}">
      <dgm:prSet phldrT="[Text]"/>
      <dgm:spPr>
        <a:solidFill>
          <a:srgbClr val="92D050"/>
        </a:solidFill>
      </dgm:spPr>
      <dgm:t>
        <a:bodyPr/>
        <a:lstStyle/>
        <a:p>
          <a:pPr algn="ctr"/>
          <a:r>
            <a:rPr lang="en-US" dirty="0" err="1"/>
            <a:t>Dodatak</a:t>
          </a:r>
          <a:r>
            <a:rPr lang="en-US" dirty="0"/>
            <a:t> </a:t>
          </a:r>
          <a:r>
            <a:rPr lang="en-US" dirty="0" err="1"/>
            <a:t>prehrani</a:t>
          </a:r>
          <a:endParaRPr lang="hr-HR" dirty="0"/>
        </a:p>
      </dgm:t>
    </dgm:pt>
    <dgm:pt modelId="{3B5AC5F2-A9EA-4AA8-B78B-BDF643D07B67}" type="parTrans" cxnId="{247FF05A-F97A-459D-AAE8-AA688853FEB2}">
      <dgm:prSet/>
      <dgm:spPr/>
      <dgm:t>
        <a:bodyPr/>
        <a:lstStyle/>
        <a:p>
          <a:pPr algn="ctr"/>
          <a:endParaRPr lang="hr-HR"/>
        </a:p>
      </dgm:t>
    </dgm:pt>
    <dgm:pt modelId="{69968CBF-98EA-448F-ADEF-514329920970}" type="sibTrans" cxnId="{247FF05A-F97A-459D-AAE8-AA688853FEB2}">
      <dgm:prSet/>
      <dgm:spPr/>
      <dgm:t>
        <a:bodyPr/>
        <a:lstStyle/>
        <a:p>
          <a:pPr algn="ctr"/>
          <a:endParaRPr lang="hr-HR"/>
        </a:p>
      </dgm:t>
    </dgm:pt>
    <dgm:pt modelId="{39B6DBE9-73D2-4685-8087-BAAD634A5882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n-US" dirty="0" err="1"/>
            <a:t>Hrana</a:t>
          </a:r>
          <a:endParaRPr lang="hr-HR" dirty="0"/>
        </a:p>
      </dgm:t>
    </dgm:pt>
    <dgm:pt modelId="{C30F6D8C-A980-47E8-963B-A8B95A9797B6}" type="parTrans" cxnId="{1C61496D-71E9-403F-9FA9-6F9AE7745271}">
      <dgm:prSet/>
      <dgm:spPr/>
      <dgm:t>
        <a:bodyPr/>
        <a:lstStyle/>
        <a:p>
          <a:pPr algn="ctr"/>
          <a:endParaRPr lang="hr-HR"/>
        </a:p>
      </dgm:t>
    </dgm:pt>
    <dgm:pt modelId="{A76BE7D4-4CEE-40EF-A1FF-EC8C054755E4}" type="sibTrans" cxnId="{1C61496D-71E9-403F-9FA9-6F9AE7745271}">
      <dgm:prSet/>
      <dgm:spPr/>
      <dgm:t>
        <a:bodyPr/>
        <a:lstStyle/>
        <a:p>
          <a:pPr algn="ctr"/>
          <a:endParaRPr lang="hr-HR"/>
        </a:p>
      </dgm:t>
    </dgm:pt>
    <dgm:pt modelId="{B7E04417-305E-4BC2-B1F3-C96DAE01E880}">
      <dgm:prSet phldrT="[Text]"/>
      <dgm:spPr>
        <a:solidFill>
          <a:srgbClr val="7030A0"/>
        </a:solidFill>
      </dgm:spPr>
      <dgm:t>
        <a:bodyPr/>
        <a:lstStyle/>
        <a:p>
          <a:pPr algn="ctr"/>
          <a:r>
            <a:rPr lang="en-US" dirty="0" err="1"/>
            <a:t>Kozmetika</a:t>
          </a:r>
          <a:endParaRPr lang="hr-HR" dirty="0"/>
        </a:p>
      </dgm:t>
    </dgm:pt>
    <dgm:pt modelId="{9A4EBA6F-7041-47F3-9350-6E850A7C0B39}" type="parTrans" cxnId="{F76A44F6-9154-4CD5-9434-4F851B216B29}">
      <dgm:prSet/>
      <dgm:spPr/>
      <dgm:t>
        <a:bodyPr/>
        <a:lstStyle/>
        <a:p>
          <a:pPr algn="ctr"/>
          <a:endParaRPr lang="hr-HR"/>
        </a:p>
      </dgm:t>
    </dgm:pt>
    <dgm:pt modelId="{FA457C7A-8F6B-411A-B414-43C20B499965}" type="sibTrans" cxnId="{F76A44F6-9154-4CD5-9434-4F851B216B29}">
      <dgm:prSet/>
      <dgm:spPr/>
      <dgm:t>
        <a:bodyPr/>
        <a:lstStyle/>
        <a:p>
          <a:pPr algn="ctr"/>
          <a:endParaRPr lang="hr-HR"/>
        </a:p>
      </dgm:t>
    </dgm:pt>
    <dgm:pt modelId="{95010A8D-78B1-4562-96DB-6CE8AD4ACC4D}" type="pres">
      <dgm:prSet presAssocID="{B7522CAC-4B88-4275-836F-71AA09227E2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2B29DE4-E54C-4D6E-9F31-C7B76660793A}" type="pres">
      <dgm:prSet presAssocID="{B55A75A5-A3EE-4CA3-A396-DD4837BCE682}" presName="centerShape" presStyleLbl="node0" presStyleIdx="0" presStyleCnt="1" custLinFactNeighborY="3207"/>
      <dgm:spPr/>
    </dgm:pt>
    <dgm:pt modelId="{D16404AE-9D1F-4950-9FC0-5AE4B4D84C55}" type="pres">
      <dgm:prSet presAssocID="{03B221AF-F040-4744-A031-2F08B2B25B9B}" presName="parTrans" presStyleLbl="sibTrans2D1" presStyleIdx="0" presStyleCnt="5"/>
      <dgm:spPr/>
    </dgm:pt>
    <dgm:pt modelId="{5F47F39B-B38F-477E-ABE3-FD5B6F4C5731}" type="pres">
      <dgm:prSet presAssocID="{03B221AF-F040-4744-A031-2F08B2B25B9B}" presName="connectorText" presStyleLbl="sibTrans2D1" presStyleIdx="0" presStyleCnt="5"/>
      <dgm:spPr/>
    </dgm:pt>
    <dgm:pt modelId="{DC01E4B0-92EA-423F-A0D6-2FB8AF29D316}" type="pres">
      <dgm:prSet presAssocID="{87412A84-2016-44EB-BBDE-9DAF5EE31F90}" presName="node" presStyleLbl="node1" presStyleIdx="0" presStyleCnt="5" custRadScaleRad="105646" custRadScaleInc="-6444">
        <dgm:presLayoutVars>
          <dgm:bulletEnabled val="1"/>
        </dgm:presLayoutVars>
      </dgm:prSet>
      <dgm:spPr/>
    </dgm:pt>
    <dgm:pt modelId="{AF49E712-F94D-4CC8-BC24-B54ED1904445}" type="pres">
      <dgm:prSet presAssocID="{60E3C0E8-0AE9-4B78-BED3-C36F047C5E6F}" presName="parTrans" presStyleLbl="sibTrans2D1" presStyleIdx="1" presStyleCnt="5"/>
      <dgm:spPr/>
    </dgm:pt>
    <dgm:pt modelId="{6E99C7FE-CDD2-4112-B58B-FEC6F2EAF7C7}" type="pres">
      <dgm:prSet presAssocID="{60E3C0E8-0AE9-4B78-BED3-C36F047C5E6F}" presName="connectorText" presStyleLbl="sibTrans2D1" presStyleIdx="1" presStyleCnt="5"/>
      <dgm:spPr/>
    </dgm:pt>
    <dgm:pt modelId="{CD7693D3-8E14-4389-9B96-81BE84131AEC}" type="pres">
      <dgm:prSet presAssocID="{72A6FFB6-B8C9-46DB-920A-E3BDF5DEF9A5}" presName="node" presStyleLbl="node1" presStyleIdx="1" presStyleCnt="5" custRadScaleRad="111531" custRadScaleInc="2773">
        <dgm:presLayoutVars>
          <dgm:bulletEnabled val="1"/>
        </dgm:presLayoutVars>
      </dgm:prSet>
      <dgm:spPr/>
    </dgm:pt>
    <dgm:pt modelId="{5B2B297B-7838-4499-BCB0-094D26454C35}" type="pres">
      <dgm:prSet presAssocID="{3B5AC5F2-A9EA-4AA8-B78B-BDF643D07B67}" presName="parTrans" presStyleLbl="sibTrans2D1" presStyleIdx="2" presStyleCnt="5"/>
      <dgm:spPr/>
    </dgm:pt>
    <dgm:pt modelId="{D08FDA77-45FF-4B9D-ADBF-4F180B29DFD4}" type="pres">
      <dgm:prSet presAssocID="{3B5AC5F2-A9EA-4AA8-B78B-BDF643D07B67}" presName="connectorText" presStyleLbl="sibTrans2D1" presStyleIdx="2" presStyleCnt="5"/>
      <dgm:spPr/>
    </dgm:pt>
    <dgm:pt modelId="{6FD2337C-FB13-4E5B-ABE1-7ADCB6707EB2}" type="pres">
      <dgm:prSet presAssocID="{0DFBE5AB-A928-4E41-A481-E10E67CA6E58}" presName="node" presStyleLbl="node1" presStyleIdx="2" presStyleCnt="5" custRadScaleRad="115170" custRadScaleInc="-12143">
        <dgm:presLayoutVars>
          <dgm:bulletEnabled val="1"/>
        </dgm:presLayoutVars>
      </dgm:prSet>
      <dgm:spPr/>
    </dgm:pt>
    <dgm:pt modelId="{9C4722FD-D275-4279-85DD-E646CDD71351}" type="pres">
      <dgm:prSet presAssocID="{C30F6D8C-A980-47E8-963B-A8B95A9797B6}" presName="parTrans" presStyleLbl="sibTrans2D1" presStyleIdx="3" presStyleCnt="5"/>
      <dgm:spPr/>
    </dgm:pt>
    <dgm:pt modelId="{46409FAE-566A-4A79-8F62-E242C72AAE1D}" type="pres">
      <dgm:prSet presAssocID="{C30F6D8C-A980-47E8-963B-A8B95A9797B6}" presName="connectorText" presStyleLbl="sibTrans2D1" presStyleIdx="3" presStyleCnt="5"/>
      <dgm:spPr/>
    </dgm:pt>
    <dgm:pt modelId="{11635BE8-0C87-4E17-BA13-4BD5526FED39}" type="pres">
      <dgm:prSet presAssocID="{39B6DBE9-73D2-4685-8087-BAAD634A5882}" presName="node" presStyleLbl="node1" presStyleIdx="3" presStyleCnt="5" custRadScaleRad="111694" custRadScaleInc="11557">
        <dgm:presLayoutVars>
          <dgm:bulletEnabled val="1"/>
        </dgm:presLayoutVars>
      </dgm:prSet>
      <dgm:spPr/>
    </dgm:pt>
    <dgm:pt modelId="{4AF803C2-7A8D-4718-A595-7B8AAF4541C1}" type="pres">
      <dgm:prSet presAssocID="{9A4EBA6F-7041-47F3-9350-6E850A7C0B39}" presName="parTrans" presStyleLbl="sibTrans2D1" presStyleIdx="4" presStyleCnt="5"/>
      <dgm:spPr/>
    </dgm:pt>
    <dgm:pt modelId="{1F7EEE60-7996-4C7E-BE9D-89FC7C1C5E98}" type="pres">
      <dgm:prSet presAssocID="{9A4EBA6F-7041-47F3-9350-6E850A7C0B39}" presName="connectorText" presStyleLbl="sibTrans2D1" presStyleIdx="4" presStyleCnt="5"/>
      <dgm:spPr/>
    </dgm:pt>
    <dgm:pt modelId="{A0A00C4C-E0A1-4CBC-A340-7FB295C50577}" type="pres">
      <dgm:prSet presAssocID="{B7E04417-305E-4BC2-B1F3-C96DAE01E880}" presName="node" presStyleLbl="node1" presStyleIdx="4" presStyleCnt="5" custRadScaleRad="120291" custRadScaleInc="-20258">
        <dgm:presLayoutVars>
          <dgm:bulletEnabled val="1"/>
        </dgm:presLayoutVars>
      </dgm:prSet>
      <dgm:spPr/>
    </dgm:pt>
  </dgm:ptLst>
  <dgm:cxnLst>
    <dgm:cxn modelId="{D6078106-FD20-4DBB-B2F2-587212329B47}" type="presOf" srcId="{72A6FFB6-B8C9-46DB-920A-E3BDF5DEF9A5}" destId="{CD7693D3-8E14-4389-9B96-81BE84131AEC}" srcOrd="0" destOrd="0" presId="urn:microsoft.com/office/officeart/2005/8/layout/radial5"/>
    <dgm:cxn modelId="{98DAC008-E6B4-4E55-A36E-C788A346A84D}" type="presOf" srcId="{9A4EBA6F-7041-47F3-9350-6E850A7C0B39}" destId="{1F7EEE60-7996-4C7E-BE9D-89FC7C1C5E98}" srcOrd="1" destOrd="0" presId="urn:microsoft.com/office/officeart/2005/8/layout/radial5"/>
    <dgm:cxn modelId="{0B43EC0A-6A9E-4144-B534-C45FBA8C438F}" srcId="{B55A75A5-A3EE-4CA3-A396-DD4837BCE682}" destId="{72A6FFB6-B8C9-46DB-920A-E3BDF5DEF9A5}" srcOrd="1" destOrd="0" parTransId="{60E3C0E8-0AE9-4B78-BED3-C36F047C5E6F}" sibTransId="{36A587EC-7788-40A4-A0A6-C91E90E6CF64}"/>
    <dgm:cxn modelId="{9619CA11-3D84-4AFC-9FC0-04649FA02979}" type="presOf" srcId="{C30F6D8C-A980-47E8-963B-A8B95A9797B6}" destId="{9C4722FD-D275-4279-85DD-E646CDD71351}" srcOrd="0" destOrd="0" presId="urn:microsoft.com/office/officeart/2005/8/layout/radial5"/>
    <dgm:cxn modelId="{BBB44C13-4A2B-4AB7-BB6E-BA2E7EC1F1B8}" type="presOf" srcId="{0DFBE5AB-A928-4E41-A481-E10E67CA6E58}" destId="{6FD2337C-FB13-4E5B-ABE1-7ADCB6707EB2}" srcOrd="0" destOrd="0" presId="urn:microsoft.com/office/officeart/2005/8/layout/radial5"/>
    <dgm:cxn modelId="{4F07B722-2058-44BF-988B-5A755750A96C}" type="presOf" srcId="{B7522CAC-4B88-4275-836F-71AA09227E2E}" destId="{95010A8D-78B1-4562-96DB-6CE8AD4ACC4D}" srcOrd="0" destOrd="0" presId="urn:microsoft.com/office/officeart/2005/8/layout/radial5"/>
    <dgm:cxn modelId="{DF05CF2E-4DA7-4BF8-98F2-511ADAACBA0F}" srcId="{B55A75A5-A3EE-4CA3-A396-DD4837BCE682}" destId="{87412A84-2016-44EB-BBDE-9DAF5EE31F90}" srcOrd="0" destOrd="0" parTransId="{03B221AF-F040-4744-A031-2F08B2B25B9B}" sibTransId="{916CE838-3D27-4336-B4F0-C62016236B02}"/>
    <dgm:cxn modelId="{AEB8A235-DBA5-413E-9B76-A0BD7C6F4030}" type="presOf" srcId="{39B6DBE9-73D2-4685-8087-BAAD634A5882}" destId="{11635BE8-0C87-4E17-BA13-4BD5526FED39}" srcOrd="0" destOrd="0" presId="urn:microsoft.com/office/officeart/2005/8/layout/radial5"/>
    <dgm:cxn modelId="{5709B037-369D-442A-A1F8-114F637C24B5}" type="presOf" srcId="{87412A84-2016-44EB-BBDE-9DAF5EE31F90}" destId="{DC01E4B0-92EA-423F-A0D6-2FB8AF29D316}" srcOrd="0" destOrd="0" presId="urn:microsoft.com/office/officeart/2005/8/layout/radial5"/>
    <dgm:cxn modelId="{045D9438-14A1-423B-ADC4-F4CF1CF61601}" type="presOf" srcId="{60E3C0E8-0AE9-4B78-BED3-C36F047C5E6F}" destId="{AF49E712-F94D-4CC8-BC24-B54ED1904445}" srcOrd="0" destOrd="0" presId="urn:microsoft.com/office/officeart/2005/8/layout/radial5"/>
    <dgm:cxn modelId="{6A9CA441-51B6-47DF-AACE-40B47EA8BE67}" type="presOf" srcId="{9A4EBA6F-7041-47F3-9350-6E850A7C0B39}" destId="{4AF803C2-7A8D-4718-A595-7B8AAF4541C1}" srcOrd="0" destOrd="0" presId="urn:microsoft.com/office/officeart/2005/8/layout/radial5"/>
    <dgm:cxn modelId="{EE45946C-536B-4EAD-B2C7-DC47E51BB9EB}" type="presOf" srcId="{B55A75A5-A3EE-4CA3-A396-DD4837BCE682}" destId="{02B29DE4-E54C-4D6E-9F31-C7B76660793A}" srcOrd="0" destOrd="0" presId="urn:microsoft.com/office/officeart/2005/8/layout/radial5"/>
    <dgm:cxn modelId="{1C61496D-71E9-403F-9FA9-6F9AE7745271}" srcId="{B55A75A5-A3EE-4CA3-A396-DD4837BCE682}" destId="{39B6DBE9-73D2-4685-8087-BAAD634A5882}" srcOrd="3" destOrd="0" parTransId="{C30F6D8C-A980-47E8-963B-A8B95A9797B6}" sibTransId="{A76BE7D4-4CEE-40EF-A1FF-EC8C054755E4}"/>
    <dgm:cxn modelId="{3FC37F4D-EEE6-42A2-BB61-F04CE62FD318}" type="presOf" srcId="{B7E04417-305E-4BC2-B1F3-C96DAE01E880}" destId="{A0A00C4C-E0A1-4CBC-A340-7FB295C50577}" srcOrd="0" destOrd="0" presId="urn:microsoft.com/office/officeart/2005/8/layout/radial5"/>
    <dgm:cxn modelId="{6A099273-9CAC-4365-A69B-F6774D63020C}" type="presOf" srcId="{60E3C0E8-0AE9-4B78-BED3-C36F047C5E6F}" destId="{6E99C7FE-CDD2-4112-B58B-FEC6F2EAF7C7}" srcOrd="1" destOrd="0" presId="urn:microsoft.com/office/officeart/2005/8/layout/radial5"/>
    <dgm:cxn modelId="{01495674-3FE1-4769-8DFF-4A130ED04A77}" type="presOf" srcId="{C30F6D8C-A980-47E8-963B-A8B95A9797B6}" destId="{46409FAE-566A-4A79-8F62-E242C72AAE1D}" srcOrd="1" destOrd="0" presId="urn:microsoft.com/office/officeart/2005/8/layout/radial5"/>
    <dgm:cxn modelId="{247FF05A-F97A-459D-AAE8-AA688853FEB2}" srcId="{B55A75A5-A3EE-4CA3-A396-DD4837BCE682}" destId="{0DFBE5AB-A928-4E41-A481-E10E67CA6E58}" srcOrd="2" destOrd="0" parTransId="{3B5AC5F2-A9EA-4AA8-B78B-BDF643D07B67}" sibTransId="{69968CBF-98EA-448F-ADEF-514329920970}"/>
    <dgm:cxn modelId="{BB45E485-CC7B-41D5-9A9D-1C9A9FC94635}" type="presOf" srcId="{3B5AC5F2-A9EA-4AA8-B78B-BDF643D07B67}" destId="{5B2B297B-7838-4499-BCB0-094D26454C35}" srcOrd="0" destOrd="0" presId="urn:microsoft.com/office/officeart/2005/8/layout/radial5"/>
    <dgm:cxn modelId="{8FABFFA7-FA19-4520-AB7D-3C9C5FF32171}" type="presOf" srcId="{3B5AC5F2-A9EA-4AA8-B78B-BDF643D07B67}" destId="{D08FDA77-45FF-4B9D-ADBF-4F180B29DFD4}" srcOrd="1" destOrd="0" presId="urn:microsoft.com/office/officeart/2005/8/layout/radial5"/>
    <dgm:cxn modelId="{80FF50C8-2AE9-42C2-9B0D-4B0C5668C8B6}" type="presOf" srcId="{03B221AF-F040-4744-A031-2F08B2B25B9B}" destId="{D16404AE-9D1F-4950-9FC0-5AE4B4D84C55}" srcOrd="0" destOrd="0" presId="urn:microsoft.com/office/officeart/2005/8/layout/radial5"/>
    <dgm:cxn modelId="{66BFB7E6-1142-47CC-B3EC-B94557A652B4}" type="presOf" srcId="{03B221AF-F040-4744-A031-2F08B2B25B9B}" destId="{5F47F39B-B38F-477E-ABE3-FD5B6F4C5731}" srcOrd="1" destOrd="0" presId="urn:microsoft.com/office/officeart/2005/8/layout/radial5"/>
    <dgm:cxn modelId="{F76A44F6-9154-4CD5-9434-4F851B216B29}" srcId="{B55A75A5-A3EE-4CA3-A396-DD4837BCE682}" destId="{B7E04417-305E-4BC2-B1F3-C96DAE01E880}" srcOrd="4" destOrd="0" parTransId="{9A4EBA6F-7041-47F3-9350-6E850A7C0B39}" sibTransId="{FA457C7A-8F6B-411A-B414-43C20B499965}"/>
    <dgm:cxn modelId="{867C6BFC-8DEC-4A76-944A-FDB399F46BEE}" srcId="{B7522CAC-4B88-4275-836F-71AA09227E2E}" destId="{B55A75A5-A3EE-4CA3-A396-DD4837BCE682}" srcOrd="0" destOrd="0" parTransId="{3DF5FAA5-D095-47C2-8EB4-B975246CA6E9}" sibTransId="{0EF3A6FD-A458-4306-ADEC-D38377697224}"/>
    <dgm:cxn modelId="{09125ACD-FBEC-4DBE-AAB2-A36C37557FA2}" type="presParOf" srcId="{95010A8D-78B1-4562-96DB-6CE8AD4ACC4D}" destId="{02B29DE4-E54C-4D6E-9F31-C7B76660793A}" srcOrd="0" destOrd="0" presId="urn:microsoft.com/office/officeart/2005/8/layout/radial5"/>
    <dgm:cxn modelId="{25B9F114-3E0E-4AE5-B93D-5EA125274663}" type="presParOf" srcId="{95010A8D-78B1-4562-96DB-6CE8AD4ACC4D}" destId="{D16404AE-9D1F-4950-9FC0-5AE4B4D84C55}" srcOrd="1" destOrd="0" presId="urn:microsoft.com/office/officeart/2005/8/layout/radial5"/>
    <dgm:cxn modelId="{B973B8CE-A5DC-4B04-9AA0-E378633B2987}" type="presParOf" srcId="{D16404AE-9D1F-4950-9FC0-5AE4B4D84C55}" destId="{5F47F39B-B38F-477E-ABE3-FD5B6F4C5731}" srcOrd="0" destOrd="0" presId="urn:microsoft.com/office/officeart/2005/8/layout/radial5"/>
    <dgm:cxn modelId="{1D3090EC-20EF-43C4-8CF3-0BFACEBBE8DC}" type="presParOf" srcId="{95010A8D-78B1-4562-96DB-6CE8AD4ACC4D}" destId="{DC01E4B0-92EA-423F-A0D6-2FB8AF29D316}" srcOrd="2" destOrd="0" presId="urn:microsoft.com/office/officeart/2005/8/layout/radial5"/>
    <dgm:cxn modelId="{5ECB83DB-1578-4027-8979-733C159E1000}" type="presParOf" srcId="{95010A8D-78B1-4562-96DB-6CE8AD4ACC4D}" destId="{AF49E712-F94D-4CC8-BC24-B54ED1904445}" srcOrd="3" destOrd="0" presId="urn:microsoft.com/office/officeart/2005/8/layout/radial5"/>
    <dgm:cxn modelId="{5C60DDEB-76B3-46E4-A1B4-44FEF6B77CCC}" type="presParOf" srcId="{AF49E712-F94D-4CC8-BC24-B54ED1904445}" destId="{6E99C7FE-CDD2-4112-B58B-FEC6F2EAF7C7}" srcOrd="0" destOrd="0" presId="urn:microsoft.com/office/officeart/2005/8/layout/radial5"/>
    <dgm:cxn modelId="{9ED01785-482E-4706-980C-2A05D3737E08}" type="presParOf" srcId="{95010A8D-78B1-4562-96DB-6CE8AD4ACC4D}" destId="{CD7693D3-8E14-4389-9B96-81BE84131AEC}" srcOrd="4" destOrd="0" presId="urn:microsoft.com/office/officeart/2005/8/layout/radial5"/>
    <dgm:cxn modelId="{9562ACCC-1C73-4BFA-A42A-04930CF43F04}" type="presParOf" srcId="{95010A8D-78B1-4562-96DB-6CE8AD4ACC4D}" destId="{5B2B297B-7838-4499-BCB0-094D26454C35}" srcOrd="5" destOrd="0" presId="urn:microsoft.com/office/officeart/2005/8/layout/radial5"/>
    <dgm:cxn modelId="{EB95C069-0CA7-4F24-B694-D7C556011B00}" type="presParOf" srcId="{5B2B297B-7838-4499-BCB0-094D26454C35}" destId="{D08FDA77-45FF-4B9D-ADBF-4F180B29DFD4}" srcOrd="0" destOrd="0" presId="urn:microsoft.com/office/officeart/2005/8/layout/radial5"/>
    <dgm:cxn modelId="{B9B64935-D6FA-448F-93EB-48B5E76B4432}" type="presParOf" srcId="{95010A8D-78B1-4562-96DB-6CE8AD4ACC4D}" destId="{6FD2337C-FB13-4E5B-ABE1-7ADCB6707EB2}" srcOrd="6" destOrd="0" presId="urn:microsoft.com/office/officeart/2005/8/layout/radial5"/>
    <dgm:cxn modelId="{A17A105F-48FB-427E-B564-CE64172AA8F0}" type="presParOf" srcId="{95010A8D-78B1-4562-96DB-6CE8AD4ACC4D}" destId="{9C4722FD-D275-4279-85DD-E646CDD71351}" srcOrd="7" destOrd="0" presId="urn:microsoft.com/office/officeart/2005/8/layout/radial5"/>
    <dgm:cxn modelId="{604AB7A7-5EE6-4523-B855-67A000CF6E99}" type="presParOf" srcId="{9C4722FD-D275-4279-85DD-E646CDD71351}" destId="{46409FAE-566A-4A79-8F62-E242C72AAE1D}" srcOrd="0" destOrd="0" presId="urn:microsoft.com/office/officeart/2005/8/layout/radial5"/>
    <dgm:cxn modelId="{701A2670-FDEC-49AC-9CF1-B1F8A57089D5}" type="presParOf" srcId="{95010A8D-78B1-4562-96DB-6CE8AD4ACC4D}" destId="{11635BE8-0C87-4E17-BA13-4BD5526FED39}" srcOrd="8" destOrd="0" presId="urn:microsoft.com/office/officeart/2005/8/layout/radial5"/>
    <dgm:cxn modelId="{A185B61E-D1E9-4975-8D31-565C7522718E}" type="presParOf" srcId="{95010A8D-78B1-4562-96DB-6CE8AD4ACC4D}" destId="{4AF803C2-7A8D-4718-A595-7B8AAF4541C1}" srcOrd="9" destOrd="0" presId="urn:microsoft.com/office/officeart/2005/8/layout/radial5"/>
    <dgm:cxn modelId="{782DA8EA-1AD9-4C19-9155-52D3B1B435BA}" type="presParOf" srcId="{4AF803C2-7A8D-4718-A595-7B8AAF4541C1}" destId="{1F7EEE60-7996-4C7E-BE9D-89FC7C1C5E98}" srcOrd="0" destOrd="0" presId="urn:microsoft.com/office/officeart/2005/8/layout/radial5"/>
    <dgm:cxn modelId="{AB366D09-1CC7-4823-B64F-2CA91A78B960}" type="presParOf" srcId="{95010A8D-78B1-4562-96DB-6CE8AD4ACC4D}" destId="{A0A00C4C-E0A1-4CBC-A340-7FB295C50577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6DB4BBA-FD92-48F2-935D-7ECAD79F08D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4C931214-872B-414E-A7C8-C74E045DC3EB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err="1"/>
            <a:t>Tekući</a:t>
          </a:r>
          <a:r>
            <a:rPr lang="en-US" dirty="0"/>
            <a:t> </a:t>
          </a:r>
        </a:p>
        <a:p>
          <a:r>
            <a:rPr lang="en-US" dirty="0" err="1"/>
            <a:t>Čaj</a:t>
          </a:r>
          <a:r>
            <a:rPr lang="en-US" dirty="0"/>
            <a:t> (</a:t>
          </a:r>
          <a:r>
            <a:rPr lang="en-US" dirty="0" err="1"/>
            <a:t>infuz</a:t>
          </a:r>
          <a:r>
            <a:rPr lang="en-US" dirty="0"/>
            <a:t>, </a:t>
          </a:r>
          <a:r>
            <a:rPr lang="en-US" dirty="0" err="1"/>
            <a:t>dekokt</a:t>
          </a:r>
          <a:r>
            <a:rPr lang="en-US" dirty="0"/>
            <a:t>), </a:t>
          </a:r>
          <a:r>
            <a:rPr lang="en-US" dirty="0" err="1"/>
            <a:t>sirup</a:t>
          </a:r>
          <a:r>
            <a:rPr lang="en-US" dirty="0"/>
            <a:t>, </a:t>
          </a:r>
          <a:r>
            <a:rPr lang="en-US" dirty="0" err="1"/>
            <a:t>tinkture</a:t>
          </a:r>
          <a:r>
            <a:rPr lang="en-US" dirty="0"/>
            <a:t>…</a:t>
          </a:r>
          <a:endParaRPr lang="hr-HR" dirty="0"/>
        </a:p>
      </dgm:t>
    </dgm:pt>
    <dgm:pt modelId="{EAD1B313-1103-435F-AEB0-340ACB5E2F65}" type="parTrans" cxnId="{604869CB-6F8C-41A7-A672-307A1D47125E}">
      <dgm:prSet/>
      <dgm:spPr/>
      <dgm:t>
        <a:bodyPr/>
        <a:lstStyle/>
        <a:p>
          <a:endParaRPr lang="hr-HR"/>
        </a:p>
      </dgm:t>
    </dgm:pt>
    <dgm:pt modelId="{9AF68EDF-F53A-4B6C-B790-8D4905C537E0}" type="sibTrans" cxnId="{604869CB-6F8C-41A7-A672-307A1D47125E}">
      <dgm:prSet/>
      <dgm:spPr/>
      <dgm:t>
        <a:bodyPr/>
        <a:lstStyle/>
        <a:p>
          <a:endParaRPr lang="hr-HR"/>
        </a:p>
      </dgm:t>
    </dgm:pt>
    <dgm:pt modelId="{50B62E72-423E-4BF4-91EF-B0AF489BDFB1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err="1"/>
            <a:t>Polučvrsti</a:t>
          </a:r>
          <a:endParaRPr lang="en-US" dirty="0"/>
        </a:p>
        <a:p>
          <a:r>
            <a:rPr lang="en-US" dirty="0" err="1"/>
            <a:t>Masti</a:t>
          </a:r>
          <a:r>
            <a:rPr lang="en-US" dirty="0"/>
            <a:t>, </a:t>
          </a:r>
          <a:r>
            <a:rPr lang="en-US" dirty="0" err="1"/>
            <a:t>kreme</a:t>
          </a:r>
          <a:r>
            <a:rPr lang="en-US" dirty="0"/>
            <a:t>, </a:t>
          </a:r>
          <a:r>
            <a:rPr lang="en-US" dirty="0" err="1"/>
            <a:t>balzami</a:t>
          </a:r>
          <a:endParaRPr lang="hr-HR" dirty="0"/>
        </a:p>
      </dgm:t>
    </dgm:pt>
    <dgm:pt modelId="{E5233321-AF91-425A-8C4E-2D405D5A5C1D}" type="parTrans" cxnId="{FE3A9D18-F835-4405-8DD8-C8A9441831CA}">
      <dgm:prSet/>
      <dgm:spPr/>
      <dgm:t>
        <a:bodyPr/>
        <a:lstStyle/>
        <a:p>
          <a:endParaRPr lang="hr-HR"/>
        </a:p>
      </dgm:t>
    </dgm:pt>
    <dgm:pt modelId="{9D491730-F27B-4FFC-B087-76E10B86F510}" type="sibTrans" cxnId="{FE3A9D18-F835-4405-8DD8-C8A9441831CA}">
      <dgm:prSet/>
      <dgm:spPr/>
      <dgm:t>
        <a:bodyPr/>
        <a:lstStyle/>
        <a:p>
          <a:endParaRPr lang="hr-HR"/>
        </a:p>
      </dgm:t>
    </dgm:pt>
    <dgm:pt modelId="{F6201EED-AC17-4FCD-BD56-283C0C22C90A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err="1"/>
            <a:t>Čvrsti</a:t>
          </a:r>
          <a:endParaRPr lang="en-US" dirty="0"/>
        </a:p>
        <a:p>
          <a:r>
            <a:rPr lang="en-US" dirty="0" err="1"/>
            <a:t>Kapsule</a:t>
          </a:r>
          <a:r>
            <a:rPr lang="en-US" dirty="0"/>
            <a:t>, </a:t>
          </a:r>
          <a:r>
            <a:rPr lang="en-US" dirty="0" err="1"/>
            <a:t>tablete</a:t>
          </a:r>
          <a:r>
            <a:rPr lang="en-US" dirty="0"/>
            <a:t>, </a:t>
          </a:r>
          <a:r>
            <a:rPr lang="en-US" dirty="0" err="1"/>
            <a:t>pastile</a:t>
          </a:r>
          <a:r>
            <a:rPr lang="en-US" dirty="0"/>
            <a:t>, granule, </a:t>
          </a:r>
          <a:r>
            <a:rPr lang="en-US" dirty="0" err="1"/>
            <a:t>čepići</a:t>
          </a:r>
          <a:r>
            <a:rPr lang="en-US" dirty="0"/>
            <a:t>, </a:t>
          </a:r>
          <a:r>
            <a:rPr lang="en-US" dirty="0" err="1"/>
            <a:t>vagitoriji</a:t>
          </a:r>
          <a:r>
            <a:rPr lang="en-US" dirty="0"/>
            <a:t> </a:t>
          </a:r>
          <a:endParaRPr lang="hr-HR" dirty="0"/>
        </a:p>
      </dgm:t>
    </dgm:pt>
    <dgm:pt modelId="{8BE48CD6-8871-47DC-92D1-39A82B385026}" type="parTrans" cxnId="{396564BA-9B49-474D-9E68-C697BC46A0F1}">
      <dgm:prSet/>
      <dgm:spPr/>
      <dgm:t>
        <a:bodyPr/>
        <a:lstStyle/>
        <a:p>
          <a:endParaRPr lang="hr-HR"/>
        </a:p>
      </dgm:t>
    </dgm:pt>
    <dgm:pt modelId="{45F1DADF-1D65-47DE-B937-A084A0E66034}" type="sibTrans" cxnId="{396564BA-9B49-474D-9E68-C697BC46A0F1}">
      <dgm:prSet/>
      <dgm:spPr/>
      <dgm:t>
        <a:bodyPr/>
        <a:lstStyle/>
        <a:p>
          <a:endParaRPr lang="hr-HR"/>
        </a:p>
      </dgm:t>
    </dgm:pt>
    <dgm:pt modelId="{200F0283-5C51-451D-8C6A-F4BE3EF8C9F7}" type="pres">
      <dgm:prSet presAssocID="{76DB4BBA-FD92-48F2-935D-7ECAD79F08D7}" presName="Name0" presStyleCnt="0">
        <dgm:presLayoutVars>
          <dgm:chMax val="7"/>
          <dgm:chPref val="7"/>
          <dgm:dir/>
        </dgm:presLayoutVars>
      </dgm:prSet>
      <dgm:spPr/>
    </dgm:pt>
    <dgm:pt modelId="{F004E5B3-EEA4-456F-B323-ED6E0B5CDFC2}" type="pres">
      <dgm:prSet presAssocID="{76DB4BBA-FD92-48F2-935D-7ECAD79F08D7}" presName="Name1" presStyleCnt="0"/>
      <dgm:spPr/>
    </dgm:pt>
    <dgm:pt modelId="{B6CCC94B-770F-430E-9244-647EE3B69916}" type="pres">
      <dgm:prSet presAssocID="{76DB4BBA-FD92-48F2-935D-7ECAD79F08D7}" presName="cycle" presStyleCnt="0"/>
      <dgm:spPr/>
    </dgm:pt>
    <dgm:pt modelId="{1ECAC454-420C-4BAE-A33F-4B4AD82B942F}" type="pres">
      <dgm:prSet presAssocID="{76DB4BBA-FD92-48F2-935D-7ECAD79F08D7}" presName="srcNode" presStyleLbl="node1" presStyleIdx="0" presStyleCnt="3"/>
      <dgm:spPr/>
    </dgm:pt>
    <dgm:pt modelId="{7768AD97-87EB-4FFA-960C-D3AC99F219E1}" type="pres">
      <dgm:prSet presAssocID="{76DB4BBA-FD92-48F2-935D-7ECAD79F08D7}" presName="conn" presStyleLbl="parChTrans1D2" presStyleIdx="0" presStyleCnt="1"/>
      <dgm:spPr/>
    </dgm:pt>
    <dgm:pt modelId="{221D0849-51BF-497C-A576-9A0881BAA74C}" type="pres">
      <dgm:prSet presAssocID="{76DB4BBA-FD92-48F2-935D-7ECAD79F08D7}" presName="extraNode" presStyleLbl="node1" presStyleIdx="0" presStyleCnt="3"/>
      <dgm:spPr/>
    </dgm:pt>
    <dgm:pt modelId="{57B24CF2-9F45-4629-B7DC-45E7FA6D41D0}" type="pres">
      <dgm:prSet presAssocID="{76DB4BBA-FD92-48F2-935D-7ECAD79F08D7}" presName="dstNode" presStyleLbl="node1" presStyleIdx="0" presStyleCnt="3"/>
      <dgm:spPr/>
    </dgm:pt>
    <dgm:pt modelId="{5A142AE4-71A0-43F3-943D-37A1CEEE35D9}" type="pres">
      <dgm:prSet presAssocID="{4C931214-872B-414E-A7C8-C74E045DC3EB}" presName="text_1" presStyleLbl="node1" presStyleIdx="0" presStyleCnt="3">
        <dgm:presLayoutVars>
          <dgm:bulletEnabled val="1"/>
        </dgm:presLayoutVars>
      </dgm:prSet>
      <dgm:spPr/>
    </dgm:pt>
    <dgm:pt modelId="{6AB0411E-820B-481B-9659-384207B9F6E7}" type="pres">
      <dgm:prSet presAssocID="{4C931214-872B-414E-A7C8-C74E045DC3EB}" presName="accent_1" presStyleCnt="0"/>
      <dgm:spPr/>
    </dgm:pt>
    <dgm:pt modelId="{C61F8149-DBE3-434E-B517-A5F49D014B67}" type="pres">
      <dgm:prSet presAssocID="{4C931214-872B-414E-A7C8-C74E045DC3E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FA26250-794D-425B-A983-99CC0DA09581}" type="pres">
      <dgm:prSet presAssocID="{50B62E72-423E-4BF4-91EF-B0AF489BDFB1}" presName="text_2" presStyleLbl="node1" presStyleIdx="1" presStyleCnt="3">
        <dgm:presLayoutVars>
          <dgm:bulletEnabled val="1"/>
        </dgm:presLayoutVars>
      </dgm:prSet>
      <dgm:spPr/>
    </dgm:pt>
    <dgm:pt modelId="{87AA9E41-B920-4076-BFEE-D6440F00AC11}" type="pres">
      <dgm:prSet presAssocID="{50B62E72-423E-4BF4-91EF-B0AF489BDFB1}" presName="accent_2" presStyleCnt="0"/>
      <dgm:spPr/>
    </dgm:pt>
    <dgm:pt modelId="{D5615A2C-A327-47CE-9D1C-AE46FEFCF25B}" type="pres">
      <dgm:prSet presAssocID="{50B62E72-423E-4BF4-91EF-B0AF489BDFB1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E412759-BF95-45BD-8F39-AD25226F8355}" type="pres">
      <dgm:prSet presAssocID="{F6201EED-AC17-4FCD-BD56-283C0C22C90A}" presName="text_3" presStyleLbl="node1" presStyleIdx="2" presStyleCnt="3">
        <dgm:presLayoutVars>
          <dgm:bulletEnabled val="1"/>
        </dgm:presLayoutVars>
      </dgm:prSet>
      <dgm:spPr/>
    </dgm:pt>
    <dgm:pt modelId="{0A437022-4AFD-47E7-9DB2-FB32A1C7447C}" type="pres">
      <dgm:prSet presAssocID="{F6201EED-AC17-4FCD-BD56-283C0C22C90A}" presName="accent_3" presStyleCnt="0"/>
      <dgm:spPr/>
    </dgm:pt>
    <dgm:pt modelId="{7DF27B89-006E-4945-8467-4B34EA36B947}" type="pres">
      <dgm:prSet presAssocID="{F6201EED-AC17-4FCD-BD56-283C0C22C90A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FE3A9D18-F835-4405-8DD8-C8A9441831CA}" srcId="{76DB4BBA-FD92-48F2-935D-7ECAD79F08D7}" destId="{50B62E72-423E-4BF4-91EF-B0AF489BDFB1}" srcOrd="1" destOrd="0" parTransId="{E5233321-AF91-425A-8C4E-2D405D5A5C1D}" sibTransId="{9D491730-F27B-4FFC-B087-76E10B86F510}"/>
    <dgm:cxn modelId="{F282B75B-7FCF-4E39-9ADE-774DCBAB8CFB}" type="presOf" srcId="{76DB4BBA-FD92-48F2-935D-7ECAD79F08D7}" destId="{200F0283-5C51-451D-8C6A-F4BE3EF8C9F7}" srcOrd="0" destOrd="0" presId="urn:microsoft.com/office/officeart/2008/layout/VerticalCurvedList"/>
    <dgm:cxn modelId="{BFD17347-0EB1-4385-A613-9C6FC9913502}" type="presOf" srcId="{9AF68EDF-F53A-4B6C-B790-8D4905C537E0}" destId="{7768AD97-87EB-4FFA-960C-D3AC99F219E1}" srcOrd="0" destOrd="0" presId="urn:microsoft.com/office/officeart/2008/layout/VerticalCurvedList"/>
    <dgm:cxn modelId="{36F6B46B-4571-4B29-9706-4C3ACC74A0A4}" type="presOf" srcId="{4C931214-872B-414E-A7C8-C74E045DC3EB}" destId="{5A142AE4-71A0-43F3-943D-37A1CEEE35D9}" srcOrd="0" destOrd="0" presId="urn:microsoft.com/office/officeart/2008/layout/VerticalCurvedList"/>
    <dgm:cxn modelId="{A6D66283-9534-448E-B5D0-FE66E43913A2}" type="presOf" srcId="{F6201EED-AC17-4FCD-BD56-283C0C22C90A}" destId="{0E412759-BF95-45BD-8F39-AD25226F8355}" srcOrd="0" destOrd="0" presId="urn:microsoft.com/office/officeart/2008/layout/VerticalCurvedList"/>
    <dgm:cxn modelId="{D9BED1B0-60CD-432E-82C1-4F7E854F396B}" type="presOf" srcId="{50B62E72-423E-4BF4-91EF-B0AF489BDFB1}" destId="{BFA26250-794D-425B-A983-99CC0DA09581}" srcOrd="0" destOrd="0" presId="urn:microsoft.com/office/officeart/2008/layout/VerticalCurvedList"/>
    <dgm:cxn modelId="{396564BA-9B49-474D-9E68-C697BC46A0F1}" srcId="{76DB4BBA-FD92-48F2-935D-7ECAD79F08D7}" destId="{F6201EED-AC17-4FCD-BD56-283C0C22C90A}" srcOrd="2" destOrd="0" parTransId="{8BE48CD6-8871-47DC-92D1-39A82B385026}" sibTransId="{45F1DADF-1D65-47DE-B937-A084A0E66034}"/>
    <dgm:cxn modelId="{604869CB-6F8C-41A7-A672-307A1D47125E}" srcId="{76DB4BBA-FD92-48F2-935D-7ECAD79F08D7}" destId="{4C931214-872B-414E-A7C8-C74E045DC3EB}" srcOrd="0" destOrd="0" parTransId="{EAD1B313-1103-435F-AEB0-340ACB5E2F65}" sibTransId="{9AF68EDF-F53A-4B6C-B790-8D4905C537E0}"/>
    <dgm:cxn modelId="{4D7E83E6-A2FA-4D41-8A6A-5D71B0802526}" type="presParOf" srcId="{200F0283-5C51-451D-8C6A-F4BE3EF8C9F7}" destId="{F004E5B3-EEA4-456F-B323-ED6E0B5CDFC2}" srcOrd="0" destOrd="0" presId="urn:microsoft.com/office/officeart/2008/layout/VerticalCurvedList"/>
    <dgm:cxn modelId="{D10689E9-B89F-4EAE-89C4-07F66A9F9AFF}" type="presParOf" srcId="{F004E5B3-EEA4-456F-B323-ED6E0B5CDFC2}" destId="{B6CCC94B-770F-430E-9244-647EE3B69916}" srcOrd="0" destOrd="0" presId="urn:microsoft.com/office/officeart/2008/layout/VerticalCurvedList"/>
    <dgm:cxn modelId="{358CD043-3704-4C5F-8A7C-2A3DCB294DA9}" type="presParOf" srcId="{B6CCC94B-770F-430E-9244-647EE3B69916}" destId="{1ECAC454-420C-4BAE-A33F-4B4AD82B942F}" srcOrd="0" destOrd="0" presId="urn:microsoft.com/office/officeart/2008/layout/VerticalCurvedList"/>
    <dgm:cxn modelId="{BDD5D150-8447-4D99-8058-E836AA1CC31C}" type="presParOf" srcId="{B6CCC94B-770F-430E-9244-647EE3B69916}" destId="{7768AD97-87EB-4FFA-960C-D3AC99F219E1}" srcOrd="1" destOrd="0" presId="urn:microsoft.com/office/officeart/2008/layout/VerticalCurvedList"/>
    <dgm:cxn modelId="{0599DCF7-9E58-48E4-8102-7E6BF01009F7}" type="presParOf" srcId="{B6CCC94B-770F-430E-9244-647EE3B69916}" destId="{221D0849-51BF-497C-A576-9A0881BAA74C}" srcOrd="2" destOrd="0" presId="urn:microsoft.com/office/officeart/2008/layout/VerticalCurvedList"/>
    <dgm:cxn modelId="{553608ED-C17E-4F9D-A7A8-7080A3909F22}" type="presParOf" srcId="{B6CCC94B-770F-430E-9244-647EE3B69916}" destId="{57B24CF2-9F45-4629-B7DC-45E7FA6D41D0}" srcOrd="3" destOrd="0" presId="urn:microsoft.com/office/officeart/2008/layout/VerticalCurvedList"/>
    <dgm:cxn modelId="{9D5EDCF5-7330-4D36-BC20-A2CCCB174D6B}" type="presParOf" srcId="{F004E5B3-EEA4-456F-B323-ED6E0B5CDFC2}" destId="{5A142AE4-71A0-43F3-943D-37A1CEEE35D9}" srcOrd="1" destOrd="0" presId="urn:microsoft.com/office/officeart/2008/layout/VerticalCurvedList"/>
    <dgm:cxn modelId="{53E74847-1F2D-49D9-9943-51C7F0F3219D}" type="presParOf" srcId="{F004E5B3-EEA4-456F-B323-ED6E0B5CDFC2}" destId="{6AB0411E-820B-481B-9659-384207B9F6E7}" srcOrd="2" destOrd="0" presId="urn:microsoft.com/office/officeart/2008/layout/VerticalCurvedList"/>
    <dgm:cxn modelId="{9E34C891-F64B-409E-94EF-49F35BD6B1DC}" type="presParOf" srcId="{6AB0411E-820B-481B-9659-384207B9F6E7}" destId="{C61F8149-DBE3-434E-B517-A5F49D014B67}" srcOrd="0" destOrd="0" presId="urn:microsoft.com/office/officeart/2008/layout/VerticalCurvedList"/>
    <dgm:cxn modelId="{D8BDB121-4787-453E-9EE3-320272DEA028}" type="presParOf" srcId="{F004E5B3-EEA4-456F-B323-ED6E0B5CDFC2}" destId="{BFA26250-794D-425B-A983-99CC0DA09581}" srcOrd="3" destOrd="0" presId="urn:microsoft.com/office/officeart/2008/layout/VerticalCurvedList"/>
    <dgm:cxn modelId="{95DB5246-E377-423A-9029-1F6A1E4D33D7}" type="presParOf" srcId="{F004E5B3-EEA4-456F-B323-ED6E0B5CDFC2}" destId="{87AA9E41-B920-4076-BFEE-D6440F00AC11}" srcOrd="4" destOrd="0" presId="urn:microsoft.com/office/officeart/2008/layout/VerticalCurvedList"/>
    <dgm:cxn modelId="{A3F7FE76-8B63-4AB7-895E-F7203E3583E5}" type="presParOf" srcId="{87AA9E41-B920-4076-BFEE-D6440F00AC11}" destId="{D5615A2C-A327-47CE-9D1C-AE46FEFCF25B}" srcOrd="0" destOrd="0" presId="urn:microsoft.com/office/officeart/2008/layout/VerticalCurvedList"/>
    <dgm:cxn modelId="{E8338F02-F3E7-4A7B-8ACD-A0065D0B8A4B}" type="presParOf" srcId="{F004E5B3-EEA4-456F-B323-ED6E0B5CDFC2}" destId="{0E412759-BF95-45BD-8F39-AD25226F8355}" srcOrd="5" destOrd="0" presId="urn:microsoft.com/office/officeart/2008/layout/VerticalCurvedList"/>
    <dgm:cxn modelId="{89AD893B-D4F2-46E8-931B-0AA3B96AF003}" type="presParOf" srcId="{F004E5B3-EEA4-456F-B323-ED6E0B5CDFC2}" destId="{0A437022-4AFD-47E7-9DB2-FB32A1C7447C}" srcOrd="6" destOrd="0" presId="urn:microsoft.com/office/officeart/2008/layout/VerticalCurvedList"/>
    <dgm:cxn modelId="{D3CAFF97-B8C8-4A1E-89AB-F9492E038827}" type="presParOf" srcId="{0A437022-4AFD-47E7-9DB2-FB32A1C7447C}" destId="{7DF27B89-006E-4945-8467-4B34EA36B94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C2F51A-0FC0-4D83-811B-FFD3F40FA5D2}">
      <dsp:nvSpPr>
        <dsp:cNvPr id="0" name=""/>
        <dsp:cNvSpPr/>
      </dsp:nvSpPr>
      <dsp:spPr>
        <a:xfrm>
          <a:off x="0" y="0"/>
          <a:ext cx="8915400" cy="15308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BABILONSKO-ASIRSKA MEDICINA</a:t>
          </a:r>
          <a:endParaRPr lang="hr-HR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5000.g.pr.Kr. </a:t>
          </a:r>
          <a:r>
            <a:rPr lang="en-US" sz="1700" kern="1200" dirty="0" err="1"/>
            <a:t>Kolijevka</a:t>
          </a:r>
          <a:r>
            <a:rPr lang="en-US" sz="1700" kern="1200" dirty="0"/>
            <a:t> </a:t>
          </a:r>
          <a:r>
            <a:rPr lang="en-US" sz="1700" kern="1200" dirty="0" err="1"/>
            <a:t>civilizacije</a:t>
          </a:r>
          <a:r>
            <a:rPr lang="en-US" sz="1700" kern="1200" dirty="0"/>
            <a:t>, </a:t>
          </a:r>
          <a:r>
            <a:rPr lang="en-US" sz="1700" kern="1200" dirty="0" err="1"/>
            <a:t>glinene</a:t>
          </a:r>
          <a:r>
            <a:rPr lang="en-US" sz="1700" kern="1200" dirty="0"/>
            <a:t> </a:t>
          </a:r>
          <a:r>
            <a:rPr lang="en-US" sz="1700" kern="1200" dirty="0" err="1"/>
            <a:t>pločice</a:t>
          </a:r>
          <a:r>
            <a:rPr lang="en-US" sz="1700" kern="1200" dirty="0"/>
            <a:t>, </a:t>
          </a:r>
          <a:r>
            <a:rPr lang="en-US" sz="1700" kern="1200" dirty="0" err="1"/>
            <a:t>klinasto</a:t>
          </a:r>
          <a:r>
            <a:rPr lang="en-US" sz="1700" kern="1200" dirty="0"/>
            <a:t> </a:t>
          </a:r>
          <a:r>
            <a:rPr lang="en-US" sz="1700" kern="1200" dirty="0" err="1"/>
            <a:t>pismo</a:t>
          </a:r>
          <a:endParaRPr lang="hr-H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/>
            <a:t>lijekovi</a:t>
          </a:r>
          <a:r>
            <a:rPr lang="en-US" sz="1700" kern="1200" dirty="0"/>
            <a:t> </a:t>
          </a:r>
          <a:r>
            <a:rPr lang="en-US" sz="1700" kern="1200" dirty="0" err="1"/>
            <a:t>za</a:t>
          </a:r>
          <a:r>
            <a:rPr lang="en-US" sz="1700" kern="1200" dirty="0"/>
            <a:t> </a:t>
          </a:r>
          <a:r>
            <a:rPr lang="en-US" sz="1700" kern="1200" dirty="0" err="1"/>
            <a:t>unutarnju</a:t>
          </a:r>
          <a:r>
            <a:rPr lang="en-US" sz="1700" kern="1200" dirty="0"/>
            <a:t> </a:t>
          </a:r>
          <a:r>
            <a:rPr lang="en-US" sz="1700" kern="1200" dirty="0" err="1"/>
            <a:t>i</a:t>
          </a:r>
          <a:r>
            <a:rPr lang="en-US" sz="1700" kern="1200" dirty="0"/>
            <a:t> </a:t>
          </a:r>
          <a:r>
            <a:rPr lang="en-US" sz="1700" kern="1200" dirty="0" err="1"/>
            <a:t>vanjsku</a:t>
          </a:r>
          <a:r>
            <a:rPr lang="en-US" sz="1700" kern="1200" dirty="0"/>
            <a:t> </a:t>
          </a:r>
          <a:r>
            <a:rPr lang="en-US" sz="1700" kern="1200" dirty="0" err="1"/>
            <a:t>primjenu</a:t>
          </a:r>
          <a:endParaRPr lang="hr-HR" sz="1700" kern="1200" dirty="0"/>
        </a:p>
      </dsp:txBody>
      <dsp:txXfrm>
        <a:off x="1936160" y="0"/>
        <a:ext cx="6979239" cy="1530803"/>
      </dsp:txXfrm>
    </dsp:sp>
    <dsp:sp modelId="{F37EEA63-B00B-417A-809F-8646511D43FD}">
      <dsp:nvSpPr>
        <dsp:cNvPr id="0" name=""/>
        <dsp:cNvSpPr/>
      </dsp:nvSpPr>
      <dsp:spPr>
        <a:xfrm>
          <a:off x="153080" y="153080"/>
          <a:ext cx="1783080" cy="12246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BA7FB-72D9-449B-9778-59D338C25ABE}">
      <dsp:nvSpPr>
        <dsp:cNvPr id="0" name=""/>
        <dsp:cNvSpPr/>
      </dsp:nvSpPr>
      <dsp:spPr>
        <a:xfrm>
          <a:off x="0" y="1683884"/>
          <a:ext cx="8915400" cy="1530803"/>
        </a:xfrm>
        <a:prstGeom prst="roundRect">
          <a:avLst>
            <a:gd name="adj" fmla="val 10000"/>
          </a:avLst>
        </a:prstGeom>
        <a:solidFill>
          <a:schemeClr val="accent4">
            <a:hueOff val="-246306"/>
            <a:satOff val="7355"/>
            <a:lumOff val="284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EGIPATSKA MEDICINA</a:t>
          </a:r>
          <a:endParaRPr lang="hr-HR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2000.g. </a:t>
          </a:r>
          <a:r>
            <a:rPr lang="en-US" sz="1700" kern="1200" dirty="0" err="1"/>
            <a:t>pr.Kr</a:t>
          </a:r>
          <a:r>
            <a:rPr lang="en-US" sz="1700" kern="1200" dirty="0"/>
            <a:t> </a:t>
          </a:r>
          <a:r>
            <a:rPr lang="en-US" sz="1700" kern="1200" dirty="0" err="1"/>
            <a:t>vhunac</a:t>
          </a:r>
          <a:r>
            <a:rPr lang="en-US" sz="1700" kern="1200" dirty="0"/>
            <a:t>, </a:t>
          </a:r>
          <a:r>
            <a:rPr lang="en-US" sz="1700" kern="1200" dirty="0" err="1"/>
            <a:t>natpisi</a:t>
          </a:r>
          <a:r>
            <a:rPr lang="en-US" sz="1700" kern="1200" dirty="0"/>
            <a:t> </a:t>
          </a:r>
          <a:r>
            <a:rPr lang="en-US" sz="1700" kern="1200" dirty="0" err="1"/>
            <a:t>na</a:t>
          </a:r>
          <a:r>
            <a:rPr lang="en-US" sz="1700" kern="1200" dirty="0"/>
            <a:t> </a:t>
          </a:r>
          <a:r>
            <a:rPr lang="en-US" sz="1700" kern="1200" dirty="0" err="1"/>
            <a:t>zidovima</a:t>
          </a:r>
          <a:r>
            <a:rPr lang="en-US" sz="1700" kern="1200" dirty="0"/>
            <a:t> </a:t>
          </a:r>
          <a:r>
            <a:rPr lang="en-US" sz="1700" kern="1200" dirty="0" err="1"/>
            <a:t>hramova</a:t>
          </a:r>
          <a:r>
            <a:rPr lang="en-US" sz="1700" kern="1200" dirty="0"/>
            <a:t>, </a:t>
          </a:r>
          <a:r>
            <a:rPr lang="en-US" sz="1700" kern="1200" dirty="0" err="1"/>
            <a:t>Ebersov</a:t>
          </a:r>
          <a:r>
            <a:rPr lang="en-US" sz="1700" kern="1200" dirty="0"/>
            <a:t> </a:t>
          </a:r>
          <a:r>
            <a:rPr lang="en-US" sz="1700" kern="1200" dirty="0" err="1"/>
            <a:t>papirus</a:t>
          </a:r>
          <a:endParaRPr lang="hr-H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/>
            <a:t>tekstove</a:t>
          </a:r>
          <a:r>
            <a:rPr lang="en-US" sz="1700" kern="1200" dirty="0"/>
            <a:t> </a:t>
          </a:r>
          <a:r>
            <a:rPr lang="en-US" sz="1700" kern="1200" dirty="0" err="1"/>
            <a:t>su</a:t>
          </a:r>
          <a:r>
            <a:rPr lang="en-US" sz="1700" kern="1200" dirty="0"/>
            <a:t> </a:t>
          </a:r>
          <a:r>
            <a:rPr lang="en-US" sz="1700" kern="1200" dirty="0" err="1"/>
            <a:t>kasnije</a:t>
          </a:r>
          <a:r>
            <a:rPr lang="en-US" sz="1700" kern="1200" dirty="0"/>
            <a:t> </a:t>
          </a:r>
          <a:r>
            <a:rPr lang="en-US" sz="1700" kern="1200" dirty="0" err="1"/>
            <a:t>prevodili</a:t>
          </a:r>
          <a:r>
            <a:rPr lang="en-US" sz="1700" kern="1200" dirty="0"/>
            <a:t> </a:t>
          </a:r>
          <a:r>
            <a:rPr lang="en-US" sz="1700" kern="1200" dirty="0" err="1"/>
            <a:t>Grci</a:t>
          </a:r>
          <a:r>
            <a:rPr lang="en-US" sz="1700" kern="1200" dirty="0"/>
            <a:t> </a:t>
          </a:r>
          <a:r>
            <a:rPr lang="en-US" sz="1700" kern="1200" dirty="0" err="1"/>
            <a:t>i</a:t>
          </a:r>
          <a:r>
            <a:rPr lang="en-US" sz="1700" kern="1200" dirty="0"/>
            <a:t> </a:t>
          </a:r>
          <a:r>
            <a:rPr lang="en-US" sz="1700" kern="1200" dirty="0" err="1"/>
            <a:t>Arapi</a:t>
          </a:r>
          <a:endParaRPr lang="hr-HR" sz="1700" kern="1200" dirty="0"/>
        </a:p>
      </dsp:txBody>
      <dsp:txXfrm>
        <a:off x="1936160" y="1683884"/>
        <a:ext cx="6979239" cy="1530803"/>
      </dsp:txXfrm>
    </dsp:sp>
    <dsp:sp modelId="{D045F2C4-A93C-4AC2-AAEC-D27EC77AC079}">
      <dsp:nvSpPr>
        <dsp:cNvPr id="0" name=""/>
        <dsp:cNvSpPr/>
      </dsp:nvSpPr>
      <dsp:spPr>
        <a:xfrm>
          <a:off x="153080" y="1836964"/>
          <a:ext cx="1783080" cy="12246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8E7C88-0E1A-451B-B4B5-DC37D57FE954}">
      <dsp:nvSpPr>
        <dsp:cNvPr id="0" name=""/>
        <dsp:cNvSpPr/>
      </dsp:nvSpPr>
      <dsp:spPr>
        <a:xfrm>
          <a:off x="0" y="3367768"/>
          <a:ext cx="8915400" cy="1530803"/>
        </a:xfrm>
        <a:prstGeom prst="roundRect">
          <a:avLst>
            <a:gd name="adj" fmla="val 10000"/>
          </a:avLst>
        </a:prstGeom>
        <a:solidFill>
          <a:schemeClr val="accent4">
            <a:hueOff val="-492612"/>
            <a:satOff val="14709"/>
            <a:lumOff val="568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HEBREJSKA MEDICINA</a:t>
          </a:r>
          <a:endParaRPr lang="hr-HR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Rabi Moses – </a:t>
          </a:r>
          <a:r>
            <a:rPr lang="en-US" sz="1700" kern="1200" dirty="0" err="1"/>
            <a:t>židovski</a:t>
          </a:r>
          <a:r>
            <a:rPr lang="en-US" sz="1700" kern="1200" dirty="0"/>
            <a:t> </a:t>
          </a:r>
          <a:r>
            <a:rPr lang="en-US" sz="1700" kern="1200" dirty="0" err="1"/>
            <a:t>liječnik</a:t>
          </a:r>
          <a:r>
            <a:rPr lang="en-US" sz="1700" kern="1200" dirty="0"/>
            <a:t>, </a:t>
          </a:r>
          <a:r>
            <a:rPr lang="en-US" sz="1700" kern="1200" dirty="0" err="1"/>
            <a:t>teolog</a:t>
          </a:r>
          <a:r>
            <a:rPr lang="en-US" sz="1700" kern="1200" dirty="0"/>
            <a:t> </a:t>
          </a:r>
          <a:r>
            <a:rPr lang="en-US" sz="1700" kern="1200" dirty="0" err="1"/>
            <a:t>i</a:t>
          </a:r>
          <a:r>
            <a:rPr lang="en-US" sz="1700" kern="1200" dirty="0"/>
            <a:t> </a:t>
          </a:r>
          <a:r>
            <a:rPr lang="en-US" sz="1700" kern="1200" dirty="0" err="1"/>
            <a:t>filozof</a:t>
          </a:r>
          <a:r>
            <a:rPr lang="en-US" sz="1700" kern="1200" dirty="0"/>
            <a:t> (1135.g.) - </a:t>
          </a:r>
          <a:r>
            <a:rPr lang="hr-HR" sz="1700" kern="1200" dirty="0"/>
            <a:t>„Mnoge bolesti dolaze od sjedenja i loše hrane.“</a:t>
          </a:r>
          <a:r>
            <a:rPr lang="en-US" sz="1700" kern="1200" dirty="0"/>
            <a:t> – </a:t>
          </a:r>
          <a:r>
            <a:rPr lang="en-US" sz="1700" kern="1200" dirty="0" err="1"/>
            <a:t>otac</a:t>
          </a:r>
          <a:r>
            <a:rPr lang="en-US" sz="1700" kern="1200" dirty="0"/>
            <a:t> </a:t>
          </a:r>
          <a:r>
            <a:rPr lang="en-US" sz="1700" kern="1200" dirty="0" err="1"/>
            <a:t>dijetetike</a:t>
          </a:r>
          <a:endParaRPr lang="hr-H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/>
            <a:t>nemamo</a:t>
          </a:r>
          <a:r>
            <a:rPr lang="en-US" sz="1700" kern="1200" dirty="0"/>
            <a:t> </a:t>
          </a:r>
          <a:r>
            <a:rPr lang="en-US" sz="1700" kern="1200" dirty="0" err="1"/>
            <a:t>sačuvanih</a:t>
          </a:r>
          <a:r>
            <a:rPr lang="en-US" sz="1700" kern="1200" dirty="0"/>
            <a:t> </a:t>
          </a:r>
          <a:r>
            <a:rPr lang="en-US" sz="1700" kern="1200" dirty="0" err="1"/>
            <a:t>medicinskih</a:t>
          </a:r>
          <a:r>
            <a:rPr lang="en-US" sz="1700" kern="1200" dirty="0"/>
            <a:t> </a:t>
          </a:r>
          <a:r>
            <a:rPr lang="en-US" sz="1700" kern="1200" dirty="0" err="1"/>
            <a:t>djela</a:t>
          </a:r>
          <a:endParaRPr lang="hr-HR" sz="1700" kern="1200" dirty="0"/>
        </a:p>
      </dsp:txBody>
      <dsp:txXfrm>
        <a:off x="1936160" y="3367768"/>
        <a:ext cx="6979239" cy="1530803"/>
      </dsp:txXfrm>
    </dsp:sp>
    <dsp:sp modelId="{B4A2AF8F-AF75-4BD9-AD57-41FABFE54535}">
      <dsp:nvSpPr>
        <dsp:cNvPr id="0" name=""/>
        <dsp:cNvSpPr/>
      </dsp:nvSpPr>
      <dsp:spPr>
        <a:xfrm>
          <a:off x="153080" y="3520848"/>
          <a:ext cx="1783080" cy="12246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C2F51A-0FC0-4D83-811B-FFD3F40FA5D2}">
      <dsp:nvSpPr>
        <dsp:cNvPr id="0" name=""/>
        <dsp:cNvSpPr/>
      </dsp:nvSpPr>
      <dsp:spPr>
        <a:xfrm>
          <a:off x="0" y="0"/>
          <a:ext cx="8915400" cy="13778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INDIJSKA MEDICINA</a:t>
          </a:r>
          <a:endParaRPr lang="hr-HR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/>
            <a:t>Svete</a:t>
          </a:r>
          <a:r>
            <a:rPr lang="en-US" sz="1800" kern="1200" dirty="0"/>
            <a:t> </a:t>
          </a:r>
          <a:r>
            <a:rPr lang="en-US" sz="1800" kern="1200" dirty="0" err="1"/>
            <a:t>knjige</a:t>
          </a:r>
          <a:r>
            <a:rPr lang="en-US" sz="1800" kern="1200" dirty="0"/>
            <a:t> – </a:t>
          </a:r>
          <a:r>
            <a:rPr lang="en-US" sz="1800" kern="1200" dirty="0" err="1"/>
            <a:t>Vede</a:t>
          </a:r>
          <a:r>
            <a:rPr lang="en-US" sz="1800" kern="1200" dirty="0"/>
            <a:t> - Ayurveda</a:t>
          </a:r>
          <a:endParaRPr lang="hr-H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/>
            <a:t>Začinske</a:t>
          </a:r>
          <a:r>
            <a:rPr lang="en-US" sz="1800" kern="1200" dirty="0"/>
            <a:t> </a:t>
          </a:r>
          <a:r>
            <a:rPr lang="en-US" sz="1800" kern="1200" dirty="0" err="1"/>
            <a:t>biljke</a:t>
          </a:r>
          <a:r>
            <a:rPr lang="en-US" sz="1800" kern="1200" dirty="0"/>
            <a:t> – </a:t>
          </a:r>
          <a:r>
            <a:rPr lang="en-US" sz="1800" kern="1200" dirty="0" err="1"/>
            <a:t>cimet</a:t>
          </a:r>
          <a:r>
            <a:rPr lang="en-US" sz="1800" kern="1200" dirty="0"/>
            <a:t>, </a:t>
          </a:r>
          <a:r>
            <a:rPr lang="en-US" sz="1800" kern="1200" dirty="0" err="1"/>
            <a:t>kardamom</a:t>
          </a:r>
          <a:r>
            <a:rPr lang="en-US" sz="1800" kern="1200" dirty="0"/>
            <a:t>, </a:t>
          </a:r>
          <a:r>
            <a:rPr lang="en-US" sz="1800" kern="1200" dirty="0" err="1"/>
            <a:t>klinčić</a:t>
          </a:r>
          <a:r>
            <a:rPr lang="en-US" sz="1800" kern="1200" dirty="0"/>
            <a:t>, </a:t>
          </a:r>
          <a:r>
            <a:rPr lang="en-US" sz="1800" kern="1200" dirty="0" err="1"/>
            <a:t>papar</a:t>
          </a:r>
          <a:endParaRPr lang="hr-HR" sz="1800" kern="1200" dirty="0"/>
        </a:p>
      </dsp:txBody>
      <dsp:txXfrm>
        <a:off x="1896027" y="0"/>
        <a:ext cx="7019372" cy="1377827"/>
      </dsp:txXfrm>
    </dsp:sp>
    <dsp:sp modelId="{F37EEA63-B00B-417A-809F-8646511D43FD}">
      <dsp:nvSpPr>
        <dsp:cNvPr id="0" name=""/>
        <dsp:cNvSpPr/>
      </dsp:nvSpPr>
      <dsp:spPr>
        <a:xfrm>
          <a:off x="104540" y="102637"/>
          <a:ext cx="1799894" cy="11725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BA7FB-72D9-449B-9778-59D338C25ABE}">
      <dsp:nvSpPr>
        <dsp:cNvPr id="0" name=""/>
        <dsp:cNvSpPr/>
      </dsp:nvSpPr>
      <dsp:spPr>
        <a:xfrm>
          <a:off x="0" y="1490775"/>
          <a:ext cx="8915400" cy="2854574"/>
        </a:xfrm>
        <a:prstGeom prst="roundRect">
          <a:avLst>
            <a:gd name="adj" fmla="val 10000"/>
          </a:avLst>
        </a:prstGeom>
        <a:solidFill>
          <a:schemeClr val="accent4">
            <a:hueOff val="-492612"/>
            <a:satOff val="14709"/>
            <a:lumOff val="568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GRČKO-RIMSKA MEDICINA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/>
            <a:t>Temelj</a:t>
          </a:r>
          <a:r>
            <a:rPr lang="en-US" sz="1700" kern="1200" dirty="0"/>
            <a:t> </a:t>
          </a:r>
          <a:r>
            <a:rPr lang="en-US" sz="1700" kern="1200" dirty="0" err="1"/>
            <a:t>europske</a:t>
          </a:r>
          <a:r>
            <a:rPr lang="en-US" sz="1700" kern="1200" dirty="0"/>
            <a:t> medicine, </a:t>
          </a:r>
          <a:r>
            <a:rPr lang="en-US" sz="1700" kern="1200" dirty="0" err="1"/>
            <a:t>starogrčki</a:t>
          </a:r>
          <a:r>
            <a:rPr lang="en-US" sz="1700" kern="1200" dirty="0"/>
            <a:t> </a:t>
          </a:r>
          <a:r>
            <a:rPr lang="en-US" sz="1700" kern="1200" dirty="0" err="1"/>
            <a:t>epovi</a:t>
          </a:r>
          <a:r>
            <a:rPr lang="en-US" sz="1700" kern="1200" dirty="0"/>
            <a:t> (</a:t>
          </a:r>
          <a:r>
            <a:rPr lang="en-US" sz="1700" kern="1200" dirty="0" err="1"/>
            <a:t>Ahilej</a:t>
          </a:r>
          <a:r>
            <a:rPr lang="en-US" sz="1700" kern="1200" dirty="0"/>
            <a:t>)</a:t>
          </a:r>
          <a:endParaRPr lang="hr-H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/>
            <a:t>Hipokrat</a:t>
          </a:r>
          <a:r>
            <a:rPr lang="en-US" sz="1700" kern="1200" dirty="0"/>
            <a:t>, Corpus </a:t>
          </a:r>
          <a:r>
            <a:rPr lang="en-US" sz="1700" kern="1200" dirty="0" err="1"/>
            <a:t>hippocraticum</a:t>
          </a:r>
          <a:endParaRPr lang="hr-H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/>
            <a:t>Dioskorid</a:t>
          </a:r>
          <a:r>
            <a:rPr lang="en-US" sz="1700" kern="1200" dirty="0"/>
            <a:t>, Materia </a:t>
          </a:r>
          <a:r>
            <a:rPr lang="en-US" sz="1700" kern="1200" dirty="0" err="1"/>
            <a:t>medica</a:t>
          </a:r>
          <a:endParaRPr lang="hr-H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Galen</a:t>
          </a:r>
          <a:endParaRPr lang="hr-H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/>
            <a:t>Rimske</a:t>
          </a:r>
          <a:r>
            <a:rPr lang="en-US" sz="1700" kern="1200" dirty="0"/>
            <a:t> </a:t>
          </a:r>
          <a:r>
            <a:rPr lang="en-US" sz="1700" kern="1200" dirty="0" err="1"/>
            <a:t>terme</a:t>
          </a:r>
          <a:r>
            <a:rPr lang="en-US" sz="1700" kern="1200" dirty="0"/>
            <a:t>, </a:t>
          </a:r>
          <a:r>
            <a:rPr lang="en-US" sz="1700" kern="1200" dirty="0" err="1"/>
            <a:t>sustav</a:t>
          </a:r>
          <a:r>
            <a:rPr lang="en-US" sz="1700" kern="1200" dirty="0"/>
            <a:t> </a:t>
          </a:r>
          <a:r>
            <a:rPr lang="en-US" sz="1700" kern="1200" dirty="0" err="1"/>
            <a:t>javnog</a:t>
          </a:r>
          <a:r>
            <a:rPr lang="en-US" sz="1700" kern="1200" dirty="0"/>
            <a:t> </a:t>
          </a:r>
          <a:r>
            <a:rPr lang="en-US" sz="1700" kern="1200" dirty="0" err="1"/>
            <a:t>zdravstva</a:t>
          </a:r>
          <a:endParaRPr lang="hr-H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r-HR" sz="1700" kern="1200" dirty="0"/>
        </a:p>
      </dsp:txBody>
      <dsp:txXfrm>
        <a:off x="1896027" y="1490775"/>
        <a:ext cx="7019372" cy="2854574"/>
      </dsp:txXfrm>
    </dsp:sp>
    <dsp:sp modelId="{D045F2C4-A93C-4AC2-AAEC-D27EC77AC079}">
      <dsp:nvSpPr>
        <dsp:cNvPr id="0" name=""/>
        <dsp:cNvSpPr/>
      </dsp:nvSpPr>
      <dsp:spPr>
        <a:xfrm>
          <a:off x="112947" y="1803353"/>
          <a:ext cx="1783080" cy="222941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C2F51A-0FC0-4D83-811B-FFD3F40FA5D2}">
      <dsp:nvSpPr>
        <dsp:cNvPr id="0" name=""/>
        <dsp:cNvSpPr/>
      </dsp:nvSpPr>
      <dsp:spPr>
        <a:xfrm>
          <a:off x="0" y="0"/>
          <a:ext cx="8915400" cy="24520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KINESKA MEDICINA</a:t>
          </a:r>
          <a:endParaRPr lang="hr-HR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 err="1"/>
            <a:t>Utemeljena</a:t>
          </a:r>
          <a:r>
            <a:rPr lang="en-US" sz="1900" kern="1200" dirty="0"/>
            <a:t> </a:t>
          </a:r>
          <a:r>
            <a:rPr lang="en-US" sz="1900" kern="1200" dirty="0" err="1"/>
            <a:t>prije</a:t>
          </a:r>
          <a:r>
            <a:rPr lang="en-US" sz="1900" kern="1200" dirty="0"/>
            <a:t> </a:t>
          </a:r>
          <a:r>
            <a:rPr lang="en-US" sz="1900" kern="1200" dirty="0" err="1"/>
            <a:t>više</a:t>
          </a:r>
          <a:r>
            <a:rPr lang="en-US" sz="1900" kern="1200" dirty="0"/>
            <a:t> </a:t>
          </a:r>
          <a:r>
            <a:rPr lang="en-US" sz="1900" kern="1200" dirty="0" err="1"/>
            <a:t>tisuća</a:t>
          </a:r>
          <a:r>
            <a:rPr lang="en-US" sz="1900" kern="1200" dirty="0"/>
            <a:t> </a:t>
          </a:r>
          <a:r>
            <a:rPr lang="en-US" sz="1900" kern="1200" dirty="0" err="1"/>
            <a:t>godina</a:t>
          </a:r>
          <a:r>
            <a:rPr lang="en-US" sz="1900" kern="1200" dirty="0"/>
            <a:t>, </a:t>
          </a:r>
          <a:r>
            <a:rPr lang="en-US" sz="1900" kern="1200" dirty="0" err="1"/>
            <a:t>teško</a:t>
          </a:r>
          <a:r>
            <a:rPr lang="en-US" sz="1900" kern="1200" dirty="0"/>
            <a:t> </a:t>
          </a:r>
          <a:r>
            <a:rPr lang="en-US" sz="1900" kern="1200" dirty="0" err="1"/>
            <a:t>odrediti</a:t>
          </a:r>
          <a:r>
            <a:rPr lang="en-US" sz="1900" kern="1200" dirty="0"/>
            <a:t> </a:t>
          </a:r>
          <a:r>
            <a:rPr lang="en-US" sz="1900" kern="1200" dirty="0" err="1"/>
            <a:t>starost</a:t>
          </a:r>
          <a:endParaRPr lang="hr-H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 err="1"/>
            <a:t>utjecaj</a:t>
          </a:r>
          <a:r>
            <a:rPr lang="en-US" sz="1900" kern="1200" dirty="0"/>
            <a:t> </a:t>
          </a:r>
          <a:r>
            <a:rPr lang="en-US" sz="1900" kern="1200" dirty="0" err="1"/>
            <a:t>na</a:t>
          </a:r>
          <a:r>
            <a:rPr lang="en-US" sz="1900" kern="1200" dirty="0"/>
            <a:t> </a:t>
          </a:r>
          <a:r>
            <a:rPr lang="en-US" sz="1900" kern="1200" dirty="0" err="1"/>
            <a:t>druge</a:t>
          </a:r>
          <a:r>
            <a:rPr lang="en-US" sz="1900" kern="1200" dirty="0"/>
            <a:t> </a:t>
          </a:r>
          <a:r>
            <a:rPr lang="en-US" sz="1900" kern="1200" dirty="0" err="1"/>
            <a:t>zemlje</a:t>
          </a:r>
          <a:r>
            <a:rPr lang="en-US" sz="1900" kern="1200" dirty="0"/>
            <a:t> – </a:t>
          </a:r>
          <a:r>
            <a:rPr lang="en-US" sz="1900" kern="1200" dirty="0" err="1"/>
            <a:t>obogatili</a:t>
          </a:r>
          <a:r>
            <a:rPr lang="en-US" sz="1900" kern="1200" dirty="0"/>
            <a:t> </a:t>
          </a:r>
          <a:r>
            <a:rPr lang="en-US" sz="1900" kern="1200" dirty="0" err="1"/>
            <a:t>ih</a:t>
          </a:r>
          <a:r>
            <a:rPr lang="en-US" sz="1900" kern="1200" dirty="0"/>
            <a:t> </a:t>
          </a:r>
          <a:r>
            <a:rPr lang="en-US" sz="1900" kern="1200" dirty="0" err="1"/>
            <a:t>lijekovima</a:t>
          </a:r>
          <a:r>
            <a:rPr lang="en-US" sz="1900" kern="1200" dirty="0"/>
            <a:t>, </a:t>
          </a:r>
          <a:r>
            <a:rPr lang="en-US" sz="1900" kern="1200" dirty="0" err="1"/>
            <a:t>akupunkturom</a:t>
          </a:r>
          <a:r>
            <a:rPr lang="en-US" sz="1900" kern="1200" dirty="0"/>
            <a:t> </a:t>
          </a:r>
          <a:r>
            <a:rPr lang="en-US" sz="1900" kern="1200" dirty="0" err="1"/>
            <a:t>i</a:t>
          </a:r>
          <a:r>
            <a:rPr lang="en-US" sz="1900" kern="1200" dirty="0"/>
            <a:t> </a:t>
          </a:r>
          <a:r>
            <a:rPr lang="en-US" sz="1900" kern="1200" dirty="0" err="1"/>
            <a:t>drugim</a:t>
          </a:r>
          <a:r>
            <a:rPr lang="en-US" sz="1900" kern="1200" dirty="0"/>
            <a:t> </a:t>
          </a:r>
          <a:r>
            <a:rPr lang="en-US" sz="1900" kern="1200" dirty="0" err="1"/>
            <a:t>tehnikama</a:t>
          </a:r>
          <a:r>
            <a:rPr lang="en-US" sz="1900" kern="1200" dirty="0"/>
            <a:t> </a:t>
          </a:r>
          <a:endParaRPr lang="hr-H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 err="1"/>
            <a:t>Smatra</a:t>
          </a:r>
          <a:r>
            <a:rPr lang="en-US" sz="1900" kern="1200" dirty="0"/>
            <a:t> se da je </a:t>
          </a:r>
          <a:r>
            <a:rPr lang="en-US" sz="1900" kern="1200" dirty="0" err="1"/>
            <a:t>pretežno</a:t>
          </a:r>
          <a:r>
            <a:rPr lang="en-US" sz="1900" kern="1200" dirty="0"/>
            <a:t> </a:t>
          </a:r>
          <a:r>
            <a:rPr lang="en-US" sz="1900" kern="1200" dirty="0" err="1"/>
            <a:t>herbalistička</a:t>
          </a:r>
          <a:endParaRPr lang="hr-H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 err="1"/>
            <a:t>Prožeta</a:t>
          </a:r>
          <a:r>
            <a:rPr lang="en-US" sz="1900" kern="1200" dirty="0"/>
            <a:t> </a:t>
          </a:r>
          <a:r>
            <a:rPr lang="en-US" sz="1900" kern="1200" dirty="0" err="1"/>
            <a:t>religijom</a:t>
          </a:r>
          <a:r>
            <a:rPr lang="en-US" sz="1900" kern="1200" dirty="0"/>
            <a:t> </a:t>
          </a:r>
          <a:r>
            <a:rPr lang="en-US" sz="1900" kern="1200" dirty="0" err="1"/>
            <a:t>i</a:t>
          </a:r>
          <a:r>
            <a:rPr lang="en-US" sz="1900" kern="1200" dirty="0"/>
            <a:t> </a:t>
          </a:r>
          <a:r>
            <a:rPr lang="en-US" sz="1900" kern="1200" dirty="0" err="1"/>
            <a:t>filozofskim</a:t>
          </a:r>
          <a:r>
            <a:rPr lang="en-US" sz="1900" kern="1200" dirty="0"/>
            <a:t> </a:t>
          </a:r>
          <a:r>
            <a:rPr lang="en-US" sz="1900" kern="1200" dirty="0" err="1"/>
            <a:t>pogledom</a:t>
          </a:r>
          <a:r>
            <a:rPr lang="en-US" sz="1900" kern="1200" dirty="0"/>
            <a:t> </a:t>
          </a:r>
          <a:r>
            <a:rPr lang="en-US" sz="1900" kern="1200" dirty="0" err="1"/>
            <a:t>na</a:t>
          </a:r>
          <a:r>
            <a:rPr lang="en-US" sz="1900" kern="1200" dirty="0"/>
            <a:t> </a:t>
          </a:r>
          <a:r>
            <a:rPr lang="en-US" sz="1900" kern="1200" dirty="0" err="1"/>
            <a:t>svijet</a:t>
          </a:r>
          <a:endParaRPr lang="hr-HR" sz="1900" kern="1200" dirty="0"/>
        </a:p>
      </dsp:txBody>
      <dsp:txXfrm>
        <a:off x="2028281" y="0"/>
        <a:ext cx="6887118" cy="2452019"/>
      </dsp:txXfrm>
    </dsp:sp>
    <dsp:sp modelId="{F37EEA63-B00B-417A-809F-8646511D43FD}">
      <dsp:nvSpPr>
        <dsp:cNvPr id="0" name=""/>
        <dsp:cNvSpPr/>
      </dsp:nvSpPr>
      <dsp:spPr>
        <a:xfrm>
          <a:off x="245201" y="245201"/>
          <a:ext cx="1783080" cy="196161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BA7FB-72D9-449B-9778-59D338C25ABE}">
      <dsp:nvSpPr>
        <dsp:cNvPr id="0" name=""/>
        <dsp:cNvSpPr/>
      </dsp:nvSpPr>
      <dsp:spPr>
        <a:xfrm>
          <a:off x="0" y="2697221"/>
          <a:ext cx="8915400" cy="2452019"/>
        </a:xfrm>
        <a:prstGeom prst="roundRect">
          <a:avLst>
            <a:gd name="adj" fmla="val 10000"/>
          </a:avLst>
        </a:prstGeom>
        <a:solidFill>
          <a:schemeClr val="accent4">
            <a:hueOff val="-492612"/>
            <a:satOff val="14709"/>
            <a:lumOff val="568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OTKRIĆE AMERIKE</a:t>
          </a:r>
          <a:endParaRPr lang="hr-HR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1492, </a:t>
          </a:r>
          <a:r>
            <a:rPr lang="en-US" sz="1900" kern="1200" dirty="0" err="1"/>
            <a:t>nove</a:t>
          </a:r>
          <a:r>
            <a:rPr lang="en-US" sz="1900" kern="1200" dirty="0"/>
            <a:t> </a:t>
          </a:r>
          <a:r>
            <a:rPr lang="en-US" sz="1900" kern="1200" dirty="0" err="1"/>
            <a:t>biljke</a:t>
          </a:r>
          <a:r>
            <a:rPr lang="en-US" sz="1900" kern="1200" dirty="0"/>
            <a:t> – </a:t>
          </a:r>
          <a:r>
            <a:rPr lang="en-US" sz="1900" kern="1200" dirty="0" err="1"/>
            <a:t>bundeva</a:t>
          </a:r>
          <a:r>
            <a:rPr lang="en-US" sz="1900" kern="1200" dirty="0"/>
            <a:t>, paprika, </a:t>
          </a:r>
          <a:r>
            <a:rPr lang="en-US" sz="1900" kern="1200" dirty="0" err="1"/>
            <a:t>vanilija</a:t>
          </a:r>
          <a:r>
            <a:rPr lang="en-US" sz="1900" kern="1200" dirty="0"/>
            <a:t>, </a:t>
          </a:r>
          <a:r>
            <a:rPr lang="en-US" sz="1900" kern="1200" dirty="0" err="1"/>
            <a:t>kukuruz</a:t>
          </a:r>
          <a:r>
            <a:rPr lang="en-US" sz="1900" kern="1200" dirty="0"/>
            <a:t>…</a:t>
          </a:r>
          <a:endParaRPr lang="hr-H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 err="1"/>
            <a:t>europska</a:t>
          </a:r>
          <a:r>
            <a:rPr lang="en-US" sz="1900" kern="1200" dirty="0"/>
            <a:t> </a:t>
          </a:r>
          <a:r>
            <a:rPr lang="en-US" sz="1900" kern="1200" dirty="0" err="1"/>
            <a:t>medicina</a:t>
          </a:r>
          <a:r>
            <a:rPr lang="en-US" sz="1900" kern="1200" dirty="0"/>
            <a:t> ne </a:t>
          </a:r>
          <a:r>
            <a:rPr lang="en-US" sz="1900" kern="1200" dirty="0" err="1"/>
            <a:t>prihvaća</a:t>
          </a:r>
          <a:r>
            <a:rPr lang="en-US" sz="1900" kern="1200" dirty="0"/>
            <a:t> </a:t>
          </a:r>
          <a:r>
            <a:rPr lang="en-US" sz="1900" kern="1200" dirty="0" err="1"/>
            <a:t>odmah</a:t>
          </a:r>
          <a:r>
            <a:rPr lang="en-US" sz="1900" kern="1200" dirty="0"/>
            <a:t> </a:t>
          </a:r>
          <a:r>
            <a:rPr lang="en-US" sz="1900" kern="1200" dirty="0" err="1"/>
            <a:t>nove</a:t>
          </a:r>
          <a:r>
            <a:rPr lang="en-US" sz="1900" kern="1200" dirty="0"/>
            <a:t> </a:t>
          </a:r>
          <a:r>
            <a:rPr lang="en-US" sz="1900" kern="1200" dirty="0" err="1"/>
            <a:t>bljke</a:t>
          </a:r>
          <a:r>
            <a:rPr lang="en-US" sz="1900" kern="1200" dirty="0"/>
            <a:t> (</a:t>
          </a:r>
          <a:r>
            <a:rPr lang="en-US" sz="1900" kern="1200" dirty="0" err="1"/>
            <a:t>kinin</a:t>
          </a:r>
          <a:r>
            <a:rPr lang="en-US" sz="1900" kern="1200" dirty="0"/>
            <a:t> </a:t>
          </a:r>
          <a:r>
            <a:rPr lang="en-US" sz="1900" kern="1200" dirty="0" err="1"/>
            <a:t>tek</a:t>
          </a:r>
          <a:r>
            <a:rPr lang="en-US" sz="1900" kern="1200" dirty="0"/>
            <a:t> 1638.)</a:t>
          </a:r>
          <a:endParaRPr lang="hr-H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r-HR" sz="1900" kern="1200" dirty="0"/>
        </a:p>
      </dsp:txBody>
      <dsp:txXfrm>
        <a:off x="2028281" y="2697221"/>
        <a:ext cx="6887118" cy="2452019"/>
      </dsp:txXfrm>
    </dsp:sp>
    <dsp:sp modelId="{D045F2C4-A93C-4AC2-AAEC-D27EC77AC079}">
      <dsp:nvSpPr>
        <dsp:cNvPr id="0" name=""/>
        <dsp:cNvSpPr/>
      </dsp:nvSpPr>
      <dsp:spPr>
        <a:xfrm>
          <a:off x="245201" y="2942423"/>
          <a:ext cx="1783080" cy="196161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C2F51A-0FC0-4D83-811B-FFD3F40FA5D2}">
      <dsp:nvSpPr>
        <dsp:cNvPr id="0" name=""/>
        <dsp:cNvSpPr/>
      </dsp:nvSpPr>
      <dsp:spPr>
        <a:xfrm>
          <a:off x="0" y="0"/>
          <a:ext cx="8915400" cy="24520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EUROPSKA MEDICINA</a:t>
          </a:r>
          <a:endParaRPr lang="hr-HR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/>
            <a:t>Srednji</a:t>
          </a:r>
          <a:r>
            <a:rPr lang="en-US" sz="1700" kern="1200" dirty="0"/>
            <a:t> </a:t>
          </a:r>
          <a:r>
            <a:rPr lang="en-US" sz="1700" kern="1200" dirty="0" err="1"/>
            <a:t>vijek</a:t>
          </a:r>
          <a:r>
            <a:rPr lang="en-US" sz="1700" kern="1200" dirty="0"/>
            <a:t> – </a:t>
          </a:r>
          <a:r>
            <a:rPr lang="en-US" sz="1700" kern="1200" dirty="0" err="1"/>
            <a:t>medicina</a:t>
          </a:r>
          <a:r>
            <a:rPr lang="en-US" sz="1700" kern="1200" dirty="0"/>
            <a:t> u </a:t>
          </a:r>
          <a:r>
            <a:rPr lang="en-US" sz="1700" kern="1200" dirty="0" err="1"/>
            <a:t>samostanima</a:t>
          </a:r>
          <a:r>
            <a:rPr lang="en-US" sz="1700" kern="1200" dirty="0"/>
            <a:t> u </a:t>
          </a:r>
          <a:r>
            <a:rPr lang="en-US" sz="1700" kern="1200" dirty="0" err="1"/>
            <a:t>rukama</a:t>
          </a:r>
          <a:r>
            <a:rPr lang="en-US" sz="1700" kern="1200" dirty="0"/>
            <a:t> </a:t>
          </a:r>
          <a:r>
            <a:rPr lang="en-US" sz="1700" kern="1200" dirty="0" err="1"/>
            <a:t>svećenstva</a:t>
          </a:r>
          <a:r>
            <a:rPr lang="en-US" sz="1700" kern="1200" dirty="0"/>
            <a:t>, </a:t>
          </a:r>
          <a:r>
            <a:rPr lang="en-US" sz="1700" kern="1200" dirty="0" err="1"/>
            <a:t>benediktinski</a:t>
          </a:r>
          <a:r>
            <a:rPr lang="en-US" sz="1700" kern="1200" dirty="0"/>
            <a:t> red</a:t>
          </a:r>
          <a:endParaRPr lang="hr-H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Sveta </a:t>
          </a:r>
          <a:r>
            <a:rPr lang="en-US" sz="1700" kern="1200" dirty="0" err="1"/>
            <a:t>Hildegarda</a:t>
          </a:r>
          <a:r>
            <a:rPr lang="en-US" sz="1700" kern="1200" dirty="0"/>
            <a:t> od </a:t>
          </a:r>
          <a:r>
            <a:rPr lang="en-US" sz="1700" kern="1200" dirty="0" err="1"/>
            <a:t>Bingena</a:t>
          </a:r>
          <a:r>
            <a:rPr lang="en-US" sz="1700" kern="1200" dirty="0"/>
            <a:t>, </a:t>
          </a:r>
          <a:r>
            <a:rPr lang="en-US" sz="1700" kern="1200" dirty="0" err="1"/>
            <a:t>ljekaruše</a:t>
          </a:r>
          <a:endParaRPr lang="hr-H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Od 15.st </a:t>
          </a:r>
          <a:r>
            <a:rPr lang="en-US" sz="1700" kern="1200" dirty="0" err="1"/>
            <a:t>razvoj</a:t>
          </a:r>
          <a:r>
            <a:rPr lang="en-US" sz="1700" kern="1200" dirty="0"/>
            <a:t> </a:t>
          </a:r>
          <a:r>
            <a:rPr lang="en-US" sz="1700" kern="1200" dirty="0" err="1"/>
            <a:t>farmakopeje</a:t>
          </a:r>
          <a:r>
            <a:rPr lang="en-US" sz="1700" kern="1200" dirty="0"/>
            <a:t>, </a:t>
          </a:r>
          <a:r>
            <a:rPr lang="en-US" sz="1700" kern="1200" dirty="0" err="1"/>
            <a:t>botanike</a:t>
          </a:r>
          <a:endParaRPr lang="hr-H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/>
            <a:t>Napredak</a:t>
          </a:r>
          <a:r>
            <a:rPr lang="en-US" sz="1700" kern="1200" dirty="0"/>
            <a:t> </a:t>
          </a:r>
          <a:r>
            <a:rPr lang="en-US" sz="1700" kern="1200" dirty="0" err="1"/>
            <a:t>razvoja</a:t>
          </a:r>
          <a:r>
            <a:rPr lang="en-US" sz="1700" kern="1200" dirty="0"/>
            <a:t> </a:t>
          </a:r>
          <a:r>
            <a:rPr lang="en-US" sz="1700" kern="1200" dirty="0" err="1"/>
            <a:t>kemije</a:t>
          </a:r>
          <a:r>
            <a:rPr lang="en-US" sz="1700" kern="1200" dirty="0"/>
            <a:t> u 19.st – </a:t>
          </a:r>
          <a:r>
            <a:rPr lang="en-US" sz="1700" kern="1200" dirty="0" err="1"/>
            <a:t>preduvjet</a:t>
          </a:r>
          <a:r>
            <a:rPr lang="en-US" sz="1700" kern="1200" dirty="0"/>
            <a:t> </a:t>
          </a:r>
          <a:r>
            <a:rPr lang="en-US" sz="1700" kern="1200" dirty="0" err="1"/>
            <a:t>i</a:t>
          </a:r>
          <a:r>
            <a:rPr lang="en-US" sz="1700" kern="1200" dirty="0"/>
            <a:t> </a:t>
          </a:r>
          <a:r>
            <a:rPr lang="en-US" sz="1700" kern="1200" dirty="0" err="1"/>
            <a:t>za</a:t>
          </a:r>
          <a:r>
            <a:rPr lang="en-US" sz="1700" kern="1200" dirty="0"/>
            <a:t> </a:t>
          </a:r>
          <a:r>
            <a:rPr lang="en-US" sz="1700" kern="1200" dirty="0" err="1"/>
            <a:t>razvoj</a:t>
          </a:r>
          <a:r>
            <a:rPr lang="en-US" sz="1700" kern="1200" dirty="0"/>
            <a:t> </a:t>
          </a:r>
          <a:r>
            <a:rPr lang="en-US" sz="1700" kern="1200" dirty="0" err="1"/>
            <a:t>farmakognozije</a:t>
          </a:r>
          <a:endParaRPr lang="hr-H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r-HR" sz="1700" kern="1200" dirty="0"/>
        </a:p>
      </dsp:txBody>
      <dsp:txXfrm>
        <a:off x="2028281" y="0"/>
        <a:ext cx="6887118" cy="2452019"/>
      </dsp:txXfrm>
    </dsp:sp>
    <dsp:sp modelId="{F37EEA63-B00B-417A-809F-8646511D43FD}">
      <dsp:nvSpPr>
        <dsp:cNvPr id="0" name=""/>
        <dsp:cNvSpPr/>
      </dsp:nvSpPr>
      <dsp:spPr>
        <a:xfrm>
          <a:off x="285080" y="389949"/>
          <a:ext cx="1703322" cy="16721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BA7FB-72D9-449B-9778-59D338C25ABE}">
      <dsp:nvSpPr>
        <dsp:cNvPr id="0" name=""/>
        <dsp:cNvSpPr/>
      </dsp:nvSpPr>
      <dsp:spPr>
        <a:xfrm>
          <a:off x="0" y="2697221"/>
          <a:ext cx="8915400" cy="2452019"/>
        </a:xfrm>
        <a:prstGeom prst="roundRect">
          <a:avLst>
            <a:gd name="adj" fmla="val 10000"/>
          </a:avLst>
        </a:prstGeom>
        <a:solidFill>
          <a:schemeClr val="accent4">
            <a:hueOff val="-492612"/>
            <a:satOff val="14709"/>
            <a:lumOff val="568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ZAGREB</a:t>
          </a:r>
          <a:endParaRPr lang="hr-HR" sz="22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1882. - </a:t>
          </a:r>
          <a:r>
            <a:rPr lang="en-US" sz="1800" kern="1200" dirty="0" err="1"/>
            <a:t>farmaceutski</a:t>
          </a:r>
          <a:r>
            <a:rPr lang="en-US" sz="1800" kern="1200" dirty="0"/>
            <a:t> </a:t>
          </a:r>
          <a:r>
            <a:rPr lang="en-US" sz="1800" kern="1200" dirty="0" err="1"/>
            <a:t>učevni</a:t>
          </a:r>
          <a:r>
            <a:rPr lang="en-US" sz="1800" kern="1200" dirty="0"/>
            <a:t> </a:t>
          </a:r>
          <a:r>
            <a:rPr lang="en-US" sz="1800" kern="1200" dirty="0" err="1"/>
            <a:t>tečaj</a:t>
          </a:r>
          <a:r>
            <a:rPr lang="en-US" sz="1800" kern="1200" dirty="0"/>
            <a:t> – </a:t>
          </a:r>
          <a:r>
            <a:rPr lang="en-US" sz="1800" kern="1200" dirty="0" err="1"/>
            <a:t>početak</a:t>
          </a:r>
          <a:r>
            <a:rPr lang="en-US" sz="1800" kern="1200" dirty="0"/>
            <a:t> </a:t>
          </a:r>
          <a:r>
            <a:rPr lang="en-US" sz="1800" kern="1200" dirty="0" err="1"/>
            <a:t>farmacije</a:t>
          </a:r>
          <a:endParaRPr lang="hr-H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1896. Zagreb - </a:t>
          </a:r>
          <a:r>
            <a:rPr lang="en-US" sz="1800" kern="1200" dirty="0" err="1"/>
            <a:t>zavod</a:t>
          </a:r>
          <a:r>
            <a:rPr lang="en-US" sz="1800" kern="1200" dirty="0"/>
            <a:t> </a:t>
          </a:r>
          <a:r>
            <a:rPr lang="en-US" sz="1800" kern="1200" dirty="0" err="1"/>
            <a:t>za</a:t>
          </a:r>
          <a:r>
            <a:rPr lang="en-US" sz="1800" kern="1200" dirty="0"/>
            <a:t> </a:t>
          </a:r>
          <a:r>
            <a:rPr lang="en-US" sz="1800" kern="1200" dirty="0" err="1"/>
            <a:t>farmakognoziju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Danas - </a:t>
          </a:r>
          <a:r>
            <a:rPr lang="en-US" sz="1800" kern="1200" dirty="0" err="1"/>
            <a:t>Farmacuetsko-biokemijski</a:t>
          </a:r>
          <a:r>
            <a:rPr lang="en-US" sz="1800" kern="1200" dirty="0"/>
            <a:t> </a:t>
          </a:r>
          <a:r>
            <a:rPr lang="en-US" sz="1800" kern="1200" dirty="0" err="1"/>
            <a:t>fakultet</a:t>
          </a:r>
          <a:r>
            <a:rPr lang="en-US" sz="1800" kern="1200" dirty="0"/>
            <a:t> s </a:t>
          </a:r>
          <a:r>
            <a:rPr lang="en-US" sz="1800" kern="1200" dirty="0" err="1"/>
            <a:t>obrazovanjem</a:t>
          </a:r>
          <a:r>
            <a:rPr lang="en-US" sz="1800" kern="1200" dirty="0"/>
            <a:t> </a:t>
          </a:r>
          <a:r>
            <a:rPr lang="en-US" sz="1800" kern="1200" dirty="0" err="1"/>
            <a:t>farmaceuta</a:t>
          </a:r>
          <a:r>
            <a:rPr lang="en-US" sz="1800" kern="1200" dirty="0"/>
            <a:t> </a:t>
          </a:r>
          <a:r>
            <a:rPr lang="en-US" sz="1800" kern="1200" dirty="0" err="1"/>
            <a:t>i</a:t>
          </a:r>
          <a:r>
            <a:rPr lang="en-US" sz="1800" kern="1200" dirty="0"/>
            <a:t> </a:t>
          </a:r>
          <a:r>
            <a:rPr lang="en-US" sz="1800" kern="1200" dirty="0" err="1"/>
            <a:t>sveučilišnih</a:t>
          </a:r>
          <a:r>
            <a:rPr lang="en-US" sz="1800" kern="1200" dirty="0"/>
            <a:t> </a:t>
          </a:r>
          <a:r>
            <a:rPr lang="en-US" sz="1800" kern="1200" dirty="0" err="1"/>
            <a:t>magistara</a:t>
          </a:r>
          <a:r>
            <a:rPr lang="en-US" sz="1800" kern="1200" dirty="0"/>
            <a:t> </a:t>
          </a:r>
          <a:r>
            <a:rPr lang="en-US" sz="1800" kern="1200" dirty="0" err="1"/>
            <a:t>fitoterapije</a:t>
          </a:r>
          <a:endParaRPr lang="en-US" sz="18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 dirty="0"/>
        </a:p>
      </dsp:txBody>
      <dsp:txXfrm>
        <a:off x="2028281" y="2697221"/>
        <a:ext cx="6887118" cy="2452019"/>
      </dsp:txXfrm>
    </dsp:sp>
    <dsp:sp modelId="{D045F2C4-A93C-4AC2-AAEC-D27EC77AC079}">
      <dsp:nvSpPr>
        <dsp:cNvPr id="0" name=""/>
        <dsp:cNvSpPr/>
      </dsp:nvSpPr>
      <dsp:spPr>
        <a:xfrm>
          <a:off x="245201" y="2942423"/>
          <a:ext cx="1783080" cy="196161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29DE4-E54C-4D6E-9F31-C7B76660793A}">
      <dsp:nvSpPr>
        <dsp:cNvPr id="0" name=""/>
        <dsp:cNvSpPr/>
      </dsp:nvSpPr>
      <dsp:spPr>
        <a:xfrm>
          <a:off x="3425018" y="2601652"/>
          <a:ext cx="1743455" cy="1743455"/>
        </a:xfrm>
        <a:prstGeom prst="ellipse">
          <a:avLst/>
        </a:prstGeom>
        <a:solidFill>
          <a:schemeClr val="accent5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Biljna</a:t>
          </a:r>
          <a:r>
            <a:rPr lang="en-US" sz="3000" kern="1200" dirty="0"/>
            <a:t> </a:t>
          </a:r>
          <a:r>
            <a:rPr lang="en-US" sz="3000" kern="1200" dirty="0" err="1"/>
            <a:t>droga</a:t>
          </a:r>
          <a:endParaRPr lang="hr-HR" sz="3000" kern="1200" dirty="0"/>
        </a:p>
      </dsp:txBody>
      <dsp:txXfrm>
        <a:off x="3680341" y="2856975"/>
        <a:ext cx="1232809" cy="1232809"/>
      </dsp:txXfrm>
    </dsp:sp>
    <dsp:sp modelId="{D16404AE-9D1F-4950-9FC0-5AE4B4D84C55}">
      <dsp:nvSpPr>
        <dsp:cNvPr id="0" name=""/>
        <dsp:cNvSpPr/>
      </dsp:nvSpPr>
      <dsp:spPr>
        <a:xfrm rot="16062160">
          <a:off x="4017100" y="1889060"/>
          <a:ext cx="455953" cy="5927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/>
        </a:p>
      </dsp:txBody>
      <dsp:txXfrm rot="10800000">
        <a:off x="4088235" y="2075953"/>
        <a:ext cx="319167" cy="355664"/>
      </dsp:txXfrm>
    </dsp:sp>
    <dsp:sp modelId="{DC01E4B0-92EA-423F-A0D6-2FB8AF29D316}">
      <dsp:nvSpPr>
        <dsp:cNvPr id="0" name=""/>
        <dsp:cNvSpPr/>
      </dsp:nvSpPr>
      <dsp:spPr>
        <a:xfrm>
          <a:off x="3320646" y="0"/>
          <a:ext cx="1743455" cy="1743455"/>
        </a:xfrm>
        <a:prstGeom prst="ellipse">
          <a:avLst/>
        </a:prstGeom>
        <a:solidFill>
          <a:srgbClr val="FFC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Biljni</a:t>
          </a:r>
          <a:r>
            <a:rPr lang="en-US" sz="1800" kern="1200" dirty="0"/>
            <a:t> </a:t>
          </a:r>
          <a:r>
            <a:rPr lang="en-US" sz="1800" kern="1200" dirty="0" err="1"/>
            <a:t>lijek</a:t>
          </a:r>
          <a:endParaRPr lang="hr-HR" sz="1800" kern="1200" dirty="0"/>
        </a:p>
      </dsp:txBody>
      <dsp:txXfrm>
        <a:off x="3575969" y="255323"/>
        <a:ext cx="1232809" cy="1232809"/>
      </dsp:txXfrm>
    </dsp:sp>
    <dsp:sp modelId="{AF49E712-F94D-4CC8-BC24-B54ED1904445}">
      <dsp:nvSpPr>
        <dsp:cNvPr id="0" name=""/>
        <dsp:cNvSpPr/>
      </dsp:nvSpPr>
      <dsp:spPr>
        <a:xfrm rot="20394144">
          <a:off x="5311289" y="2706043"/>
          <a:ext cx="545106" cy="5927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/>
        </a:p>
      </dsp:txBody>
      <dsp:txXfrm>
        <a:off x="5316268" y="2852694"/>
        <a:ext cx="381574" cy="355664"/>
      </dsp:txXfrm>
    </dsp:sp>
    <dsp:sp modelId="{CD7693D3-8E14-4389-9B96-81BE84131AEC}">
      <dsp:nvSpPr>
        <dsp:cNvPr id="0" name=""/>
        <dsp:cNvSpPr/>
      </dsp:nvSpPr>
      <dsp:spPr>
        <a:xfrm>
          <a:off x="6028187" y="1649151"/>
          <a:ext cx="1743455" cy="1743455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Medicinski</a:t>
          </a:r>
          <a:r>
            <a:rPr lang="en-US" sz="1800" kern="1200" dirty="0"/>
            <a:t> </a:t>
          </a:r>
          <a:r>
            <a:rPr lang="en-US" sz="1800" kern="1200" dirty="0" err="1"/>
            <a:t>proizvod</a:t>
          </a:r>
          <a:endParaRPr lang="hr-HR" sz="1800" kern="1200" dirty="0"/>
        </a:p>
      </dsp:txBody>
      <dsp:txXfrm>
        <a:off x="6283510" y="1904474"/>
        <a:ext cx="1232809" cy="1232809"/>
      </dsp:txXfrm>
    </dsp:sp>
    <dsp:sp modelId="{5B2B297B-7838-4499-BCB0-094D26454C35}">
      <dsp:nvSpPr>
        <dsp:cNvPr id="0" name=""/>
        <dsp:cNvSpPr/>
      </dsp:nvSpPr>
      <dsp:spPr>
        <a:xfrm rot="2701564">
          <a:off x="4977644" y="4079370"/>
          <a:ext cx="441317" cy="5927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/>
        </a:p>
      </dsp:txBody>
      <dsp:txXfrm>
        <a:off x="4997054" y="4151095"/>
        <a:ext cx="308922" cy="355664"/>
      </dsp:txXfrm>
    </dsp:sp>
    <dsp:sp modelId="{6FD2337C-FB13-4E5B-ABE1-7ADCB6707EB2}">
      <dsp:nvSpPr>
        <dsp:cNvPr id="0" name=""/>
        <dsp:cNvSpPr/>
      </dsp:nvSpPr>
      <dsp:spPr>
        <a:xfrm>
          <a:off x="5245788" y="4424079"/>
          <a:ext cx="1743455" cy="1743455"/>
        </a:xfrm>
        <a:prstGeom prst="ellipse">
          <a:avLst/>
        </a:prstGeom>
        <a:solidFill>
          <a:srgbClr val="92D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Dodatak</a:t>
          </a:r>
          <a:r>
            <a:rPr lang="en-US" sz="1800" kern="1200" dirty="0"/>
            <a:t> </a:t>
          </a:r>
          <a:r>
            <a:rPr lang="en-US" sz="1800" kern="1200" dirty="0" err="1"/>
            <a:t>prehrani</a:t>
          </a:r>
          <a:endParaRPr lang="hr-HR" sz="1800" kern="1200" dirty="0"/>
        </a:p>
      </dsp:txBody>
      <dsp:txXfrm>
        <a:off x="5501111" y="4679402"/>
        <a:ext cx="1232809" cy="1232809"/>
      </dsp:txXfrm>
    </dsp:sp>
    <dsp:sp modelId="{9C4722FD-D275-4279-85DD-E646CDD71351}">
      <dsp:nvSpPr>
        <dsp:cNvPr id="0" name=""/>
        <dsp:cNvSpPr/>
      </dsp:nvSpPr>
      <dsp:spPr>
        <a:xfrm rot="8038301">
          <a:off x="3216848" y="4079690"/>
          <a:ext cx="418068" cy="5927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/>
        </a:p>
      </dsp:txBody>
      <dsp:txXfrm rot="10800000">
        <a:off x="3323098" y="4153114"/>
        <a:ext cx="292648" cy="355664"/>
      </dsp:txXfrm>
    </dsp:sp>
    <dsp:sp modelId="{11635BE8-0C87-4E17-BA13-4BD5526FED39}">
      <dsp:nvSpPr>
        <dsp:cNvPr id="0" name=""/>
        <dsp:cNvSpPr/>
      </dsp:nvSpPr>
      <dsp:spPr>
        <a:xfrm>
          <a:off x="1666861" y="4424079"/>
          <a:ext cx="1743455" cy="1743455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Hrana</a:t>
          </a:r>
          <a:endParaRPr lang="hr-HR" sz="1800" kern="1200" dirty="0"/>
        </a:p>
      </dsp:txBody>
      <dsp:txXfrm>
        <a:off x="1922184" y="4679402"/>
        <a:ext cx="1232809" cy="1232809"/>
      </dsp:txXfrm>
    </dsp:sp>
    <dsp:sp modelId="{4AF803C2-7A8D-4718-A595-7B8AAF4541C1}">
      <dsp:nvSpPr>
        <dsp:cNvPr id="0" name=""/>
        <dsp:cNvSpPr/>
      </dsp:nvSpPr>
      <dsp:spPr>
        <a:xfrm rot="11620612">
          <a:off x="2547421" y="2830333"/>
          <a:ext cx="649546" cy="5927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/>
        </a:p>
      </dsp:txBody>
      <dsp:txXfrm rot="10800000">
        <a:off x="2722732" y="2969912"/>
        <a:ext cx="471714" cy="355664"/>
      </dsp:txXfrm>
    </dsp:sp>
    <dsp:sp modelId="{A0A00C4C-E0A1-4CBC-A340-7FB295C50577}">
      <dsp:nvSpPr>
        <dsp:cNvPr id="0" name=""/>
        <dsp:cNvSpPr/>
      </dsp:nvSpPr>
      <dsp:spPr>
        <a:xfrm>
          <a:off x="540191" y="1899640"/>
          <a:ext cx="1743455" cy="1743455"/>
        </a:xfrm>
        <a:prstGeom prst="ellipse">
          <a:avLst/>
        </a:prstGeom>
        <a:solidFill>
          <a:srgbClr val="7030A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Kozmetika</a:t>
          </a:r>
          <a:endParaRPr lang="hr-HR" sz="1800" kern="1200" dirty="0"/>
        </a:p>
      </dsp:txBody>
      <dsp:txXfrm>
        <a:off x="795514" y="2154963"/>
        <a:ext cx="1232809" cy="12328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68AD97-87EB-4FFA-960C-D3AC99F219E1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42AE4-71A0-43F3-943D-37A1CEEE35D9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chemeClr val="bg2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Tekući</a:t>
          </a:r>
          <a:r>
            <a:rPr lang="en-US" sz="2000" kern="1200" dirty="0"/>
            <a:t>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Čaj</a:t>
          </a:r>
          <a:r>
            <a:rPr lang="en-US" sz="2000" kern="1200" dirty="0"/>
            <a:t> (</a:t>
          </a:r>
          <a:r>
            <a:rPr lang="en-US" sz="2000" kern="1200" dirty="0" err="1"/>
            <a:t>infuz</a:t>
          </a:r>
          <a:r>
            <a:rPr lang="en-US" sz="2000" kern="1200" dirty="0"/>
            <a:t>, </a:t>
          </a:r>
          <a:r>
            <a:rPr lang="en-US" sz="2000" kern="1200" dirty="0" err="1"/>
            <a:t>dekokt</a:t>
          </a:r>
          <a:r>
            <a:rPr lang="en-US" sz="2000" kern="1200" dirty="0"/>
            <a:t>), </a:t>
          </a:r>
          <a:r>
            <a:rPr lang="en-US" sz="2000" kern="1200" dirty="0" err="1"/>
            <a:t>sirup</a:t>
          </a:r>
          <a:r>
            <a:rPr lang="en-US" sz="2000" kern="1200" dirty="0"/>
            <a:t>, </a:t>
          </a:r>
          <a:r>
            <a:rPr lang="en-US" sz="2000" kern="1200" dirty="0" err="1"/>
            <a:t>tinkture</a:t>
          </a:r>
          <a:r>
            <a:rPr lang="en-US" sz="2000" kern="1200" dirty="0"/>
            <a:t>…</a:t>
          </a:r>
          <a:endParaRPr lang="hr-HR" sz="2000" kern="1200" dirty="0"/>
        </a:p>
      </dsp:txBody>
      <dsp:txXfrm>
        <a:off x="752110" y="541866"/>
        <a:ext cx="7301111" cy="1083733"/>
      </dsp:txXfrm>
    </dsp:sp>
    <dsp:sp modelId="{C61F8149-DBE3-434E-B517-A5F49D014B67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A26250-794D-425B-A983-99CC0DA09581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chemeClr val="bg2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Polučvrsti</a:t>
          </a:r>
          <a:endParaRPr lang="en-US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Masti</a:t>
          </a:r>
          <a:r>
            <a:rPr lang="en-US" sz="2000" kern="1200" dirty="0"/>
            <a:t>, </a:t>
          </a:r>
          <a:r>
            <a:rPr lang="en-US" sz="2000" kern="1200" dirty="0" err="1"/>
            <a:t>kreme</a:t>
          </a:r>
          <a:r>
            <a:rPr lang="en-US" sz="2000" kern="1200" dirty="0"/>
            <a:t>, </a:t>
          </a:r>
          <a:r>
            <a:rPr lang="en-US" sz="2000" kern="1200" dirty="0" err="1"/>
            <a:t>balzami</a:t>
          </a:r>
          <a:endParaRPr lang="hr-HR" sz="2000" kern="1200" dirty="0"/>
        </a:p>
      </dsp:txBody>
      <dsp:txXfrm>
        <a:off x="1146048" y="2167466"/>
        <a:ext cx="6907174" cy="1083733"/>
      </dsp:txXfrm>
    </dsp:sp>
    <dsp:sp modelId="{D5615A2C-A327-47CE-9D1C-AE46FEFCF25B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412759-BF95-45BD-8F39-AD25226F8355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chemeClr val="bg2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Čvrsti</a:t>
          </a:r>
          <a:endParaRPr lang="en-US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Kapsule</a:t>
          </a:r>
          <a:r>
            <a:rPr lang="en-US" sz="2000" kern="1200" dirty="0"/>
            <a:t>, </a:t>
          </a:r>
          <a:r>
            <a:rPr lang="en-US" sz="2000" kern="1200" dirty="0" err="1"/>
            <a:t>tablete</a:t>
          </a:r>
          <a:r>
            <a:rPr lang="en-US" sz="2000" kern="1200" dirty="0"/>
            <a:t>, </a:t>
          </a:r>
          <a:r>
            <a:rPr lang="en-US" sz="2000" kern="1200" dirty="0" err="1"/>
            <a:t>pastile</a:t>
          </a:r>
          <a:r>
            <a:rPr lang="en-US" sz="2000" kern="1200" dirty="0"/>
            <a:t>, granule, </a:t>
          </a:r>
          <a:r>
            <a:rPr lang="en-US" sz="2000" kern="1200" dirty="0" err="1"/>
            <a:t>čepići</a:t>
          </a:r>
          <a:r>
            <a:rPr lang="en-US" sz="2000" kern="1200" dirty="0"/>
            <a:t>, </a:t>
          </a:r>
          <a:r>
            <a:rPr lang="en-US" sz="2000" kern="1200" dirty="0" err="1"/>
            <a:t>vagitoriji</a:t>
          </a:r>
          <a:r>
            <a:rPr lang="en-US" sz="2000" kern="1200" dirty="0"/>
            <a:t> </a:t>
          </a:r>
          <a:endParaRPr lang="hr-HR" sz="2000" kern="1200" dirty="0"/>
        </a:p>
      </dsp:txBody>
      <dsp:txXfrm>
        <a:off x="752110" y="3793066"/>
        <a:ext cx="7301111" cy="1083733"/>
      </dsp:txXfrm>
    </dsp:sp>
    <dsp:sp modelId="{7DF27B89-006E-4945-8467-4B34EA36B947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B664-5FA6-4A1B-9A2C-6C88021D6AE5}" type="datetimeFigureOut">
              <a:rPr lang="hr-HR" smtClean="0"/>
              <a:t>24.10.2022.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5552622-A37D-42A7-A987-37DF980010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391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B664-5FA6-4A1B-9A2C-6C88021D6AE5}" type="datetimeFigureOut">
              <a:rPr lang="hr-HR" smtClean="0"/>
              <a:t>24.10.2022.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552622-A37D-42A7-A987-37DF980010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1510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B664-5FA6-4A1B-9A2C-6C88021D6AE5}" type="datetimeFigureOut">
              <a:rPr lang="hr-HR" smtClean="0"/>
              <a:t>24.10.2022.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552622-A37D-42A7-A987-37DF980010B9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0723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B664-5FA6-4A1B-9A2C-6C88021D6AE5}" type="datetimeFigureOut">
              <a:rPr lang="hr-HR" smtClean="0"/>
              <a:t>24.10.2022.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552622-A37D-42A7-A987-37DF980010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6310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B664-5FA6-4A1B-9A2C-6C88021D6AE5}" type="datetimeFigureOut">
              <a:rPr lang="hr-HR" smtClean="0"/>
              <a:t>24.10.2022.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552622-A37D-42A7-A987-37DF980010B9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5588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B664-5FA6-4A1B-9A2C-6C88021D6AE5}" type="datetimeFigureOut">
              <a:rPr lang="hr-HR" smtClean="0"/>
              <a:t>24.10.2022.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552622-A37D-42A7-A987-37DF980010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87532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B664-5FA6-4A1B-9A2C-6C88021D6AE5}" type="datetimeFigureOut">
              <a:rPr lang="hr-HR" smtClean="0"/>
              <a:t>24.10.2022.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52622-A37D-42A7-A987-37DF980010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0175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B664-5FA6-4A1B-9A2C-6C88021D6AE5}" type="datetimeFigureOut">
              <a:rPr lang="hr-HR" smtClean="0"/>
              <a:t>24.10.2022.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52622-A37D-42A7-A987-37DF980010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75135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B664-5FA6-4A1B-9A2C-6C88021D6AE5}" type="datetimeFigureOut">
              <a:rPr lang="hr-HR" smtClean="0"/>
              <a:t>24.10.2022.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52622-A37D-42A7-A987-37DF980010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497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B664-5FA6-4A1B-9A2C-6C88021D6AE5}" type="datetimeFigureOut">
              <a:rPr lang="hr-HR" smtClean="0"/>
              <a:t>24.10.2022.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552622-A37D-42A7-A987-37DF980010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0114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B664-5FA6-4A1B-9A2C-6C88021D6AE5}" type="datetimeFigureOut">
              <a:rPr lang="hr-HR" smtClean="0"/>
              <a:t>24.10.2022.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5552622-A37D-42A7-A987-37DF980010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9980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B664-5FA6-4A1B-9A2C-6C88021D6AE5}" type="datetimeFigureOut">
              <a:rPr lang="hr-HR" smtClean="0"/>
              <a:t>24.10.2022.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5552622-A37D-42A7-A987-37DF980010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4650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B664-5FA6-4A1B-9A2C-6C88021D6AE5}" type="datetimeFigureOut">
              <a:rPr lang="hr-HR" smtClean="0"/>
              <a:t>24.10.2022.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52622-A37D-42A7-A987-37DF980010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225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B664-5FA6-4A1B-9A2C-6C88021D6AE5}" type="datetimeFigureOut">
              <a:rPr lang="hr-HR" smtClean="0"/>
              <a:t>24.10.2022.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52622-A37D-42A7-A987-37DF980010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73847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B664-5FA6-4A1B-9A2C-6C88021D6AE5}" type="datetimeFigureOut">
              <a:rPr lang="hr-HR" smtClean="0"/>
              <a:t>24.10.2022.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52622-A37D-42A7-A987-37DF980010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346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B664-5FA6-4A1B-9A2C-6C88021D6AE5}" type="datetimeFigureOut">
              <a:rPr lang="hr-HR" smtClean="0"/>
              <a:t>24.10.2022.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552622-A37D-42A7-A987-37DF980010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4227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3B664-5FA6-4A1B-9A2C-6C88021D6AE5}" type="datetimeFigureOut">
              <a:rPr lang="hr-HR" smtClean="0"/>
              <a:t>24.10.2022.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5552622-A37D-42A7-A987-37DF980010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90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5" y="142043"/>
            <a:ext cx="8126134" cy="1740023"/>
          </a:xfrm>
        </p:spPr>
        <p:txBody>
          <a:bodyPr/>
          <a:lstStyle/>
          <a:p>
            <a:r>
              <a:rPr lang="en-US" dirty="0"/>
              <a:t>BILJKE KAO LIJEK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2086253"/>
            <a:ext cx="8126135" cy="143818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Valentina Suban </a:t>
            </a:r>
            <a:r>
              <a:rPr lang="en-US" dirty="0" err="1"/>
              <a:t>Hanžić</a:t>
            </a:r>
            <a:r>
              <a:rPr lang="en-US" dirty="0"/>
              <a:t>, </a:t>
            </a:r>
            <a:r>
              <a:rPr lang="en-US" dirty="0" err="1"/>
              <a:t>mag.pharm</a:t>
            </a:r>
            <a:r>
              <a:rPr lang="en-US" dirty="0"/>
              <a:t>., </a:t>
            </a:r>
            <a:r>
              <a:rPr lang="en-US" dirty="0" err="1"/>
              <a:t>univ.mag.pharm</a:t>
            </a:r>
            <a:r>
              <a:rPr lang="en-US" dirty="0"/>
              <a:t>.</a:t>
            </a:r>
          </a:p>
          <a:p>
            <a:r>
              <a:rPr lang="en-US" dirty="0"/>
              <a:t>25. </a:t>
            </a:r>
            <a:r>
              <a:rPr lang="en-US" dirty="0" err="1"/>
              <a:t>listopada</a:t>
            </a:r>
            <a:r>
              <a:rPr lang="en-US" dirty="0"/>
              <a:t> 2022.</a:t>
            </a: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29F3F23-8122-5CF9-DE7D-9D520FCB4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028" y="3355056"/>
            <a:ext cx="3782114" cy="118713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804CD07-D82C-DFA8-F50E-A18D2A6D9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132" y="4793238"/>
            <a:ext cx="3731075" cy="106079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D44B812-8751-895B-C62E-769F0D753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338" y="5104161"/>
            <a:ext cx="883997" cy="43895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77698D0-E4CC-DEE6-0C5E-960C8B7EB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4004" y="5027028"/>
            <a:ext cx="615749" cy="45114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736BFDF-8F4A-0952-DA8E-AC3683EC07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5551" y="5862412"/>
            <a:ext cx="7565792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59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 </a:t>
            </a:r>
            <a:r>
              <a:rPr lang="en-US" dirty="0" err="1"/>
              <a:t>narodne</a:t>
            </a:r>
            <a:r>
              <a:rPr lang="en-US" dirty="0"/>
              <a:t> medicine</a:t>
            </a:r>
            <a:br>
              <a:rPr lang="en-US" dirty="0"/>
            </a:br>
            <a:r>
              <a:rPr lang="en-US" dirty="0"/>
              <a:t>do </a:t>
            </a:r>
            <a:r>
              <a:rPr lang="en-US" dirty="0" err="1"/>
              <a:t>moderne</a:t>
            </a:r>
            <a:r>
              <a:rPr lang="en-US" dirty="0"/>
              <a:t> </a:t>
            </a:r>
            <a:r>
              <a:rPr lang="en-US" dirty="0" err="1"/>
              <a:t>fitoterapije</a:t>
            </a:r>
            <a:endParaRPr lang="hr-H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575110"/>
          </a:xfrm>
        </p:spPr>
        <p:txBody>
          <a:bodyPr>
            <a:normAutofit/>
          </a:bodyPr>
          <a:lstStyle/>
          <a:p>
            <a:r>
              <a:rPr lang="en-US" dirty="0" err="1"/>
              <a:t>Razvoj</a:t>
            </a:r>
            <a:r>
              <a:rPr lang="en-US" dirty="0"/>
              <a:t> </a:t>
            </a:r>
            <a:r>
              <a:rPr lang="en-US" dirty="0" err="1"/>
              <a:t>znanosti</a:t>
            </a:r>
            <a:r>
              <a:rPr lang="en-US" dirty="0"/>
              <a:t> – </a:t>
            </a:r>
            <a:r>
              <a:rPr lang="en-US" dirty="0" err="1"/>
              <a:t>upotreba</a:t>
            </a:r>
            <a:r>
              <a:rPr lang="en-US" dirty="0"/>
              <a:t> </a:t>
            </a:r>
            <a:r>
              <a:rPr lang="en-US" dirty="0" err="1"/>
              <a:t>biljaka</a:t>
            </a:r>
            <a:r>
              <a:rPr lang="en-US" dirty="0"/>
              <a:t> </a:t>
            </a:r>
            <a:r>
              <a:rPr lang="hr-HR" dirty="0"/>
              <a:t>izlazi iz standardnih okvira botanike</a:t>
            </a:r>
            <a:endParaRPr lang="en-US" dirty="0"/>
          </a:p>
          <a:p>
            <a:r>
              <a:rPr lang="hr-HR" dirty="0"/>
              <a:t>iskorištava </a:t>
            </a:r>
            <a:r>
              <a:rPr lang="en-US" dirty="0"/>
              <a:t>se </a:t>
            </a:r>
            <a:r>
              <a:rPr lang="hr-HR" dirty="0"/>
              <a:t>akumulirano znanje iz kemije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IZOLACIJA AKTIVNIH SPOJEVA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biljnog</a:t>
            </a:r>
            <a:r>
              <a:rPr lang="en-US" dirty="0"/>
              <a:t> </a:t>
            </a:r>
            <a:r>
              <a:rPr lang="en-US" dirty="0" err="1"/>
              <a:t>materijala</a:t>
            </a:r>
            <a:endParaRPr lang="en-US" dirty="0"/>
          </a:p>
          <a:p>
            <a:r>
              <a:rPr lang="en-US" dirty="0"/>
              <a:t>DEFINIRANJE </a:t>
            </a:r>
            <a:r>
              <a:rPr lang="hr-HR" dirty="0"/>
              <a:t> </a:t>
            </a:r>
            <a:r>
              <a:rPr lang="en-US" dirty="0"/>
              <a:t>STRUKTURE</a:t>
            </a:r>
          </a:p>
          <a:p>
            <a:r>
              <a:rPr lang="en-US" dirty="0"/>
              <a:t>ISTRAŽIVANJE UPOTREBE</a:t>
            </a:r>
          </a:p>
          <a:p>
            <a:r>
              <a:rPr lang="en-US" dirty="0"/>
              <a:t>KEMIJSKE MODIFIKACIJE</a:t>
            </a:r>
          </a:p>
          <a:p>
            <a:r>
              <a:rPr lang="en-US" dirty="0"/>
              <a:t>SINTEZA NOVIH LIJEKOVA</a:t>
            </a:r>
          </a:p>
          <a:p>
            <a:endParaRPr lang="en-US" dirty="0"/>
          </a:p>
          <a:p>
            <a:r>
              <a:rPr lang="en-US" dirty="0" err="1"/>
              <a:t>biljne</a:t>
            </a:r>
            <a:r>
              <a:rPr lang="en-US" dirty="0"/>
              <a:t> </a:t>
            </a:r>
            <a:r>
              <a:rPr lang="en-US" dirty="0" err="1"/>
              <a:t>aktivne</a:t>
            </a:r>
            <a:r>
              <a:rPr lang="en-US" dirty="0"/>
              <a:t> </a:t>
            </a:r>
            <a:r>
              <a:rPr lang="en-US" dirty="0" err="1"/>
              <a:t>tvari</a:t>
            </a:r>
            <a:r>
              <a:rPr lang="en-US" dirty="0"/>
              <a:t> </a:t>
            </a:r>
            <a:r>
              <a:rPr lang="en-US" dirty="0" err="1"/>
              <a:t>često</a:t>
            </a:r>
            <a:r>
              <a:rPr lang="en-US" dirty="0"/>
              <a:t> ne </a:t>
            </a:r>
            <a:r>
              <a:rPr lang="en-US" dirty="0" err="1"/>
              <a:t>djeluju</a:t>
            </a:r>
            <a:r>
              <a:rPr lang="en-US" dirty="0"/>
              <a:t> same </a:t>
            </a:r>
            <a:r>
              <a:rPr lang="en-US" dirty="0" err="1"/>
              <a:t>nego</a:t>
            </a:r>
            <a:r>
              <a:rPr lang="en-US" dirty="0"/>
              <a:t> u </a:t>
            </a:r>
            <a:r>
              <a:rPr lang="en-US" dirty="0" err="1"/>
              <a:t>sinergiji</a:t>
            </a:r>
            <a:r>
              <a:rPr lang="en-US" dirty="0"/>
              <a:t> s </a:t>
            </a:r>
            <a:r>
              <a:rPr lang="en-US" dirty="0" err="1"/>
              <a:t>drugim</a:t>
            </a:r>
            <a:r>
              <a:rPr lang="en-US" dirty="0"/>
              <a:t> </a:t>
            </a:r>
            <a:r>
              <a:rPr lang="en-US" dirty="0" err="1"/>
              <a:t>sastavnicama</a:t>
            </a:r>
            <a:r>
              <a:rPr lang="en-US" dirty="0"/>
              <a:t> </a:t>
            </a:r>
            <a:r>
              <a:rPr lang="en-US" dirty="0" err="1"/>
              <a:t>biljke</a:t>
            </a:r>
            <a:r>
              <a:rPr lang="en-US" dirty="0"/>
              <a:t> – </a:t>
            </a:r>
            <a:r>
              <a:rPr lang="en-US" dirty="0" err="1"/>
              <a:t>izazov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daljnja</a:t>
            </a:r>
            <a:r>
              <a:rPr lang="en-US" dirty="0"/>
              <a:t> </a:t>
            </a:r>
            <a:r>
              <a:rPr lang="en-US" dirty="0" err="1"/>
              <a:t>istraživanja</a:t>
            </a:r>
            <a:endParaRPr lang="en-US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76813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Primjeri</a:t>
            </a:r>
            <a:r>
              <a:rPr lang="en-US" dirty="0"/>
              <a:t> </a:t>
            </a:r>
            <a:r>
              <a:rPr lang="en-US" dirty="0" err="1"/>
              <a:t>lijekova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biljnih</a:t>
            </a:r>
            <a:r>
              <a:rPr lang="en-US" dirty="0"/>
              <a:t> </a:t>
            </a:r>
            <a:r>
              <a:rPr lang="en-US" dirty="0" err="1"/>
              <a:t>izvora</a:t>
            </a:r>
            <a:endParaRPr lang="hr-H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89212" y="1576873"/>
            <a:ext cx="8915400" cy="5131837"/>
          </a:xfrm>
        </p:spPr>
        <p:txBody>
          <a:bodyPr>
            <a:normAutofit/>
          </a:bodyPr>
          <a:lstStyle/>
          <a:p>
            <a:r>
              <a:rPr lang="en-US" sz="2000" b="1" dirty="0" err="1"/>
              <a:t>Morfin</a:t>
            </a:r>
            <a:r>
              <a:rPr lang="en-US" sz="2000" dirty="0"/>
              <a:t> - 1803.g – </a:t>
            </a:r>
            <a:r>
              <a:rPr lang="en-US" sz="2000" dirty="0" err="1"/>
              <a:t>njemački</a:t>
            </a:r>
            <a:r>
              <a:rPr lang="en-US" sz="2000" dirty="0"/>
              <a:t> </a:t>
            </a:r>
            <a:r>
              <a:rPr lang="en-US" sz="2000" dirty="0" err="1"/>
              <a:t>ljekarnik</a:t>
            </a:r>
            <a:r>
              <a:rPr lang="en-US" sz="2000" dirty="0"/>
              <a:t> </a:t>
            </a:r>
            <a:r>
              <a:rPr lang="en-US" sz="2000" dirty="0" err="1"/>
              <a:t>izolirao</a:t>
            </a:r>
            <a:r>
              <a:rPr lang="en-US" sz="2000" dirty="0"/>
              <a:t> </a:t>
            </a:r>
            <a:r>
              <a:rPr lang="en-US" sz="2000" dirty="0" err="1"/>
              <a:t>iz</a:t>
            </a:r>
            <a:r>
              <a:rPr lang="en-US" sz="2000" dirty="0"/>
              <a:t> </a:t>
            </a:r>
            <a:r>
              <a:rPr lang="en-US" sz="2000" dirty="0" err="1"/>
              <a:t>opija</a:t>
            </a:r>
            <a:r>
              <a:rPr lang="en-US" sz="2000" dirty="0"/>
              <a:t> (</a:t>
            </a:r>
            <a:r>
              <a:rPr lang="en-US" sz="2000" dirty="0" err="1"/>
              <a:t>analgetik</a:t>
            </a:r>
            <a:r>
              <a:rPr lang="en-US" sz="2000" dirty="0"/>
              <a:t>)</a:t>
            </a:r>
          </a:p>
          <a:p>
            <a:r>
              <a:rPr lang="en-US" sz="2000" b="1" dirty="0" err="1"/>
              <a:t>Acetilsalicilna</a:t>
            </a:r>
            <a:r>
              <a:rPr lang="en-US" sz="2000" b="1" dirty="0"/>
              <a:t> </a:t>
            </a:r>
            <a:r>
              <a:rPr lang="en-US" sz="2000" b="1" dirty="0" err="1"/>
              <a:t>kiselina</a:t>
            </a:r>
            <a:r>
              <a:rPr lang="en-US" sz="2000" b="1" dirty="0"/>
              <a:t> </a:t>
            </a:r>
            <a:r>
              <a:rPr lang="en-US" sz="2000" dirty="0"/>
              <a:t>– </a:t>
            </a:r>
            <a:r>
              <a:rPr lang="en-US" sz="2000" dirty="0" err="1"/>
              <a:t>jedan</a:t>
            </a:r>
            <a:r>
              <a:rPr lang="en-US" sz="2000" dirty="0"/>
              <a:t> od </a:t>
            </a:r>
            <a:r>
              <a:rPr lang="en-US" sz="2000" dirty="0" err="1"/>
              <a:t>najznačajnijih</a:t>
            </a:r>
            <a:r>
              <a:rPr lang="en-US" sz="2000" dirty="0"/>
              <a:t> </a:t>
            </a:r>
            <a:r>
              <a:rPr lang="en-US" sz="2000" dirty="0" err="1"/>
              <a:t>lijekova</a:t>
            </a:r>
            <a:r>
              <a:rPr lang="en-US" sz="2000" dirty="0"/>
              <a:t> 20.st. – </a:t>
            </a:r>
            <a:r>
              <a:rPr lang="en-US" sz="2000" dirty="0" err="1"/>
              <a:t>Hipokrat</a:t>
            </a:r>
            <a:r>
              <a:rPr lang="en-US" sz="2000" dirty="0"/>
              <a:t> (400g </a:t>
            </a:r>
            <a:r>
              <a:rPr lang="en-US" sz="2000" dirty="0" err="1"/>
              <a:t>pr.Kr</a:t>
            </a:r>
            <a:r>
              <a:rPr lang="en-US" sz="2000" dirty="0"/>
              <a:t>.) </a:t>
            </a:r>
            <a:r>
              <a:rPr lang="en-US" sz="2000" dirty="0" err="1"/>
              <a:t>davao</a:t>
            </a:r>
            <a:r>
              <a:rPr lang="en-US" sz="2000" dirty="0"/>
              <a:t> je </a:t>
            </a:r>
            <a:r>
              <a:rPr lang="en-US" sz="2000" dirty="0" err="1"/>
              <a:t>bolesnicima</a:t>
            </a:r>
            <a:r>
              <a:rPr lang="en-US" sz="2000" dirty="0"/>
              <a:t> koru </a:t>
            </a:r>
            <a:r>
              <a:rPr lang="en-US" sz="2000" dirty="0" err="1"/>
              <a:t>vrbe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žvakanje</a:t>
            </a:r>
            <a:r>
              <a:rPr lang="en-US" sz="2000" dirty="0"/>
              <a:t> </a:t>
            </a:r>
            <a:r>
              <a:rPr lang="en-US" sz="2000" dirty="0" err="1"/>
              <a:t>kod</a:t>
            </a:r>
            <a:r>
              <a:rPr lang="en-US" sz="2000" dirty="0"/>
              <a:t> </a:t>
            </a:r>
            <a:r>
              <a:rPr lang="en-US" sz="2000" dirty="0" err="1"/>
              <a:t>porođajnih</a:t>
            </a:r>
            <a:r>
              <a:rPr lang="en-US" sz="2000" dirty="0"/>
              <a:t> </a:t>
            </a:r>
            <a:r>
              <a:rPr lang="en-US" sz="2000" dirty="0" err="1"/>
              <a:t>boli</a:t>
            </a:r>
            <a:r>
              <a:rPr lang="en-US" sz="2000" dirty="0"/>
              <a:t> (</a:t>
            </a:r>
            <a:r>
              <a:rPr lang="en-US" sz="2000" dirty="0" err="1"/>
              <a:t>salicin</a:t>
            </a:r>
            <a:r>
              <a:rPr lang="en-US" sz="2000" dirty="0"/>
              <a:t>, </a:t>
            </a:r>
            <a:r>
              <a:rPr lang="en-US" sz="2000" dirty="0" err="1"/>
              <a:t>salicilna</a:t>
            </a:r>
            <a:r>
              <a:rPr lang="en-US" sz="2000" dirty="0"/>
              <a:t> </a:t>
            </a:r>
            <a:r>
              <a:rPr lang="en-US" sz="2000" dirty="0" err="1"/>
              <a:t>kiselina</a:t>
            </a:r>
            <a:r>
              <a:rPr lang="en-US" sz="2000" dirty="0"/>
              <a:t>) – 1897. u Bayer </a:t>
            </a:r>
            <a:r>
              <a:rPr lang="en-US" sz="2000" dirty="0" err="1"/>
              <a:t>laboratoriju</a:t>
            </a:r>
            <a:r>
              <a:rPr lang="en-US" sz="2000" dirty="0"/>
              <a:t> </a:t>
            </a:r>
            <a:r>
              <a:rPr lang="en-US" sz="2000" dirty="0" err="1"/>
              <a:t>sinteza</a:t>
            </a:r>
            <a:r>
              <a:rPr lang="en-US" sz="2000" dirty="0"/>
              <a:t> </a:t>
            </a:r>
            <a:r>
              <a:rPr lang="en-US" sz="2000" dirty="0" err="1"/>
              <a:t>acetilsalicine</a:t>
            </a:r>
            <a:r>
              <a:rPr lang="en-US" sz="2000" dirty="0"/>
              <a:t> </a:t>
            </a:r>
            <a:r>
              <a:rPr lang="en-US" sz="2000" dirty="0" err="1"/>
              <a:t>kiseline</a:t>
            </a:r>
            <a:endParaRPr lang="en-US" sz="2000" dirty="0"/>
          </a:p>
          <a:p>
            <a:r>
              <a:rPr lang="en-US" sz="2000" b="1" dirty="0" err="1"/>
              <a:t>Kinin</a:t>
            </a:r>
            <a:r>
              <a:rPr lang="en-US" sz="2000" dirty="0"/>
              <a:t> – </a:t>
            </a:r>
            <a:r>
              <a:rPr lang="en-US" sz="2000" dirty="0" err="1"/>
              <a:t>antimalarik</a:t>
            </a:r>
            <a:r>
              <a:rPr lang="en-US" sz="2000" dirty="0"/>
              <a:t> </a:t>
            </a:r>
            <a:r>
              <a:rPr lang="en-US" sz="2000" dirty="0" err="1"/>
              <a:t>iz</a:t>
            </a:r>
            <a:r>
              <a:rPr lang="en-US" sz="2000" dirty="0"/>
              <a:t> </a:t>
            </a:r>
            <a:r>
              <a:rPr lang="en-US" sz="2000" dirty="0" err="1"/>
              <a:t>biljke</a:t>
            </a:r>
            <a:r>
              <a:rPr lang="en-US" sz="2000" dirty="0"/>
              <a:t> </a:t>
            </a:r>
            <a:r>
              <a:rPr lang="en-US" sz="2000" dirty="0" err="1"/>
              <a:t>kininovac</a:t>
            </a:r>
            <a:r>
              <a:rPr lang="en-US" sz="2000" dirty="0"/>
              <a:t> 1820. - </a:t>
            </a:r>
            <a:r>
              <a:rPr lang="en-US" sz="2000" dirty="0" err="1"/>
              <a:t>francuski</a:t>
            </a:r>
            <a:r>
              <a:rPr lang="en-US" sz="2000" dirty="0"/>
              <a:t> </a:t>
            </a:r>
            <a:r>
              <a:rPr lang="en-US" sz="2000" dirty="0" err="1"/>
              <a:t>znanstvenici</a:t>
            </a:r>
            <a:r>
              <a:rPr lang="en-US" sz="2000" dirty="0"/>
              <a:t> – </a:t>
            </a:r>
            <a:r>
              <a:rPr lang="en-US" sz="2000" dirty="0" err="1"/>
              <a:t>zbog</a:t>
            </a:r>
            <a:r>
              <a:rPr lang="en-US" sz="2000" dirty="0"/>
              <a:t> </a:t>
            </a:r>
            <a:r>
              <a:rPr lang="en-US" sz="2000" dirty="0" err="1"/>
              <a:t>pojave</a:t>
            </a:r>
            <a:r>
              <a:rPr lang="en-US" sz="2000" dirty="0"/>
              <a:t> </a:t>
            </a:r>
            <a:r>
              <a:rPr lang="en-US" sz="2000" dirty="0" err="1"/>
              <a:t>otpornost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kininske</a:t>
            </a:r>
            <a:r>
              <a:rPr lang="en-US" sz="2000" dirty="0"/>
              <a:t> derivate – </a:t>
            </a:r>
            <a:r>
              <a:rPr lang="en-US" sz="2000" dirty="0" err="1"/>
              <a:t>traže</a:t>
            </a:r>
            <a:r>
              <a:rPr lang="en-US" sz="2000" dirty="0"/>
              <a:t> se </a:t>
            </a:r>
            <a:r>
              <a:rPr lang="en-US" sz="2000" dirty="0" err="1"/>
              <a:t>novi</a:t>
            </a:r>
            <a:r>
              <a:rPr lang="en-US" sz="2000" dirty="0"/>
              <a:t> </a:t>
            </a:r>
            <a:r>
              <a:rPr lang="en-US" sz="2000" dirty="0" err="1"/>
              <a:t>antimalarici</a:t>
            </a:r>
            <a:r>
              <a:rPr lang="en-US" sz="2000" dirty="0"/>
              <a:t> – </a:t>
            </a:r>
            <a:r>
              <a:rPr lang="en-US" sz="2000" dirty="0" err="1"/>
              <a:t>kineski</a:t>
            </a:r>
            <a:r>
              <a:rPr lang="en-US" sz="2000" dirty="0"/>
              <a:t> </a:t>
            </a:r>
            <a:r>
              <a:rPr lang="en-US" sz="2000" dirty="0" err="1"/>
              <a:t>pelin</a:t>
            </a:r>
            <a:r>
              <a:rPr lang="en-US" sz="2000" dirty="0"/>
              <a:t> (Artemisia </a:t>
            </a:r>
            <a:r>
              <a:rPr lang="en-US" sz="2000" dirty="0" err="1"/>
              <a:t>annua</a:t>
            </a:r>
            <a:r>
              <a:rPr lang="en-US" sz="2000" dirty="0"/>
              <a:t>) - </a:t>
            </a:r>
            <a:r>
              <a:rPr lang="en-US" sz="2000" b="1" dirty="0" err="1"/>
              <a:t>artemizinin</a:t>
            </a:r>
            <a:endParaRPr lang="en-US" sz="2000" b="1" dirty="0"/>
          </a:p>
          <a:p>
            <a:r>
              <a:rPr lang="en-US" sz="2000" dirty="0" err="1"/>
              <a:t>Antitumorski</a:t>
            </a:r>
            <a:r>
              <a:rPr lang="en-US" sz="2000" dirty="0"/>
              <a:t> </a:t>
            </a:r>
            <a:r>
              <a:rPr lang="en-US" sz="2000" dirty="0" err="1"/>
              <a:t>lijekovi</a:t>
            </a:r>
            <a:r>
              <a:rPr lang="en-US" sz="2000" dirty="0"/>
              <a:t> – </a:t>
            </a:r>
            <a:r>
              <a:rPr lang="en-US" sz="2000" b="1" dirty="0" err="1"/>
              <a:t>vinblastin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b="1" dirty="0" err="1"/>
              <a:t>vinkristin</a:t>
            </a:r>
            <a:r>
              <a:rPr lang="en-US" sz="2000" b="1" dirty="0"/>
              <a:t> </a:t>
            </a:r>
            <a:r>
              <a:rPr lang="en-US" sz="2000" dirty="0"/>
              <a:t>– </a:t>
            </a:r>
            <a:r>
              <a:rPr lang="en-US" sz="2000" dirty="0" err="1"/>
              <a:t>iz</a:t>
            </a:r>
            <a:r>
              <a:rPr lang="en-US" sz="2000" dirty="0"/>
              <a:t> </a:t>
            </a:r>
            <a:r>
              <a:rPr lang="hr-HR" sz="2000" i="1" dirty="0" err="1"/>
              <a:t>Cataranthus</a:t>
            </a:r>
            <a:r>
              <a:rPr lang="hr-HR" sz="2000" i="1" dirty="0"/>
              <a:t> </a:t>
            </a:r>
            <a:r>
              <a:rPr lang="hr-HR" sz="2000" i="1" dirty="0" err="1"/>
              <a:t>roseus</a:t>
            </a:r>
            <a:r>
              <a:rPr lang="en-US" sz="2000" i="1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madagaskarski</a:t>
            </a:r>
            <a:r>
              <a:rPr lang="en-US" sz="2000" dirty="0"/>
              <a:t> </a:t>
            </a:r>
            <a:r>
              <a:rPr lang="en-US" sz="2000" dirty="0" err="1"/>
              <a:t>zimzelen</a:t>
            </a:r>
            <a:r>
              <a:rPr lang="en-US" sz="2000" dirty="0"/>
              <a:t>) – 1960-te </a:t>
            </a:r>
            <a:r>
              <a:rPr lang="en-US" sz="2000" dirty="0" err="1"/>
              <a:t>godine</a:t>
            </a:r>
            <a:r>
              <a:rPr lang="en-US" sz="2000" dirty="0"/>
              <a:t>; </a:t>
            </a:r>
            <a:r>
              <a:rPr lang="en-US" sz="2000" b="1" dirty="0" err="1"/>
              <a:t>paklitaksel</a:t>
            </a:r>
            <a:r>
              <a:rPr lang="en-US" sz="2000" b="1" dirty="0"/>
              <a:t> </a:t>
            </a:r>
            <a:r>
              <a:rPr lang="en-US" sz="2000" dirty="0"/>
              <a:t>– </a:t>
            </a:r>
            <a:r>
              <a:rPr lang="en-US" sz="2000" dirty="0" err="1"/>
              <a:t>iz</a:t>
            </a:r>
            <a:r>
              <a:rPr lang="en-US" sz="2000" dirty="0"/>
              <a:t> </a:t>
            </a:r>
            <a:r>
              <a:rPr lang="en-US" sz="2000" dirty="0" err="1"/>
              <a:t>pacifičke</a:t>
            </a:r>
            <a:r>
              <a:rPr lang="en-US" sz="2000" dirty="0"/>
              <a:t> </a:t>
            </a:r>
            <a:r>
              <a:rPr lang="en-US" sz="2000" dirty="0" err="1"/>
              <a:t>tise</a:t>
            </a:r>
            <a:r>
              <a:rPr lang="en-US" sz="2000" dirty="0"/>
              <a:t>, </a:t>
            </a:r>
            <a:r>
              <a:rPr lang="en-US" sz="2000" dirty="0" err="1"/>
              <a:t>Taxus</a:t>
            </a:r>
            <a:r>
              <a:rPr lang="en-US" sz="2000" dirty="0"/>
              <a:t> </a:t>
            </a:r>
            <a:r>
              <a:rPr lang="en-US" sz="2000" dirty="0" err="1"/>
              <a:t>brevifolia</a:t>
            </a:r>
            <a:r>
              <a:rPr lang="en-US" sz="2000" dirty="0"/>
              <a:t> – </a:t>
            </a:r>
            <a:r>
              <a:rPr lang="en-US" sz="2000" dirty="0" err="1"/>
              <a:t>nedostatno</a:t>
            </a:r>
            <a:r>
              <a:rPr lang="en-US" sz="2000" dirty="0"/>
              <a:t> – </a:t>
            </a:r>
            <a:r>
              <a:rPr lang="en-US" sz="2000" dirty="0" err="1"/>
              <a:t>polusintesko</a:t>
            </a:r>
            <a:r>
              <a:rPr lang="en-US" sz="2000" dirty="0"/>
              <a:t> </a:t>
            </a:r>
            <a:r>
              <a:rPr lang="en-US" sz="2000" dirty="0" err="1"/>
              <a:t>dobivanje</a:t>
            </a:r>
            <a:r>
              <a:rPr lang="en-US" sz="2000" dirty="0"/>
              <a:t> </a:t>
            </a:r>
            <a:r>
              <a:rPr lang="en-US" sz="2000" dirty="0" err="1"/>
              <a:t>iz</a:t>
            </a:r>
            <a:r>
              <a:rPr lang="en-US" sz="2000" dirty="0"/>
              <a:t> </a:t>
            </a:r>
            <a:r>
              <a:rPr lang="en-US" sz="2000" dirty="0" err="1"/>
              <a:t>eropske</a:t>
            </a:r>
            <a:r>
              <a:rPr lang="en-US" sz="2000" dirty="0"/>
              <a:t> </a:t>
            </a:r>
            <a:r>
              <a:rPr lang="en-US" sz="2000" dirty="0" err="1"/>
              <a:t>tise</a:t>
            </a:r>
            <a:r>
              <a:rPr lang="en-US" sz="2000" dirty="0"/>
              <a:t> (T. </a:t>
            </a:r>
            <a:r>
              <a:rPr lang="en-US" sz="2000" dirty="0" err="1"/>
              <a:t>Baccata</a:t>
            </a:r>
            <a:r>
              <a:rPr lang="en-US" sz="2000" dirty="0"/>
              <a:t>); </a:t>
            </a:r>
            <a:r>
              <a:rPr lang="en-US" sz="2000" b="1" dirty="0" err="1"/>
              <a:t>kamtotekin</a:t>
            </a:r>
            <a:r>
              <a:rPr lang="en-US" sz="2000" b="1" dirty="0"/>
              <a:t> </a:t>
            </a:r>
            <a:r>
              <a:rPr lang="en-US" sz="2000" dirty="0"/>
              <a:t>– </a:t>
            </a:r>
            <a:r>
              <a:rPr lang="en-US" sz="2000" dirty="0" err="1"/>
              <a:t>Camptotheca</a:t>
            </a:r>
            <a:r>
              <a:rPr lang="en-US" sz="2000" dirty="0"/>
              <a:t> </a:t>
            </a:r>
            <a:r>
              <a:rPr lang="en-US" sz="2000" dirty="0" err="1"/>
              <a:t>accuminata</a:t>
            </a:r>
            <a:r>
              <a:rPr lang="en-US" sz="2000" dirty="0"/>
              <a:t> – </a:t>
            </a:r>
            <a:r>
              <a:rPr lang="en-US" sz="2000" dirty="0" err="1"/>
              <a:t>polusinteza</a:t>
            </a:r>
            <a:r>
              <a:rPr lang="en-US" sz="2000" dirty="0"/>
              <a:t> </a:t>
            </a:r>
            <a:r>
              <a:rPr lang="en-US" sz="2000" dirty="0" err="1"/>
              <a:t>topotekan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irinotekan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888240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/>
          </p:cNvGraphicFramePr>
          <p:nvPr/>
        </p:nvGraphicFramePr>
        <p:xfrm>
          <a:off x="2519265" y="410547"/>
          <a:ext cx="8593493" cy="6167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801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21120" y="158443"/>
            <a:ext cx="8911687" cy="1280890"/>
          </a:xfrm>
        </p:spPr>
        <p:txBody>
          <a:bodyPr/>
          <a:lstStyle/>
          <a:p>
            <a:endParaRPr lang="hr-HR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06565401"/>
              </p:ext>
            </p:extLst>
          </p:nvPr>
        </p:nvGraphicFramePr>
        <p:xfrm>
          <a:off x="2022670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3325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Izvori</a:t>
            </a:r>
            <a:r>
              <a:rPr lang="en-US" dirty="0"/>
              <a:t> </a:t>
            </a:r>
            <a:r>
              <a:rPr lang="en-US" dirty="0" err="1"/>
              <a:t>informacija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Stručna</a:t>
            </a:r>
            <a:r>
              <a:rPr lang="en-US" sz="2000" dirty="0"/>
              <a:t> </a:t>
            </a:r>
            <a:r>
              <a:rPr lang="en-US" sz="2000" dirty="0" err="1"/>
              <a:t>literatura</a:t>
            </a:r>
            <a:endParaRPr lang="en-US" sz="2000" dirty="0"/>
          </a:p>
          <a:p>
            <a:r>
              <a:rPr lang="en-US" sz="2000" dirty="0"/>
              <a:t>EMA (European Medicines Agency) - </a:t>
            </a:r>
            <a:r>
              <a:rPr lang="en-US" sz="2000" dirty="0" err="1"/>
              <a:t>Agencija</a:t>
            </a:r>
            <a:r>
              <a:rPr lang="en-US" sz="2000" dirty="0"/>
              <a:t> </a:t>
            </a:r>
            <a:r>
              <a:rPr lang="en-US" sz="2000" dirty="0" err="1"/>
              <a:t>odgovorna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znanstvenu</a:t>
            </a:r>
            <a:r>
              <a:rPr lang="en-US" sz="2000" dirty="0"/>
              <a:t> </a:t>
            </a:r>
            <a:r>
              <a:rPr lang="en-US" sz="2000" dirty="0" err="1"/>
              <a:t>procjenu</a:t>
            </a:r>
            <a:r>
              <a:rPr lang="en-US" sz="2000" dirty="0"/>
              <a:t>, </a:t>
            </a:r>
            <a:r>
              <a:rPr lang="en-US" sz="2000" dirty="0" err="1"/>
              <a:t>nadzor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praćenje</a:t>
            </a:r>
            <a:r>
              <a:rPr lang="en-US" sz="2000" dirty="0"/>
              <a:t> </a:t>
            </a:r>
            <a:r>
              <a:rPr lang="en-US" sz="2000" dirty="0" err="1"/>
              <a:t>sigurnosti</a:t>
            </a:r>
            <a:r>
              <a:rPr lang="en-US" sz="2000" dirty="0"/>
              <a:t> </a:t>
            </a:r>
            <a:r>
              <a:rPr lang="en-US" sz="2000" dirty="0" err="1"/>
              <a:t>lijekova</a:t>
            </a:r>
            <a:r>
              <a:rPr lang="en-US" sz="2000" dirty="0"/>
              <a:t> u EU, </a:t>
            </a:r>
            <a:r>
              <a:rPr lang="en-US" sz="2000" dirty="0" err="1"/>
              <a:t>tako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biljnih</a:t>
            </a:r>
            <a:r>
              <a:rPr lang="en-US" sz="2000" dirty="0"/>
              <a:t> </a:t>
            </a:r>
            <a:r>
              <a:rPr lang="en-US" sz="2000" dirty="0" err="1"/>
              <a:t>lijekova</a:t>
            </a:r>
            <a:r>
              <a:rPr lang="en-US" sz="2000" dirty="0"/>
              <a:t> – </a:t>
            </a:r>
            <a:r>
              <a:rPr lang="en-US" sz="2000" dirty="0" err="1"/>
              <a:t>opisi</a:t>
            </a:r>
            <a:r>
              <a:rPr lang="en-US" sz="2000" dirty="0"/>
              <a:t> </a:t>
            </a:r>
            <a:r>
              <a:rPr lang="en-US" sz="2000" dirty="0" err="1"/>
              <a:t>biljnih</a:t>
            </a:r>
            <a:r>
              <a:rPr lang="en-US" sz="2000" dirty="0"/>
              <a:t> </a:t>
            </a:r>
            <a:r>
              <a:rPr lang="en-US" sz="2000" dirty="0" err="1"/>
              <a:t>droga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njihova</a:t>
            </a:r>
            <a:r>
              <a:rPr lang="en-US" sz="2000" dirty="0"/>
              <a:t> </a:t>
            </a:r>
            <a:r>
              <a:rPr lang="en-US" sz="2000" dirty="0" err="1"/>
              <a:t>upotreba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mišljenje</a:t>
            </a:r>
            <a:r>
              <a:rPr lang="en-US" sz="2000" dirty="0"/>
              <a:t> o </a:t>
            </a:r>
            <a:r>
              <a:rPr lang="en-US" sz="2000" dirty="0" err="1"/>
              <a:t>sigurnosti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učinkovitosti</a:t>
            </a:r>
            <a:endParaRPr lang="en-US" sz="2000" dirty="0"/>
          </a:p>
          <a:p>
            <a:r>
              <a:rPr lang="en-US" sz="2000" dirty="0"/>
              <a:t>ESCOP (European Scientific Cooperative On </a:t>
            </a:r>
            <a:r>
              <a:rPr lang="en-US" sz="2000" dirty="0" err="1"/>
              <a:t>Phytotherapy</a:t>
            </a:r>
            <a:r>
              <a:rPr lang="en-US" sz="2000" dirty="0"/>
              <a:t>) </a:t>
            </a:r>
            <a:r>
              <a:rPr lang="en-US" sz="2000" dirty="0" err="1"/>
              <a:t>monografije</a:t>
            </a:r>
            <a:endParaRPr lang="en-US" sz="2000" dirty="0"/>
          </a:p>
          <a:p>
            <a:r>
              <a:rPr lang="en-US" sz="2000" dirty="0"/>
              <a:t>CASI – </a:t>
            </a:r>
            <a:r>
              <a:rPr lang="en-US" sz="2000" dirty="0" err="1"/>
              <a:t>priručnik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samoliječenje</a:t>
            </a:r>
            <a:r>
              <a:rPr lang="en-US" sz="2000" dirty="0"/>
              <a:t>; </a:t>
            </a:r>
            <a:r>
              <a:rPr lang="en-US" sz="2000" dirty="0" err="1"/>
              <a:t>Hrvatska</a:t>
            </a:r>
            <a:r>
              <a:rPr lang="en-US" sz="2000" dirty="0"/>
              <a:t> </a:t>
            </a:r>
            <a:r>
              <a:rPr lang="en-US" sz="2000" dirty="0" err="1"/>
              <a:t>udruga</a:t>
            </a:r>
            <a:r>
              <a:rPr lang="en-US" sz="2000" dirty="0"/>
              <a:t> </a:t>
            </a:r>
            <a:r>
              <a:rPr lang="en-US" sz="2000" dirty="0" err="1"/>
              <a:t>proizvođača</a:t>
            </a:r>
            <a:r>
              <a:rPr lang="en-US" sz="2000" dirty="0"/>
              <a:t> </a:t>
            </a:r>
            <a:r>
              <a:rPr lang="en-US" sz="2000" dirty="0" err="1"/>
              <a:t>bezreceptnih</a:t>
            </a:r>
            <a:r>
              <a:rPr lang="en-US" sz="2000" dirty="0"/>
              <a:t> </a:t>
            </a:r>
            <a:r>
              <a:rPr lang="en-US" sz="2000" dirty="0" err="1"/>
              <a:t>lijekova</a:t>
            </a:r>
            <a:r>
              <a:rPr lang="en-US" sz="2000" dirty="0"/>
              <a:t> HUPBR</a:t>
            </a:r>
          </a:p>
        </p:txBody>
      </p:sp>
    </p:spTree>
    <p:extLst>
      <p:ext uri="{BB962C8B-B14F-4D97-AF65-F5344CB8AC3E}">
        <p14:creationId xmlns:p14="http://schemas.microsoft.com/office/powerpoint/2010/main" val="1363268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06" y="114689"/>
            <a:ext cx="3257550" cy="3805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918" y="394606"/>
            <a:ext cx="2038435" cy="2983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63" y="3725633"/>
            <a:ext cx="2492941" cy="2908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76" y="496564"/>
            <a:ext cx="3231581" cy="45652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95" y="4335896"/>
            <a:ext cx="1685698" cy="229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74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PROBAVNI SUSTAV – </a:t>
            </a:r>
            <a:r>
              <a:rPr lang="en-US" sz="2400" dirty="0" err="1"/>
              <a:t>zatvor</a:t>
            </a:r>
            <a:r>
              <a:rPr lang="en-US" sz="2400" dirty="0"/>
              <a:t>, </a:t>
            </a:r>
            <a:r>
              <a:rPr lang="en-US" sz="2400" dirty="0" err="1"/>
              <a:t>proljev</a:t>
            </a:r>
            <a:r>
              <a:rPr lang="en-US" sz="2400" dirty="0"/>
              <a:t>, </a:t>
            </a:r>
            <a:r>
              <a:rPr lang="en-US" sz="2400" dirty="0" err="1"/>
              <a:t>mučnine</a:t>
            </a:r>
            <a:r>
              <a:rPr lang="en-US" sz="2400" dirty="0"/>
              <a:t>, </a:t>
            </a:r>
            <a:r>
              <a:rPr lang="en-US" sz="2400" dirty="0" err="1"/>
              <a:t>afte</a:t>
            </a:r>
            <a:endParaRPr lang="en-US" sz="2400" dirty="0"/>
          </a:p>
          <a:p>
            <a:r>
              <a:rPr lang="en-US" sz="2800" dirty="0"/>
              <a:t>DIŠNI SUSTAV - </a:t>
            </a:r>
            <a:r>
              <a:rPr lang="en-US" sz="2800" dirty="0" err="1"/>
              <a:t>kašalj</a:t>
            </a:r>
            <a:endParaRPr lang="en-US" sz="2800" dirty="0"/>
          </a:p>
          <a:p>
            <a:r>
              <a:rPr lang="en-US" sz="2800" dirty="0"/>
              <a:t>ŽIVČANI SUSTAV – </a:t>
            </a:r>
            <a:r>
              <a:rPr lang="en-US" sz="2400" dirty="0" err="1"/>
              <a:t>nesanice</a:t>
            </a:r>
            <a:r>
              <a:rPr lang="en-US" sz="2400" dirty="0"/>
              <a:t>, </a:t>
            </a:r>
            <a:r>
              <a:rPr lang="en-US" sz="2400" dirty="0" err="1"/>
              <a:t>nervoze</a:t>
            </a:r>
            <a:r>
              <a:rPr lang="en-US" sz="2400" dirty="0"/>
              <a:t>, </a:t>
            </a:r>
            <a:r>
              <a:rPr lang="en-US" sz="2400" dirty="0" err="1"/>
              <a:t>stres</a:t>
            </a:r>
            <a:endParaRPr lang="en-US" sz="2400" dirty="0"/>
          </a:p>
          <a:p>
            <a:r>
              <a:rPr lang="en-US" sz="2800" dirty="0"/>
              <a:t>IMUNITET</a:t>
            </a:r>
          </a:p>
          <a:p>
            <a:r>
              <a:rPr lang="en-US" sz="2800" dirty="0"/>
              <a:t>NJEGA KOŽE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719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PROBAVNI SUSTAV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Opstipacija</a:t>
            </a:r>
            <a:r>
              <a:rPr lang="en-US" dirty="0"/>
              <a:t>, </a:t>
            </a:r>
            <a:r>
              <a:rPr lang="en-US" dirty="0" err="1"/>
              <a:t>dijareja</a:t>
            </a:r>
            <a:r>
              <a:rPr lang="en-US" dirty="0"/>
              <a:t>, </a:t>
            </a:r>
            <a:r>
              <a:rPr lang="en-US" dirty="0" err="1"/>
              <a:t>mučnine</a:t>
            </a:r>
            <a:r>
              <a:rPr lang="en-US" dirty="0"/>
              <a:t>, </a:t>
            </a:r>
            <a:r>
              <a:rPr lang="en-US" dirty="0" err="1"/>
              <a:t>afte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60" y="1974197"/>
            <a:ext cx="4645540" cy="310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86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Probavni</a:t>
            </a:r>
            <a:r>
              <a:rPr lang="en-US" dirty="0"/>
              <a:t> </a:t>
            </a:r>
            <a:r>
              <a:rPr lang="en-US" dirty="0" err="1"/>
              <a:t>sustav</a:t>
            </a:r>
            <a:endParaRPr lang="hr-HR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err="1"/>
              <a:t>Opstipacija</a:t>
            </a:r>
            <a:r>
              <a:rPr lang="en-US" sz="2800" dirty="0"/>
              <a:t>: </a:t>
            </a:r>
          </a:p>
          <a:p>
            <a:pPr lvl="1"/>
            <a:r>
              <a:rPr lang="en-US" sz="2400" dirty="0" err="1"/>
              <a:t>Biljne</a:t>
            </a:r>
            <a:r>
              <a:rPr lang="en-US" sz="2400" dirty="0"/>
              <a:t> </a:t>
            </a:r>
            <a:r>
              <a:rPr lang="en-US" sz="2400" dirty="0" err="1"/>
              <a:t>droge</a:t>
            </a:r>
            <a:r>
              <a:rPr lang="en-US" sz="2400" dirty="0"/>
              <a:t> s </a:t>
            </a:r>
            <a:r>
              <a:rPr lang="en-US" sz="2400" dirty="0" err="1"/>
              <a:t>antrakinonima</a:t>
            </a:r>
            <a:r>
              <a:rPr lang="en-US" sz="2400" dirty="0"/>
              <a:t>: </a:t>
            </a:r>
            <a:r>
              <a:rPr lang="en-US" sz="2400" b="1" dirty="0" err="1"/>
              <a:t>sena</a:t>
            </a:r>
            <a:r>
              <a:rPr lang="en-US" sz="2400" b="1" dirty="0"/>
              <a:t>, </a:t>
            </a:r>
            <a:r>
              <a:rPr lang="en-US" sz="2400" b="1" dirty="0" err="1"/>
              <a:t>krkavina</a:t>
            </a:r>
            <a:r>
              <a:rPr lang="en-US" sz="2400" b="1" dirty="0"/>
              <a:t>, </a:t>
            </a:r>
            <a:r>
              <a:rPr lang="en-US" sz="2400" b="1" dirty="0" err="1"/>
              <a:t>aloja</a:t>
            </a:r>
            <a:r>
              <a:rPr lang="en-US" sz="2400" b="1" dirty="0"/>
              <a:t> </a:t>
            </a:r>
            <a:r>
              <a:rPr lang="en-US" sz="2400" dirty="0"/>
              <a:t>– </a:t>
            </a:r>
            <a:r>
              <a:rPr lang="en-US" sz="2400" dirty="0" err="1"/>
              <a:t>blago</a:t>
            </a:r>
            <a:r>
              <a:rPr lang="en-US" sz="2400" dirty="0"/>
              <a:t> </a:t>
            </a:r>
            <a:r>
              <a:rPr lang="en-US" sz="2400" dirty="0" err="1"/>
              <a:t>iritiraju</a:t>
            </a:r>
            <a:r>
              <a:rPr lang="en-US" sz="2400" dirty="0"/>
              <a:t> </a:t>
            </a:r>
            <a:r>
              <a:rPr lang="en-US" sz="2400" dirty="0" err="1"/>
              <a:t>sluznicu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potiču</a:t>
            </a:r>
            <a:r>
              <a:rPr lang="en-US" sz="2400" dirty="0"/>
              <a:t> </a:t>
            </a:r>
            <a:r>
              <a:rPr lang="en-US" sz="2400" dirty="0" err="1"/>
              <a:t>peristaltiku</a:t>
            </a:r>
            <a:endParaRPr lang="en-US" sz="2400" dirty="0"/>
          </a:p>
          <a:p>
            <a:pPr lvl="1"/>
            <a:r>
              <a:rPr lang="en-US" sz="2400" dirty="0" err="1"/>
              <a:t>Biljne</a:t>
            </a:r>
            <a:r>
              <a:rPr lang="en-US" sz="2400" dirty="0"/>
              <a:t> </a:t>
            </a:r>
            <a:r>
              <a:rPr lang="en-US" sz="2400" dirty="0" err="1"/>
              <a:t>droge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sluzima</a:t>
            </a:r>
            <a:r>
              <a:rPr lang="en-US" sz="2400" dirty="0"/>
              <a:t>: </a:t>
            </a:r>
            <a:r>
              <a:rPr lang="en-US" sz="2400" b="1" dirty="0" err="1"/>
              <a:t>lan</a:t>
            </a:r>
            <a:r>
              <a:rPr lang="en-US" sz="2400" b="1" dirty="0"/>
              <a:t>, </a:t>
            </a:r>
            <a:r>
              <a:rPr lang="en-US" sz="2400" b="1" dirty="0" err="1"/>
              <a:t>psilijum</a:t>
            </a:r>
            <a:r>
              <a:rPr lang="en-US" sz="2400" dirty="0"/>
              <a:t>;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šećerima</a:t>
            </a:r>
            <a:r>
              <a:rPr lang="en-US" sz="2400" dirty="0"/>
              <a:t>: </a:t>
            </a:r>
            <a:r>
              <a:rPr lang="en-US" sz="2400" b="1" dirty="0" err="1"/>
              <a:t>suhe</a:t>
            </a:r>
            <a:r>
              <a:rPr lang="en-US" sz="2400" b="1" dirty="0"/>
              <a:t> </a:t>
            </a:r>
            <a:r>
              <a:rPr lang="en-US" sz="2400" b="1" dirty="0" err="1"/>
              <a:t>šljive</a:t>
            </a:r>
            <a:r>
              <a:rPr lang="en-US" sz="2400" b="1" dirty="0"/>
              <a:t>, </a:t>
            </a:r>
            <a:r>
              <a:rPr lang="en-US" sz="2400" b="1" dirty="0" err="1"/>
              <a:t>smokve</a:t>
            </a:r>
            <a:r>
              <a:rPr lang="en-US" sz="2400" dirty="0"/>
              <a:t> – </a:t>
            </a:r>
            <a:r>
              <a:rPr lang="en-US" sz="2400" dirty="0" err="1"/>
              <a:t>povećavaju</a:t>
            </a:r>
            <a:r>
              <a:rPr lang="en-US" sz="2400" dirty="0"/>
              <a:t> </a:t>
            </a:r>
            <a:r>
              <a:rPr lang="en-US" sz="2400" dirty="0" err="1"/>
              <a:t>volumen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olakšavaju</a:t>
            </a:r>
            <a:r>
              <a:rPr lang="en-US" sz="2400" dirty="0"/>
              <a:t> </a:t>
            </a:r>
            <a:r>
              <a:rPr lang="en-US" sz="2400" dirty="0" err="1"/>
              <a:t>protok</a:t>
            </a:r>
            <a:r>
              <a:rPr lang="en-US" sz="2400" dirty="0"/>
              <a:t> </a:t>
            </a:r>
            <a:r>
              <a:rPr lang="en-US" sz="2400" dirty="0" err="1"/>
              <a:t>mase</a:t>
            </a:r>
            <a:endParaRPr lang="en-US" sz="2400" dirty="0"/>
          </a:p>
          <a:p>
            <a:r>
              <a:rPr lang="en-US" sz="2800" dirty="0" err="1"/>
              <a:t>Dijareja</a:t>
            </a:r>
            <a:r>
              <a:rPr lang="en-US" sz="2800" dirty="0"/>
              <a:t>: </a:t>
            </a:r>
            <a:r>
              <a:rPr lang="en-US" sz="2800" dirty="0" err="1"/>
              <a:t>biljne</a:t>
            </a:r>
            <a:r>
              <a:rPr lang="en-US" sz="2800" dirty="0"/>
              <a:t> </a:t>
            </a:r>
            <a:r>
              <a:rPr lang="en-US" sz="2800" dirty="0" err="1"/>
              <a:t>droge</a:t>
            </a:r>
            <a:r>
              <a:rPr lang="en-US" sz="2800" dirty="0"/>
              <a:t> s </a:t>
            </a:r>
            <a:r>
              <a:rPr lang="en-US" sz="2800" dirty="0" err="1"/>
              <a:t>taninima</a:t>
            </a:r>
            <a:r>
              <a:rPr lang="en-US" sz="2800" dirty="0"/>
              <a:t>: </a:t>
            </a:r>
            <a:r>
              <a:rPr lang="en-US" sz="2800" b="1" dirty="0" err="1"/>
              <a:t>kupina</a:t>
            </a:r>
            <a:r>
              <a:rPr lang="en-US" sz="2800" b="1" dirty="0"/>
              <a:t>, </a:t>
            </a:r>
            <a:r>
              <a:rPr lang="en-US" sz="2800" b="1" dirty="0" err="1"/>
              <a:t>malina</a:t>
            </a:r>
            <a:r>
              <a:rPr lang="en-US" sz="2800" b="1" dirty="0"/>
              <a:t>, </a:t>
            </a:r>
            <a:r>
              <a:rPr lang="en-US" sz="2800" b="1" dirty="0" err="1"/>
              <a:t>dunja</a:t>
            </a:r>
            <a:endParaRPr lang="en-US" sz="2800" b="1" dirty="0"/>
          </a:p>
          <a:p>
            <a:r>
              <a:rPr lang="en-US" sz="2800" dirty="0" err="1"/>
              <a:t>Mučnine</a:t>
            </a:r>
            <a:r>
              <a:rPr lang="en-US" sz="2800" dirty="0"/>
              <a:t>: </a:t>
            </a:r>
            <a:r>
              <a:rPr lang="en-US" sz="2800" b="1" dirty="0" err="1"/>
              <a:t>đumbir</a:t>
            </a:r>
            <a:endParaRPr lang="en-US" sz="2800" b="1" dirty="0"/>
          </a:p>
          <a:p>
            <a:r>
              <a:rPr lang="en-US" sz="2800" dirty="0" err="1"/>
              <a:t>Afte</a:t>
            </a:r>
            <a:r>
              <a:rPr lang="en-US" sz="2800" dirty="0"/>
              <a:t>: </a:t>
            </a:r>
            <a:r>
              <a:rPr lang="en-US" sz="2800" b="1" dirty="0" err="1"/>
              <a:t>kadulja</a:t>
            </a:r>
            <a:r>
              <a:rPr lang="en-US" sz="2800" b="1" dirty="0"/>
              <a:t>, </a:t>
            </a:r>
            <a:r>
              <a:rPr lang="en-US" sz="2800" b="1" dirty="0" err="1"/>
              <a:t>propolis</a:t>
            </a:r>
            <a:endParaRPr lang="en-US" sz="2800" b="1" dirty="0"/>
          </a:p>
          <a:p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3751381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Biljne</a:t>
            </a:r>
            <a:r>
              <a:rPr lang="en-US" dirty="0"/>
              <a:t> </a:t>
            </a:r>
            <a:r>
              <a:rPr lang="en-US" dirty="0" err="1"/>
              <a:t>droge</a:t>
            </a:r>
            <a:r>
              <a:rPr lang="en-US" dirty="0"/>
              <a:t> - </a:t>
            </a:r>
            <a:r>
              <a:rPr lang="en-US" dirty="0" err="1"/>
              <a:t>purgativi</a:t>
            </a:r>
            <a:endParaRPr lang="hr-HR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07298" y="2133599"/>
            <a:ext cx="9097313" cy="4285862"/>
          </a:xfrm>
        </p:spPr>
        <p:txBody>
          <a:bodyPr>
            <a:normAutofit/>
          </a:bodyPr>
          <a:lstStyle/>
          <a:p>
            <a:r>
              <a:rPr lang="en-US" sz="2000" dirty="0" err="1"/>
              <a:t>Sadrže</a:t>
            </a:r>
            <a:r>
              <a:rPr lang="en-US" sz="2000" dirty="0"/>
              <a:t> </a:t>
            </a:r>
            <a:r>
              <a:rPr lang="en-US" sz="2000" b="1" dirty="0" err="1"/>
              <a:t>antrakinonske</a:t>
            </a:r>
            <a:r>
              <a:rPr lang="en-US" sz="2000" b="1" dirty="0"/>
              <a:t> </a:t>
            </a:r>
            <a:r>
              <a:rPr lang="en-US" sz="2000" b="1" dirty="0" err="1"/>
              <a:t>glikozide</a:t>
            </a:r>
            <a:r>
              <a:rPr lang="en-US" sz="2000" b="1" dirty="0"/>
              <a:t> </a:t>
            </a:r>
            <a:r>
              <a:rPr lang="en-US" sz="2000" dirty="0"/>
              <a:t>– </a:t>
            </a:r>
            <a:r>
              <a:rPr lang="en-US" sz="2000" dirty="0" err="1"/>
              <a:t>spojevi</a:t>
            </a:r>
            <a:r>
              <a:rPr lang="en-US" sz="2000" dirty="0"/>
              <a:t> </a:t>
            </a:r>
            <a:r>
              <a:rPr lang="en-US" sz="2000" dirty="0" err="1"/>
              <a:t>koji</a:t>
            </a:r>
            <a:r>
              <a:rPr lang="en-US" sz="2000" dirty="0"/>
              <a:t> </a:t>
            </a:r>
            <a:r>
              <a:rPr lang="en-US" sz="2000" dirty="0" err="1"/>
              <a:t>cijepanjem</a:t>
            </a:r>
            <a:r>
              <a:rPr lang="en-US" sz="2000" dirty="0"/>
              <a:t> </a:t>
            </a:r>
            <a:r>
              <a:rPr lang="en-US" sz="2000" dirty="0" err="1"/>
              <a:t>daju</a:t>
            </a:r>
            <a:r>
              <a:rPr lang="en-US" sz="2000" dirty="0"/>
              <a:t> </a:t>
            </a:r>
            <a:r>
              <a:rPr lang="en-US" sz="2000" dirty="0" err="1"/>
              <a:t>antrakinone</a:t>
            </a:r>
            <a:r>
              <a:rPr lang="en-US" sz="2000" dirty="0"/>
              <a:t> –</a:t>
            </a:r>
            <a:r>
              <a:rPr lang="en-US" sz="2000" dirty="0" err="1"/>
              <a:t>potiču</a:t>
            </a:r>
            <a:r>
              <a:rPr lang="en-US" sz="2000" dirty="0"/>
              <a:t> </a:t>
            </a:r>
            <a:r>
              <a:rPr lang="en-US" sz="2000" dirty="0" err="1"/>
              <a:t>peristaltiku</a:t>
            </a:r>
            <a:r>
              <a:rPr lang="en-US" sz="2000" dirty="0"/>
              <a:t> </a:t>
            </a:r>
            <a:r>
              <a:rPr lang="en-US" sz="2000" dirty="0" err="1"/>
              <a:t>crijeva</a:t>
            </a:r>
            <a:r>
              <a:rPr lang="en-US" sz="2000" dirty="0"/>
              <a:t>, </a:t>
            </a:r>
            <a:r>
              <a:rPr lang="en-US" sz="2000" dirty="0" err="1"/>
              <a:t>djelovanje</a:t>
            </a:r>
            <a:r>
              <a:rPr lang="en-US" sz="2000" dirty="0"/>
              <a:t> je </a:t>
            </a:r>
            <a:r>
              <a:rPr lang="en-US" sz="2000" dirty="0" err="1"/>
              <a:t>nakon</a:t>
            </a:r>
            <a:r>
              <a:rPr lang="en-US" sz="2000" dirty="0"/>
              <a:t> 8-15h</a:t>
            </a:r>
          </a:p>
          <a:p>
            <a:r>
              <a:rPr lang="en-US" sz="2000" dirty="0" err="1"/>
              <a:t>Koriste</a:t>
            </a:r>
            <a:r>
              <a:rPr lang="en-US" sz="2000" dirty="0"/>
              <a:t> se u </a:t>
            </a:r>
            <a:r>
              <a:rPr lang="en-US" sz="2000" b="1" dirty="0" err="1"/>
              <a:t>akutnim</a:t>
            </a:r>
            <a:r>
              <a:rPr lang="en-US" sz="2000" b="1" dirty="0"/>
              <a:t> </a:t>
            </a:r>
            <a:r>
              <a:rPr lang="en-US" sz="2000" b="1" dirty="0" err="1"/>
              <a:t>stanjima</a:t>
            </a:r>
            <a:r>
              <a:rPr lang="en-US" sz="2000" dirty="0"/>
              <a:t>, </a:t>
            </a:r>
            <a:r>
              <a:rPr lang="en-US" sz="2000" dirty="0" err="1"/>
              <a:t>nisu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dugotrajnu</a:t>
            </a:r>
            <a:r>
              <a:rPr lang="en-US" sz="2000" dirty="0"/>
              <a:t> </a:t>
            </a:r>
            <a:r>
              <a:rPr lang="en-US" sz="2000" dirty="0" err="1"/>
              <a:t>primjenu</a:t>
            </a:r>
            <a:r>
              <a:rPr lang="en-US" sz="2000" dirty="0"/>
              <a:t> </a:t>
            </a:r>
            <a:r>
              <a:rPr lang="en-US" sz="2000" dirty="0" err="1"/>
              <a:t>zbog</a:t>
            </a:r>
            <a:r>
              <a:rPr lang="en-US" sz="2000" dirty="0"/>
              <a:t> </a:t>
            </a:r>
            <a:r>
              <a:rPr lang="hr-HR" sz="2000" dirty="0"/>
              <a:t>navikavanja na lijek, poticanja tromosti crijeva te povećanog rizika nastanka upalnih bolesti </a:t>
            </a:r>
            <a:endParaRPr lang="en-US" sz="2000" dirty="0"/>
          </a:p>
          <a:p>
            <a:r>
              <a:rPr lang="hr-HR" sz="2000" dirty="0"/>
              <a:t>Ne smiju se primjenjivati u slučaju upalnih bolesti crijeva, apendicitisa, stenoze crijeva</a:t>
            </a:r>
            <a:r>
              <a:rPr lang="en-US" sz="2000" dirty="0"/>
              <a:t>, ne </a:t>
            </a:r>
            <a:r>
              <a:rPr lang="en-US" sz="2000" dirty="0" err="1"/>
              <a:t>kod</a:t>
            </a:r>
            <a:r>
              <a:rPr lang="en-US" sz="2000" dirty="0"/>
              <a:t> </a:t>
            </a:r>
            <a:r>
              <a:rPr lang="en-US" sz="2000" dirty="0" err="1"/>
              <a:t>djece</a:t>
            </a:r>
            <a:r>
              <a:rPr lang="en-US" sz="2000" dirty="0"/>
              <a:t> </a:t>
            </a:r>
            <a:r>
              <a:rPr lang="en-US" sz="2000" dirty="0" err="1"/>
              <a:t>ispod</a:t>
            </a:r>
            <a:r>
              <a:rPr lang="en-US" sz="2000" dirty="0"/>
              <a:t> 10 god, n</a:t>
            </a:r>
            <a:r>
              <a:rPr lang="hr-HR" sz="2000" dirty="0"/>
              <a:t>e </a:t>
            </a:r>
            <a:r>
              <a:rPr lang="en-US" sz="2000" dirty="0" err="1"/>
              <a:t>zajedno</a:t>
            </a:r>
            <a:r>
              <a:rPr lang="en-US" sz="2000" dirty="0"/>
              <a:t> s t</a:t>
            </a:r>
            <a:r>
              <a:rPr lang="hr-HR" sz="2000" dirty="0" err="1"/>
              <a:t>iazidnim</a:t>
            </a:r>
            <a:r>
              <a:rPr lang="hr-HR" sz="2000" dirty="0"/>
              <a:t> diureticima, </a:t>
            </a:r>
            <a:r>
              <a:rPr lang="hr-HR" sz="2000" dirty="0" err="1"/>
              <a:t>kardiotoničnim</a:t>
            </a:r>
            <a:r>
              <a:rPr lang="hr-HR" sz="2000" dirty="0"/>
              <a:t> </a:t>
            </a:r>
            <a:r>
              <a:rPr lang="hr-HR" sz="2000" dirty="0" err="1"/>
              <a:t>glikozidima</a:t>
            </a:r>
            <a:r>
              <a:rPr lang="hr-HR" sz="2000" dirty="0"/>
              <a:t> i </a:t>
            </a:r>
            <a:r>
              <a:rPr lang="hr-HR" sz="2000" dirty="0" err="1"/>
              <a:t>kinidinom</a:t>
            </a:r>
            <a:r>
              <a:rPr lang="en-US" sz="2000" dirty="0"/>
              <a:t> - </a:t>
            </a:r>
            <a:r>
              <a:rPr lang="hr-HR" sz="2000" dirty="0"/>
              <a:t> moguć rizik </a:t>
            </a:r>
            <a:r>
              <a:rPr lang="hr-HR" sz="2000" dirty="0" err="1"/>
              <a:t>hipokalijemije</a:t>
            </a:r>
            <a:endParaRPr lang="hr-HR" sz="2000" dirty="0"/>
          </a:p>
          <a:p>
            <a:r>
              <a:rPr lang="hr-HR" sz="2000" dirty="0"/>
              <a:t>Umjesto kronične terapije drogama s </a:t>
            </a:r>
            <a:r>
              <a:rPr lang="hr-HR" sz="2000" dirty="0" err="1"/>
              <a:t>antrakinonima</a:t>
            </a:r>
            <a:r>
              <a:rPr lang="hr-HR" sz="2000" dirty="0"/>
              <a:t>, preporuča se </a:t>
            </a:r>
            <a:r>
              <a:rPr lang="hr-HR" sz="2000" b="1" dirty="0"/>
              <a:t>zamjena</a:t>
            </a:r>
            <a:r>
              <a:rPr lang="hr-HR" sz="2000" dirty="0"/>
              <a:t> takvih biljaka </a:t>
            </a:r>
            <a:r>
              <a:rPr lang="hr-HR" sz="2000" dirty="0" err="1"/>
              <a:t>probioticima</a:t>
            </a:r>
            <a:r>
              <a:rPr lang="hr-HR" sz="2000" dirty="0"/>
              <a:t> i drogama sa </a:t>
            </a:r>
            <a:r>
              <a:rPr lang="hr-HR" sz="2000" dirty="0" err="1"/>
              <a:t>sluzim</a:t>
            </a:r>
            <a:r>
              <a:rPr lang="en-US" sz="2000" dirty="0"/>
              <a:t>a</a:t>
            </a:r>
          </a:p>
          <a:p>
            <a:r>
              <a:rPr lang="en-US" sz="2000" dirty="0"/>
              <a:t>SENA, KRKAVINA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33846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5" y="1905000"/>
            <a:ext cx="5261297" cy="3942045"/>
          </a:xfrm>
        </p:spPr>
      </p:pic>
      <p:pic>
        <p:nvPicPr>
          <p:cNvPr id="19" name="Content Placeholder 1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58" y="1904999"/>
            <a:ext cx="5906105" cy="3942045"/>
          </a:xfrm>
        </p:spPr>
      </p:pic>
    </p:spTree>
    <p:extLst>
      <p:ext uri="{BB962C8B-B14F-4D97-AF65-F5344CB8AC3E}">
        <p14:creationId xmlns:p14="http://schemas.microsoft.com/office/powerpoint/2010/main" val="282930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Sena</a:t>
            </a:r>
            <a:r>
              <a:rPr lang="en-US" dirty="0"/>
              <a:t>, </a:t>
            </a:r>
            <a:r>
              <a:rPr lang="en-US" sz="2800" i="1" dirty="0"/>
              <a:t>Cassia </a:t>
            </a:r>
            <a:r>
              <a:rPr lang="en-US" sz="2800" i="1" dirty="0" err="1"/>
              <a:t>acutifolia</a:t>
            </a:r>
            <a:r>
              <a:rPr lang="en-US" sz="2800" i="1" dirty="0"/>
              <a:t> </a:t>
            </a:r>
            <a:r>
              <a:rPr lang="en-US" sz="2800" dirty="0" err="1"/>
              <a:t>Delile</a:t>
            </a:r>
            <a:r>
              <a:rPr lang="en-US" sz="2800" i="1" dirty="0"/>
              <a:t>, Cassia </a:t>
            </a:r>
            <a:r>
              <a:rPr lang="en-US" sz="2800" i="1" dirty="0" err="1"/>
              <a:t>angustifolia</a:t>
            </a:r>
            <a:r>
              <a:rPr lang="en-US" sz="2800" i="1" dirty="0"/>
              <a:t> </a:t>
            </a:r>
            <a:r>
              <a:rPr lang="en-US" sz="2800" dirty="0" err="1"/>
              <a:t>Vahl</a:t>
            </a:r>
            <a:r>
              <a:rPr lang="en-US" sz="2800" dirty="0"/>
              <a:t>,. </a:t>
            </a:r>
            <a:r>
              <a:rPr lang="en-US" sz="2800" dirty="0" err="1"/>
              <a:t>Fabaceae</a:t>
            </a:r>
            <a:endParaRPr lang="hr-HR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07298" y="2133599"/>
            <a:ext cx="9097313" cy="4285862"/>
          </a:xfrm>
        </p:spPr>
        <p:txBody>
          <a:bodyPr>
            <a:normAutofit/>
          </a:bodyPr>
          <a:lstStyle/>
          <a:p>
            <a:r>
              <a:rPr lang="en-US" dirty="0"/>
              <a:t>list </a:t>
            </a:r>
            <a:r>
              <a:rPr lang="en-US" dirty="0" err="1"/>
              <a:t>i</a:t>
            </a:r>
            <a:r>
              <a:rPr lang="en-US" dirty="0"/>
              <a:t> plod </a:t>
            </a:r>
            <a:r>
              <a:rPr lang="en-US" dirty="0" err="1"/>
              <a:t>sene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čaj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drugi</a:t>
            </a:r>
            <a:r>
              <a:rPr lang="en-US" dirty="0"/>
              <a:t> </a:t>
            </a:r>
            <a:r>
              <a:rPr lang="en-US" dirty="0" err="1"/>
              <a:t>tekući</a:t>
            </a:r>
            <a:r>
              <a:rPr lang="en-US" dirty="0"/>
              <a:t> </a:t>
            </a:r>
            <a:r>
              <a:rPr lang="en-US" dirty="0" err="1"/>
              <a:t>oblik</a:t>
            </a:r>
            <a:endParaRPr lang="en-US" dirty="0"/>
          </a:p>
          <a:p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pražnjenje</a:t>
            </a:r>
            <a:r>
              <a:rPr lang="en-US" dirty="0"/>
              <a:t> </a:t>
            </a:r>
            <a:r>
              <a:rPr lang="en-US" dirty="0" err="1"/>
              <a:t>crijeva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akutne</a:t>
            </a:r>
            <a:r>
              <a:rPr lang="en-US" dirty="0"/>
              <a:t> </a:t>
            </a:r>
            <a:r>
              <a:rPr lang="en-US" dirty="0" err="1"/>
              <a:t>konstipacije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prije</a:t>
            </a:r>
            <a:r>
              <a:rPr lang="en-US" dirty="0"/>
              <a:t> </a:t>
            </a:r>
            <a:r>
              <a:rPr lang="en-US" dirty="0" err="1"/>
              <a:t>medicinskih</a:t>
            </a:r>
            <a:r>
              <a:rPr lang="en-US" dirty="0"/>
              <a:t> </a:t>
            </a:r>
            <a:r>
              <a:rPr lang="en-US" dirty="0" err="1"/>
              <a:t>zahvata</a:t>
            </a:r>
            <a:r>
              <a:rPr lang="en-US" dirty="0"/>
              <a:t>, </a:t>
            </a:r>
            <a:r>
              <a:rPr lang="en-US" dirty="0" err="1"/>
              <a:t>kratkotrajna</a:t>
            </a:r>
            <a:r>
              <a:rPr lang="en-US" dirty="0"/>
              <a:t> </a:t>
            </a:r>
            <a:r>
              <a:rPr lang="en-US" dirty="0" err="1"/>
              <a:t>primjena</a:t>
            </a:r>
            <a:endParaRPr lang="en-US" dirty="0"/>
          </a:p>
          <a:p>
            <a:r>
              <a:rPr lang="en-US" dirty="0" err="1"/>
              <a:t>Doziranje</a:t>
            </a:r>
            <a:r>
              <a:rPr lang="en-US" dirty="0"/>
              <a:t>: </a:t>
            </a:r>
            <a:r>
              <a:rPr lang="en-US" dirty="0" err="1"/>
              <a:t>standardizirani</a:t>
            </a:r>
            <a:r>
              <a:rPr lang="en-US" dirty="0"/>
              <a:t> </a:t>
            </a:r>
            <a:r>
              <a:rPr lang="en-US" dirty="0" err="1"/>
              <a:t>pripravci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10-30 mg </a:t>
            </a:r>
            <a:r>
              <a:rPr lang="en-US" dirty="0" err="1"/>
              <a:t>antracenskih</a:t>
            </a:r>
            <a:r>
              <a:rPr lang="en-US" dirty="0"/>
              <a:t> derivate/</a:t>
            </a:r>
            <a:r>
              <a:rPr lang="en-US" dirty="0" err="1"/>
              <a:t>dan</a:t>
            </a:r>
            <a:endParaRPr lang="en-US" dirty="0"/>
          </a:p>
          <a:p>
            <a:r>
              <a:rPr lang="en-US" dirty="0" err="1"/>
              <a:t>Ograničenja</a:t>
            </a:r>
            <a:r>
              <a:rPr lang="en-US" dirty="0"/>
              <a:t>: ne </a:t>
            </a:r>
            <a:r>
              <a:rPr lang="en-US" dirty="0" err="1"/>
              <a:t>preporučuje</a:t>
            </a:r>
            <a:r>
              <a:rPr lang="en-US" dirty="0"/>
              <a:t> se </a:t>
            </a:r>
            <a:r>
              <a:rPr lang="en-US" dirty="0" err="1"/>
              <a:t>uzimati</a:t>
            </a:r>
            <a:r>
              <a:rPr lang="en-US" dirty="0"/>
              <a:t> s </a:t>
            </a:r>
            <a:r>
              <a:rPr lang="en-US" dirty="0" err="1"/>
              <a:t>korijenom</a:t>
            </a:r>
            <a:r>
              <a:rPr lang="en-US" dirty="0"/>
              <a:t> </a:t>
            </a:r>
            <a:r>
              <a:rPr lang="en-US" dirty="0" err="1"/>
              <a:t>sladića</a:t>
            </a:r>
            <a:r>
              <a:rPr lang="en-US" dirty="0"/>
              <a:t>,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crijevne</a:t>
            </a:r>
            <a:r>
              <a:rPr lang="en-US" dirty="0"/>
              <a:t> </a:t>
            </a:r>
            <a:r>
              <a:rPr lang="en-US" dirty="0" err="1"/>
              <a:t>opstrukcije</a:t>
            </a:r>
            <a:r>
              <a:rPr lang="en-US" dirty="0"/>
              <a:t>, </a:t>
            </a:r>
            <a:r>
              <a:rPr lang="en-US" dirty="0" err="1"/>
              <a:t>stenoze</a:t>
            </a:r>
            <a:r>
              <a:rPr lang="en-US" dirty="0"/>
              <a:t>, </a:t>
            </a:r>
            <a:r>
              <a:rPr lang="en-US" dirty="0" err="1"/>
              <a:t>atonije</a:t>
            </a:r>
            <a:r>
              <a:rPr lang="en-US" dirty="0"/>
              <a:t>, </a:t>
            </a:r>
            <a:r>
              <a:rPr lang="en-US" dirty="0" err="1"/>
              <a:t>apendicitisa</a:t>
            </a:r>
            <a:r>
              <a:rPr lang="en-US" dirty="0"/>
              <a:t>, </a:t>
            </a:r>
            <a:r>
              <a:rPr lang="en-US" dirty="0" err="1"/>
              <a:t>ulceroznog</a:t>
            </a:r>
            <a:r>
              <a:rPr lang="en-US" dirty="0"/>
              <a:t> </a:t>
            </a:r>
            <a:r>
              <a:rPr lang="en-US" dirty="0" err="1"/>
              <a:t>kolitisa</a:t>
            </a:r>
            <a:r>
              <a:rPr lang="en-US" dirty="0"/>
              <a:t>, </a:t>
            </a:r>
            <a:r>
              <a:rPr lang="en-US" dirty="0" err="1"/>
              <a:t>Chronove</a:t>
            </a:r>
            <a:r>
              <a:rPr lang="en-US" dirty="0"/>
              <a:t> </a:t>
            </a:r>
            <a:r>
              <a:rPr lang="en-US" dirty="0" err="1"/>
              <a:t>bolesti</a:t>
            </a:r>
            <a:r>
              <a:rPr lang="en-US" dirty="0"/>
              <a:t>, </a:t>
            </a:r>
            <a:r>
              <a:rPr lang="en-US" dirty="0" err="1"/>
              <a:t>abdominalne</a:t>
            </a:r>
            <a:r>
              <a:rPr lang="en-US" dirty="0"/>
              <a:t> </a:t>
            </a:r>
            <a:r>
              <a:rPr lang="en-US" dirty="0" err="1"/>
              <a:t>boli</a:t>
            </a:r>
            <a:r>
              <a:rPr lang="en-US" dirty="0"/>
              <a:t> </a:t>
            </a:r>
            <a:r>
              <a:rPr lang="en-US" dirty="0" err="1"/>
              <a:t>nepoznatog</a:t>
            </a:r>
            <a:r>
              <a:rPr lang="en-US" dirty="0"/>
              <a:t> </a:t>
            </a:r>
            <a:r>
              <a:rPr lang="en-US" dirty="0" err="1"/>
              <a:t>uzroka</a:t>
            </a:r>
            <a:r>
              <a:rPr lang="en-US" dirty="0"/>
              <a:t>, </a:t>
            </a:r>
            <a:r>
              <a:rPr lang="en-US" dirty="0" err="1"/>
              <a:t>dehidracije</a:t>
            </a:r>
            <a:r>
              <a:rPr lang="en-US" dirty="0"/>
              <a:t>, </a:t>
            </a:r>
            <a:r>
              <a:rPr lang="en-US" dirty="0" err="1"/>
              <a:t>osobama</a:t>
            </a:r>
            <a:r>
              <a:rPr lang="en-US" dirty="0"/>
              <a:t> s </a:t>
            </a:r>
            <a:r>
              <a:rPr lang="en-US" dirty="0" err="1"/>
              <a:t>oštećenjem</a:t>
            </a:r>
            <a:r>
              <a:rPr lang="en-US" dirty="0"/>
              <a:t> </a:t>
            </a:r>
            <a:r>
              <a:rPr lang="en-US" dirty="0" err="1"/>
              <a:t>probavnog</a:t>
            </a:r>
            <a:r>
              <a:rPr lang="en-US" dirty="0"/>
              <a:t> </a:t>
            </a:r>
            <a:r>
              <a:rPr lang="en-US" dirty="0" err="1"/>
              <a:t>sustava</a:t>
            </a:r>
            <a:r>
              <a:rPr lang="en-US" dirty="0"/>
              <a:t>, </a:t>
            </a:r>
            <a:r>
              <a:rPr lang="en-US" dirty="0" err="1"/>
              <a:t>trudnicama</a:t>
            </a:r>
            <a:r>
              <a:rPr lang="en-US" dirty="0"/>
              <a:t>, </a:t>
            </a:r>
            <a:r>
              <a:rPr lang="en-US" dirty="0" err="1"/>
              <a:t>dojiljama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djeci</a:t>
            </a:r>
            <a:endParaRPr lang="en-US" dirty="0"/>
          </a:p>
          <a:p>
            <a:r>
              <a:rPr lang="en-US" dirty="0" err="1"/>
              <a:t>Trajanje</a:t>
            </a:r>
            <a:r>
              <a:rPr lang="en-US" dirty="0"/>
              <a:t> </a:t>
            </a:r>
            <a:r>
              <a:rPr lang="en-US" dirty="0" err="1"/>
              <a:t>terapije</a:t>
            </a:r>
            <a:r>
              <a:rPr lang="en-US" dirty="0"/>
              <a:t>: 1 </a:t>
            </a:r>
            <a:r>
              <a:rPr lang="en-US" dirty="0" err="1"/>
              <a:t>tjedan</a:t>
            </a:r>
            <a:endParaRPr lang="en-US" dirty="0"/>
          </a:p>
          <a:p>
            <a:r>
              <a:rPr lang="en-US" dirty="0" err="1"/>
              <a:t>Novije</a:t>
            </a:r>
            <a:r>
              <a:rPr lang="en-US" dirty="0"/>
              <a:t> </a:t>
            </a:r>
            <a:r>
              <a:rPr lang="en-US" dirty="0" err="1"/>
              <a:t>spoznaje</a:t>
            </a:r>
            <a:r>
              <a:rPr lang="en-US" dirty="0"/>
              <a:t> o </a:t>
            </a:r>
            <a:r>
              <a:rPr lang="en-US" dirty="0" err="1"/>
              <a:t>genotoksičnosti</a:t>
            </a:r>
            <a:r>
              <a:rPr lang="en-US" dirty="0"/>
              <a:t> </a:t>
            </a:r>
            <a:r>
              <a:rPr lang="en-US" dirty="0" err="1"/>
              <a:t>spojeva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kategorije</a:t>
            </a:r>
            <a:r>
              <a:rPr lang="en-US" dirty="0"/>
              <a:t> (</a:t>
            </a:r>
            <a:r>
              <a:rPr lang="en-US" dirty="0" err="1"/>
              <a:t>emodin</a:t>
            </a:r>
            <a:r>
              <a:rPr lang="en-US" dirty="0"/>
              <a:t>, aloe-</a:t>
            </a:r>
            <a:r>
              <a:rPr lang="en-US" dirty="0" err="1"/>
              <a:t>emodin</a:t>
            </a:r>
            <a:r>
              <a:rPr lang="en-US" dirty="0"/>
              <a:t>)</a:t>
            </a:r>
          </a:p>
          <a:p>
            <a:r>
              <a:rPr lang="en-US" b="1" dirty="0"/>
              <a:t>Kora </a:t>
            </a:r>
            <a:r>
              <a:rPr lang="en-US" b="1" dirty="0" err="1"/>
              <a:t>krkavine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dirty="0" err="1"/>
              <a:t>jednaka</a:t>
            </a:r>
            <a:r>
              <a:rPr lang="en-US" dirty="0"/>
              <a:t> </a:t>
            </a:r>
            <a:r>
              <a:rPr lang="en-US" dirty="0" err="1"/>
              <a:t>primjena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ograničenja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376" y="5615804"/>
            <a:ext cx="2049624" cy="124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04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Lan, </a:t>
            </a:r>
            <a:r>
              <a:rPr lang="en-US" sz="3200" i="1" dirty="0" err="1"/>
              <a:t>Linum</a:t>
            </a:r>
            <a:r>
              <a:rPr lang="en-US" sz="3200" i="1" dirty="0"/>
              <a:t> </a:t>
            </a:r>
            <a:r>
              <a:rPr lang="en-US" sz="3200" i="1" dirty="0" err="1"/>
              <a:t>usitatissimum</a:t>
            </a:r>
            <a:r>
              <a:rPr lang="en-US" sz="3200" i="1" dirty="0"/>
              <a:t> L. </a:t>
            </a:r>
            <a:r>
              <a:rPr lang="en-US" sz="3200" dirty="0" err="1"/>
              <a:t>Linaceae</a:t>
            </a:r>
            <a:endParaRPr lang="hr-HR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164563"/>
          </a:xfrm>
        </p:spPr>
        <p:txBody>
          <a:bodyPr>
            <a:normAutofit/>
          </a:bodyPr>
          <a:lstStyle/>
          <a:p>
            <a:r>
              <a:rPr lang="en-US" sz="2000" dirty="0" err="1"/>
              <a:t>sjemenke</a:t>
            </a:r>
            <a:r>
              <a:rPr lang="en-US" sz="2000" dirty="0"/>
              <a:t> </a:t>
            </a:r>
            <a:r>
              <a:rPr lang="en-US" sz="2000" dirty="0" err="1"/>
              <a:t>lana</a:t>
            </a:r>
            <a:r>
              <a:rPr lang="en-US" sz="2000" dirty="0"/>
              <a:t> </a:t>
            </a:r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hrana</a:t>
            </a:r>
            <a:r>
              <a:rPr lang="en-US" sz="2000" dirty="0"/>
              <a:t> </a:t>
            </a:r>
            <a:r>
              <a:rPr lang="en-US" sz="2000" dirty="0" err="1"/>
              <a:t>ili</a:t>
            </a:r>
            <a:r>
              <a:rPr lang="en-US" sz="2000" dirty="0"/>
              <a:t> </a:t>
            </a:r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pripravak</a:t>
            </a:r>
            <a:endParaRPr lang="en-US" sz="2000" dirty="0"/>
          </a:p>
          <a:p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omekšavanje</a:t>
            </a:r>
            <a:r>
              <a:rPr lang="en-US" sz="2000" dirty="0"/>
              <a:t> </a:t>
            </a:r>
            <a:r>
              <a:rPr lang="en-US" sz="2000" dirty="0" err="1"/>
              <a:t>stolice</a:t>
            </a:r>
            <a:r>
              <a:rPr lang="en-US" sz="2000" dirty="0"/>
              <a:t>, </a:t>
            </a:r>
            <a:r>
              <a:rPr lang="en-US" sz="2000" dirty="0" err="1"/>
              <a:t>sluzi</a:t>
            </a:r>
            <a:r>
              <a:rPr lang="en-US" sz="2000" dirty="0"/>
              <a:t> </a:t>
            </a:r>
            <a:r>
              <a:rPr lang="en-US" sz="2000" dirty="0" err="1"/>
              <a:t>iz</a:t>
            </a:r>
            <a:r>
              <a:rPr lang="en-US" sz="2000" dirty="0"/>
              <a:t> </a:t>
            </a:r>
            <a:r>
              <a:rPr lang="en-US" sz="2000" dirty="0" err="1"/>
              <a:t>sjemenki</a:t>
            </a:r>
            <a:r>
              <a:rPr lang="en-US" sz="2000" dirty="0"/>
              <a:t> </a:t>
            </a:r>
            <a:r>
              <a:rPr lang="en-US" sz="2000" dirty="0" err="1"/>
              <a:t>oblažu</a:t>
            </a:r>
            <a:r>
              <a:rPr lang="en-US" sz="2000" dirty="0"/>
              <a:t> </a:t>
            </a:r>
            <a:r>
              <a:rPr lang="en-US" sz="2000" dirty="0" err="1"/>
              <a:t>sluznicu</a:t>
            </a:r>
            <a:r>
              <a:rPr lang="en-US" sz="2000" dirty="0"/>
              <a:t> </a:t>
            </a:r>
            <a:r>
              <a:rPr lang="en-US" sz="2000" dirty="0" err="1"/>
              <a:t>probavnog</a:t>
            </a:r>
            <a:r>
              <a:rPr lang="en-US" sz="2000" dirty="0"/>
              <a:t> </a:t>
            </a:r>
            <a:r>
              <a:rPr lang="en-US" sz="2000" dirty="0" err="1"/>
              <a:t>trakta</a:t>
            </a:r>
            <a:endParaRPr lang="en-US" sz="2000" dirty="0"/>
          </a:p>
          <a:p>
            <a:r>
              <a:rPr lang="en-US" sz="2000" dirty="0" err="1"/>
              <a:t>Doziranje</a:t>
            </a:r>
            <a:r>
              <a:rPr lang="en-US" sz="2000" dirty="0"/>
              <a:t>: 10-15g / 3 puta </a:t>
            </a:r>
            <a:r>
              <a:rPr lang="en-US" sz="2000" dirty="0" err="1"/>
              <a:t>dnevno</a:t>
            </a:r>
            <a:r>
              <a:rPr lang="en-US" sz="2000" dirty="0"/>
              <a:t>, </a:t>
            </a:r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macerat</a:t>
            </a:r>
            <a:r>
              <a:rPr lang="en-US" sz="2000" dirty="0"/>
              <a:t> </a:t>
            </a:r>
            <a:r>
              <a:rPr lang="en-US" sz="2000" dirty="0" err="1"/>
              <a:t>ili</a:t>
            </a:r>
            <a:r>
              <a:rPr lang="en-US" sz="2000" dirty="0"/>
              <a:t> u </a:t>
            </a:r>
            <a:r>
              <a:rPr lang="en-US" sz="2000" dirty="0" err="1"/>
              <a:t>obroku</a:t>
            </a:r>
            <a:r>
              <a:rPr lang="en-US" sz="2000" dirty="0"/>
              <a:t> s </a:t>
            </a:r>
            <a:r>
              <a:rPr lang="en-US" sz="2000" dirty="0" err="1"/>
              <a:t>tekućinom</a:t>
            </a:r>
            <a:endParaRPr lang="en-US" sz="2000" dirty="0"/>
          </a:p>
          <a:p>
            <a:r>
              <a:rPr lang="en-US" sz="2000" dirty="0" err="1"/>
              <a:t>Djeluje</a:t>
            </a:r>
            <a:r>
              <a:rPr lang="en-US" sz="2000" dirty="0"/>
              <a:t> </a:t>
            </a:r>
            <a:r>
              <a:rPr lang="en-US" sz="2000" dirty="0" err="1"/>
              <a:t>nakon</a:t>
            </a:r>
            <a:r>
              <a:rPr lang="en-US" sz="2000" dirty="0"/>
              <a:t> 12-24h, </a:t>
            </a:r>
            <a:r>
              <a:rPr lang="en-US" sz="2000" dirty="0" err="1"/>
              <a:t>uzimati</a:t>
            </a:r>
            <a:r>
              <a:rPr lang="en-US" sz="2000" dirty="0"/>
              <a:t> </a:t>
            </a:r>
            <a:r>
              <a:rPr lang="en-US" sz="2000" dirty="0" err="1"/>
              <a:t>odvojeno</a:t>
            </a:r>
            <a:r>
              <a:rPr lang="en-US" sz="2000" dirty="0"/>
              <a:t> od </a:t>
            </a:r>
            <a:r>
              <a:rPr lang="en-US" sz="2000" dirty="0" err="1"/>
              <a:t>lijekova</a:t>
            </a:r>
            <a:r>
              <a:rPr lang="en-US" sz="2000" dirty="0"/>
              <a:t>, </a:t>
            </a:r>
            <a:r>
              <a:rPr lang="en-US" sz="2000" dirty="0" err="1"/>
              <a:t>samljeti</a:t>
            </a:r>
            <a:endParaRPr lang="en-US" sz="2000" dirty="0"/>
          </a:p>
          <a:p>
            <a:r>
              <a:rPr lang="en-US" sz="2000" dirty="0" err="1"/>
              <a:t>Kontraindikacije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nuspojave</a:t>
            </a:r>
            <a:r>
              <a:rPr lang="en-US" sz="2000" dirty="0"/>
              <a:t>: ne </a:t>
            </a:r>
            <a:r>
              <a:rPr lang="en-US" sz="2000" dirty="0" err="1"/>
              <a:t>preporučuje</a:t>
            </a:r>
            <a:r>
              <a:rPr lang="en-US" sz="2000" dirty="0"/>
              <a:t> se </a:t>
            </a:r>
            <a:r>
              <a:rPr lang="en-US" sz="2000" dirty="0" err="1"/>
              <a:t>uzimati</a:t>
            </a:r>
            <a:r>
              <a:rPr lang="en-US" sz="2000" dirty="0"/>
              <a:t> </a:t>
            </a:r>
            <a:r>
              <a:rPr lang="en-US" sz="2000" dirty="0" err="1"/>
              <a:t>kod</a:t>
            </a:r>
            <a:r>
              <a:rPr lang="en-US" sz="2000" dirty="0"/>
              <a:t> </a:t>
            </a:r>
            <a:r>
              <a:rPr lang="en-US" sz="2000" dirty="0" err="1"/>
              <a:t>abdominalne</a:t>
            </a:r>
            <a:r>
              <a:rPr lang="en-US" sz="2000" dirty="0"/>
              <a:t> </a:t>
            </a:r>
            <a:r>
              <a:rPr lang="en-US" sz="2000" dirty="0" err="1"/>
              <a:t>boli</a:t>
            </a:r>
            <a:r>
              <a:rPr lang="en-US" sz="2000" dirty="0"/>
              <a:t>, </a:t>
            </a:r>
            <a:r>
              <a:rPr lang="en-US" sz="2000" dirty="0" err="1"/>
              <a:t>ileusa</a:t>
            </a:r>
            <a:r>
              <a:rPr lang="en-US" sz="2000" dirty="0"/>
              <a:t>, </a:t>
            </a:r>
            <a:r>
              <a:rPr lang="en-US" sz="2000" dirty="0" err="1"/>
              <a:t>otežanog</a:t>
            </a:r>
            <a:r>
              <a:rPr lang="en-US" sz="2000" dirty="0"/>
              <a:t> </a:t>
            </a:r>
            <a:r>
              <a:rPr lang="en-US" sz="2000" dirty="0" err="1"/>
              <a:t>gutanja</a:t>
            </a:r>
            <a:r>
              <a:rPr lang="en-US" sz="2000" dirty="0"/>
              <a:t>, o </a:t>
            </a:r>
            <a:r>
              <a:rPr lang="en-US" sz="2000" dirty="0" err="1"/>
              <a:t>hormonima</a:t>
            </a:r>
            <a:r>
              <a:rPr lang="en-US" sz="2000" dirty="0"/>
              <a:t> </a:t>
            </a:r>
            <a:r>
              <a:rPr lang="en-US" sz="2000" dirty="0" err="1"/>
              <a:t>ovisnih</a:t>
            </a:r>
            <a:r>
              <a:rPr lang="en-US" sz="2000" dirty="0"/>
              <a:t> </a:t>
            </a:r>
            <a:r>
              <a:rPr lang="en-US" sz="2000" dirty="0" err="1"/>
              <a:t>tumora</a:t>
            </a:r>
            <a:r>
              <a:rPr lang="en-US" sz="2000" dirty="0"/>
              <a:t>, </a:t>
            </a:r>
            <a:r>
              <a:rPr lang="en-US" sz="2000" dirty="0" err="1"/>
              <a:t>trudnicama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dojiljama</a:t>
            </a:r>
            <a:endParaRPr lang="en-US" sz="2000" dirty="0"/>
          </a:p>
          <a:p>
            <a:r>
              <a:rPr lang="en-US" sz="2000" dirty="0" err="1"/>
              <a:t>Ulje</a:t>
            </a:r>
            <a:r>
              <a:rPr lang="en-US" sz="2000" dirty="0"/>
              <a:t> </a:t>
            </a:r>
            <a:r>
              <a:rPr lang="en-US" sz="2000" dirty="0" err="1"/>
              <a:t>lana</a:t>
            </a:r>
            <a:r>
              <a:rPr lang="en-US" sz="2000" dirty="0"/>
              <a:t> </a:t>
            </a:r>
            <a:r>
              <a:rPr lang="en-US" sz="2000" dirty="0" err="1"/>
              <a:t>nema</a:t>
            </a:r>
            <a:r>
              <a:rPr lang="en-US" sz="2000" dirty="0"/>
              <a:t> </a:t>
            </a:r>
            <a:r>
              <a:rPr lang="en-US" sz="2000" dirty="0" err="1"/>
              <a:t>ograničenja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92" y="5454810"/>
            <a:ext cx="2105608" cy="140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02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Psilijum</a:t>
            </a:r>
            <a:r>
              <a:rPr lang="en-US" dirty="0"/>
              <a:t>, </a:t>
            </a:r>
            <a:r>
              <a:rPr lang="en-US" sz="2800" i="1" dirty="0" err="1"/>
              <a:t>Plantago</a:t>
            </a:r>
            <a:r>
              <a:rPr lang="en-US" sz="2800" i="1" dirty="0"/>
              <a:t> ovata </a:t>
            </a:r>
            <a:r>
              <a:rPr lang="en-US" sz="2800" dirty="0"/>
              <a:t>Mill., </a:t>
            </a:r>
            <a:br>
              <a:rPr lang="en-US" sz="2800" dirty="0"/>
            </a:br>
            <a:r>
              <a:rPr lang="en-US" sz="2800" dirty="0"/>
              <a:t>Plantaginaceae</a:t>
            </a:r>
            <a:endParaRPr lang="hr-HR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07298" y="2133599"/>
            <a:ext cx="9097313" cy="4285862"/>
          </a:xfrm>
        </p:spPr>
        <p:txBody>
          <a:bodyPr>
            <a:normAutofit/>
          </a:bodyPr>
          <a:lstStyle/>
          <a:p>
            <a:r>
              <a:rPr lang="en-US" sz="2000" dirty="0" err="1"/>
              <a:t>sjemene</a:t>
            </a:r>
            <a:r>
              <a:rPr lang="en-US" sz="2000" dirty="0"/>
              <a:t> lupine </a:t>
            </a:r>
            <a:r>
              <a:rPr lang="en-US" sz="2000" dirty="0" err="1"/>
              <a:t>indijskog</a:t>
            </a:r>
            <a:r>
              <a:rPr lang="en-US" sz="2000" dirty="0"/>
              <a:t> </a:t>
            </a:r>
            <a:r>
              <a:rPr lang="en-US" sz="2000" dirty="0" err="1"/>
              <a:t>trputca</a:t>
            </a:r>
            <a:r>
              <a:rPr lang="en-US" sz="2000" dirty="0"/>
              <a:t>, </a:t>
            </a:r>
            <a:r>
              <a:rPr lang="en-US" sz="2000" dirty="0" err="1"/>
              <a:t>psilijum</a:t>
            </a:r>
            <a:r>
              <a:rPr lang="en-US" sz="2000" dirty="0"/>
              <a:t> husk</a:t>
            </a:r>
          </a:p>
          <a:p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omekšavanje</a:t>
            </a:r>
            <a:r>
              <a:rPr lang="en-US" sz="2000" dirty="0"/>
              <a:t> </a:t>
            </a:r>
            <a:r>
              <a:rPr lang="en-US" sz="2000" dirty="0" err="1"/>
              <a:t>stolice</a:t>
            </a:r>
            <a:r>
              <a:rPr lang="en-US" sz="2000" dirty="0"/>
              <a:t> </a:t>
            </a:r>
            <a:r>
              <a:rPr lang="en-US" sz="2000" dirty="0" err="1"/>
              <a:t>kod</a:t>
            </a:r>
            <a:r>
              <a:rPr lang="en-US" sz="2000" dirty="0"/>
              <a:t> </a:t>
            </a:r>
            <a:r>
              <a:rPr lang="en-US" sz="2000" dirty="0" err="1"/>
              <a:t>opstipacije</a:t>
            </a:r>
            <a:r>
              <a:rPr lang="en-US" sz="2000" dirty="0"/>
              <a:t>, </a:t>
            </a:r>
            <a:r>
              <a:rPr lang="en-US" sz="2000" dirty="0" err="1"/>
              <a:t>hemoroida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povećanje</a:t>
            </a:r>
            <a:r>
              <a:rPr lang="en-US" sz="2000" dirty="0"/>
              <a:t> </a:t>
            </a:r>
            <a:r>
              <a:rPr lang="en-US" sz="2000" dirty="0" err="1"/>
              <a:t>unosa</a:t>
            </a:r>
            <a:r>
              <a:rPr lang="en-US" sz="2000" dirty="0"/>
              <a:t> </a:t>
            </a:r>
            <a:r>
              <a:rPr lang="en-US" sz="2000" dirty="0" err="1"/>
              <a:t>vlakana</a:t>
            </a:r>
            <a:endParaRPr lang="en-US" sz="2000" dirty="0"/>
          </a:p>
          <a:p>
            <a:r>
              <a:rPr lang="en-US" sz="2000" dirty="0" err="1"/>
              <a:t>Doziranje</a:t>
            </a:r>
            <a:r>
              <a:rPr lang="en-US" sz="2000" dirty="0"/>
              <a:t>: 7-11 g u 1-3 doze, s </a:t>
            </a:r>
            <a:r>
              <a:rPr lang="en-US" sz="2000" dirty="0" err="1"/>
              <a:t>dosta</a:t>
            </a:r>
            <a:r>
              <a:rPr lang="en-US" sz="2000" dirty="0"/>
              <a:t> </a:t>
            </a:r>
            <a:r>
              <a:rPr lang="en-US" sz="2000" dirty="0" err="1"/>
              <a:t>tekućine</a:t>
            </a:r>
            <a:r>
              <a:rPr lang="en-US" sz="2000" dirty="0"/>
              <a:t> </a:t>
            </a:r>
            <a:r>
              <a:rPr lang="en-US" sz="2000" dirty="0" err="1"/>
              <a:t>jer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bubre</a:t>
            </a:r>
            <a:endParaRPr lang="en-US" sz="2000" dirty="0"/>
          </a:p>
          <a:p>
            <a:r>
              <a:rPr lang="en-US" sz="2000" dirty="0" err="1"/>
              <a:t>Djeluje</a:t>
            </a:r>
            <a:r>
              <a:rPr lang="en-US" sz="2000" dirty="0"/>
              <a:t> </a:t>
            </a:r>
            <a:r>
              <a:rPr lang="en-US" sz="2000" dirty="0" err="1"/>
              <a:t>nakon</a:t>
            </a:r>
            <a:r>
              <a:rPr lang="en-US" sz="2000" dirty="0"/>
              <a:t> 12-24h, </a:t>
            </a:r>
            <a:r>
              <a:rPr lang="en-US" sz="2000" dirty="0" err="1"/>
              <a:t>uzimati</a:t>
            </a:r>
            <a:r>
              <a:rPr lang="en-US" sz="2000" dirty="0"/>
              <a:t> </a:t>
            </a:r>
            <a:r>
              <a:rPr lang="en-US" sz="2000" dirty="0" err="1"/>
              <a:t>odvojeno</a:t>
            </a:r>
            <a:r>
              <a:rPr lang="en-US" sz="2000" dirty="0"/>
              <a:t> od </a:t>
            </a:r>
            <a:r>
              <a:rPr lang="en-US" sz="2000" dirty="0" err="1"/>
              <a:t>lijekova</a:t>
            </a:r>
            <a:endParaRPr lang="en-US" sz="2000" dirty="0"/>
          </a:p>
          <a:p>
            <a:r>
              <a:rPr lang="en-US" sz="2000" dirty="0" err="1"/>
              <a:t>Ograničenja</a:t>
            </a:r>
            <a:r>
              <a:rPr lang="en-US" sz="2000" dirty="0"/>
              <a:t>: ne </a:t>
            </a:r>
            <a:r>
              <a:rPr lang="en-US" sz="2000" dirty="0" err="1"/>
              <a:t>preporučuje</a:t>
            </a:r>
            <a:r>
              <a:rPr lang="en-US" sz="2000" dirty="0"/>
              <a:t> se </a:t>
            </a:r>
            <a:r>
              <a:rPr lang="en-US" sz="2000" dirty="0" err="1"/>
              <a:t>uzimati</a:t>
            </a:r>
            <a:r>
              <a:rPr lang="en-US" sz="2000" dirty="0"/>
              <a:t> </a:t>
            </a:r>
            <a:r>
              <a:rPr lang="en-US" sz="2000" dirty="0" err="1"/>
              <a:t>kod</a:t>
            </a:r>
            <a:r>
              <a:rPr lang="en-US" sz="2000" dirty="0"/>
              <a:t> </a:t>
            </a:r>
            <a:r>
              <a:rPr lang="en-US" sz="2000" dirty="0" err="1"/>
              <a:t>abdominalne</a:t>
            </a:r>
            <a:r>
              <a:rPr lang="en-US" sz="2000" dirty="0"/>
              <a:t> </a:t>
            </a:r>
            <a:r>
              <a:rPr lang="en-US" sz="2000" dirty="0" err="1"/>
              <a:t>boli</a:t>
            </a:r>
            <a:r>
              <a:rPr lang="en-US" sz="2000" dirty="0"/>
              <a:t>, </a:t>
            </a:r>
            <a:r>
              <a:rPr lang="en-US" sz="2000" dirty="0" err="1"/>
              <a:t>ileusa</a:t>
            </a:r>
            <a:r>
              <a:rPr lang="en-US" sz="2000" dirty="0"/>
              <a:t>, </a:t>
            </a:r>
            <a:r>
              <a:rPr lang="en-US" sz="2000" dirty="0" err="1"/>
              <a:t>otežanog</a:t>
            </a:r>
            <a:r>
              <a:rPr lang="en-US" sz="2000" dirty="0"/>
              <a:t> </a:t>
            </a:r>
            <a:r>
              <a:rPr lang="en-US" sz="2000" dirty="0" err="1"/>
              <a:t>gutanja</a:t>
            </a:r>
            <a:r>
              <a:rPr lang="en-US" sz="2000" dirty="0"/>
              <a:t>, </a:t>
            </a:r>
            <a:r>
              <a:rPr lang="en-US" sz="2000" dirty="0" err="1"/>
              <a:t>rektalnog</a:t>
            </a:r>
            <a:r>
              <a:rPr lang="en-US" sz="2000" dirty="0"/>
              <a:t> </a:t>
            </a:r>
            <a:r>
              <a:rPr lang="en-US" sz="2000" dirty="0" err="1"/>
              <a:t>krvarenja</a:t>
            </a:r>
            <a:r>
              <a:rPr lang="en-US" sz="2000" dirty="0"/>
              <a:t>, EMA ne </a:t>
            </a:r>
            <a:r>
              <a:rPr lang="en-US" sz="2000" dirty="0" err="1"/>
              <a:t>preporučuje</a:t>
            </a:r>
            <a:r>
              <a:rPr lang="en-US" sz="2000" dirty="0"/>
              <a:t> </a:t>
            </a:r>
            <a:r>
              <a:rPr lang="en-US" sz="2000" dirty="0" err="1"/>
              <a:t>djeci</a:t>
            </a:r>
            <a:r>
              <a:rPr lang="en-US" sz="2000" dirty="0"/>
              <a:t> </a:t>
            </a:r>
            <a:r>
              <a:rPr lang="en-US" sz="2000" dirty="0" err="1"/>
              <a:t>ispod</a:t>
            </a:r>
            <a:r>
              <a:rPr lang="en-US" sz="2000" dirty="0"/>
              <a:t> 6 </a:t>
            </a:r>
            <a:r>
              <a:rPr lang="en-US" sz="2000" dirty="0" err="1"/>
              <a:t>godina</a:t>
            </a:r>
            <a:r>
              <a:rPr lang="en-US" sz="2000" dirty="0"/>
              <a:t>; </a:t>
            </a:r>
            <a:r>
              <a:rPr lang="en-US" sz="2000" dirty="0" err="1"/>
              <a:t>zatvor</a:t>
            </a:r>
            <a:r>
              <a:rPr lang="en-US" sz="2000" dirty="0"/>
              <a:t> </a:t>
            </a:r>
            <a:r>
              <a:rPr lang="en-US" sz="2000" dirty="0" err="1"/>
              <a:t>kod</a:t>
            </a:r>
            <a:r>
              <a:rPr lang="en-US" sz="2000" dirty="0"/>
              <a:t> </a:t>
            </a:r>
            <a:r>
              <a:rPr lang="en-US" sz="2000" dirty="0" err="1"/>
              <a:t>nedovoljnog</a:t>
            </a:r>
            <a:r>
              <a:rPr lang="en-US" sz="2000" dirty="0"/>
              <a:t> </a:t>
            </a:r>
            <a:r>
              <a:rPr lang="en-US" sz="2000" dirty="0" err="1"/>
              <a:t>unosa</a:t>
            </a:r>
            <a:r>
              <a:rPr lang="en-US" sz="2000" dirty="0"/>
              <a:t> </a:t>
            </a:r>
            <a:r>
              <a:rPr lang="en-US" sz="2000" dirty="0" err="1"/>
              <a:t>tekućine</a:t>
            </a:r>
            <a:r>
              <a:rPr lang="en-US" sz="2000" dirty="0"/>
              <a:t>, </a:t>
            </a:r>
            <a:r>
              <a:rPr lang="en-US" sz="2000" dirty="0" err="1"/>
              <a:t>zabilježene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alergijske</a:t>
            </a:r>
            <a:r>
              <a:rPr lang="en-US" sz="2000" dirty="0"/>
              <a:t> </a:t>
            </a:r>
            <a:r>
              <a:rPr lang="en-US" sz="2000" dirty="0" err="1"/>
              <a:t>reakcije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hr-HR" dirty="0"/>
          </a:p>
        </p:txBody>
      </p:sp>
      <p:pic>
        <p:nvPicPr>
          <p:cNvPr id="1026" name="Picture 2" descr="Plantago ovata for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1" y="0"/>
            <a:ext cx="1676400" cy="248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929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Malina</a:t>
            </a:r>
            <a:r>
              <a:rPr lang="en-US" dirty="0"/>
              <a:t>, </a:t>
            </a:r>
            <a:r>
              <a:rPr lang="en-US" sz="2800" i="1" dirty="0"/>
              <a:t>Rubi </a:t>
            </a:r>
            <a:r>
              <a:rPr lang="en-US" sz="2800" i="1" dirty="0" err="1"/>
              <a:t>idaei</a:t>
            </a:r>
            <a:r>
              <a:rPr lang="en-US" sz="2800" i="1" dirty="0"/>
              <a:t> </a:t>
            </a:r>
            <a:r>
              <a:rPr lang="en-US" sz="2800" dirty="0"/>
              <a:t>L., </a:t>
            </a:r>
            <a:r>
              <a:rPr lang="en-US" sz="2800" dirty="0" err="1"/>
              <a:t>Rosaceae</a:t>
            </a:r>
            <a:endParaRPr lang="hr-HR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07298" y="2133599"/>
            <a:ext cx="9097313" cy="4285862"/>
          </a:xfrm>
        </p:spPr>
        <p:txBody>
          <a:bodyPr>
            <a:normAutofit/>
          </a:bodyPr>
          <a:lstStyle/>
          <a:p>
            <a:r>
              <a:rPr lang="en-US" sz="2400" dirty="0"/>
              <a:t>list </a:t>
            </a:r>
            <a:r>
              <a:rPr lang="en-US" sz="2400" dirty="0" err="1"/>
              <a:t>maline</a:t>
            </a:r>
            <a:r>
              <a:rPr lang="en-US" sz="2400" dirty="0"/>
              <a:t> </a:t>
            </a:r>
            <a:r>
              <a:rPr lang="en-US" sz="2400" dirty="0" err="1"/>
              <a:t>kao</a:t>
            </a:r>
            <a:r>
              <a:rPr lang="en-US" sz="2400" dirty="0"/>
              <a:t> </a:t>
            </a:r>
            <a:r>
              <a:rPr lang="en-US" sz="2400" dirty="0" err="1"/>
              <a:t>čaj</a:t>
            </a:r>
            <a:endParaRPr lang="en-US" sz="2400" dirty="0"/>
          </a:p>
          <a:p>
            <a:r>
              <a:rPr lang="en-US" sz="2400" dirty="0" err="1"/>
              <a:t>blaži</a:t>
            </a:r>
            <a:r>
              <a:rPr lang="en-US" sz="2400" dirty="0"/>
              <a:t> </a:t>
            </a:r>
            <a:r>
              <a:rPr lang="en-US" sz="2400" dirty="0" err="1"/>
              <a:t>grčevi</a:t>
            </a:r>
            <a:r>
              <a:rPr lang="en-US" sz="2400" dirty="0"/>
              <a:t> </a:t>
            </a:r>
            <a:r>
              <a:rPr lang="en-US" sz="2400" dirty="0" err="1"/>
              <a:t>povezani</a:t>
            </a:r>
            <a:r>
              <a:rPr lang="en-US" sz="2400" dirty="0"/>
              <a:t> s </a:t>
            </a:r>
            <a:r>
              <a:rPr lang="en-US" sz="2400" dirty="0" err="1"/>
              <a:t>menstruacijskim</a:t>
            </a:r>
            <a:r>
              <a:rPr lang="en-US" sz="2400" dirty="0"/>
              <a:t> </a:t>
            </a:r>
            <a:r>
              <a:rPr lang="en-US" sz="2400" dirty="0" err="1"/>
              <a:t>ciklusima</a:t>
            </a:r>
            <a:r>
              <a:rPr lang="en-US" sz="2400" dirty="0"/>
              <a:t>,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liječenje</a:t>
            </a:r>
            <a:r>
              <a:rPr lang="en-US" sz="2400" dirty="0"/>
              <a:t> </a:t>
            </a:r>
            <a:r>
              <a:rPr lang="en-US" sz="2400" dirty="0" err="1"/>
              <a:t>blage</a:t>
            </a:r>
            <a:r>
              <a:rPr lang="en-US" sz="2400" dirty="0"/>
              <a:t> </a:t>
            </a:r>
            <a:r>
              <a:rPr lang="en-US" sz="2400" dirty="0" err="1"/>
              <a:t>upale</a:t>
            </a:r>
            <a:r>
              <a:rPr lang="en-US" sz="2400" dirty="0"/>
              <a:t> </a:t>
            </a:r>
            <a:r>
              <a:rPr lang="en-US" sz="2400" dirty="0" err="1"/>
              <a:t>usta</a:t>
            </a:r>
            <a:r>
              <a:rPr lang="en-US" sz="2400" dirty="0"/>
              <a:t> </a:t>
            </a:r>
            <a:r>
              <a:rPr lang="en-US" sz="2400" dirty="0" err="1"/>
              <a:t>ili</a:t>
            </a:r>
            <a:r>
              <a:rPr lang="en-US" sz="2400" dirty="0"/>
              <a:t> </a:t>
            </a:r>
            <a:r>
              <a:rPr lang="en-US" sz="2400" dirty="0" err="1"/>
              <a:t>grla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b="1" dirty="0" err="1"/>
              <a:t>za</a:t>
            </a:r>
            <a:r>
              <a:rPr lang="en-US" sz="2400" b="1" dirty="0"/>
              <a:t> </a:t>
            </a:r>
            <a:r>
              <a:rPr lang="en-US" sz="2400" b="1" dirty="0" err="1"/>
              <a:t>liječenje</a:t>
            </a:r>
            <a:r>
              <a:rPr lang="en-US" sz="2400" b="1" dirty="0"/>
              <a:t> </a:t>
            </a:r>
            <a:r>
              <a:rPr lang="en-US" sz="2400" b="1" dirty="0" err="1"/>
              <a:t>blagog</a:t>
            </a:r>
            <a:r>
              <a:rPr lang="en-US" sz="2400" b="1" dirty="0"/>
              <a:t> </a:t>
            </a:r>
            <a:r>
              <a:rPr lang="en-US" sz="2400" b="1" dirty="0" err="1"/>
              <a:t>proljeva</a:t>
            </a:r>
            <a:endParaRPr lang="en-US" sz="2400" b="1" dirty="0"/>
          </a:p>
          <a:p>
            <a:r>
              <a:rPr lang="en-US" sz="2400" dirty="0" err="1"/>
              <a:t>Doziranje</a:t>
            </a:r>
            <a:r>
              <a:rPr lang="en-US" sz="2400" dirty="0"/>
              <a:t>: 1,5-8 g </a:t>
            </a:r>
            <a:r>
              <a:rPr lang="en-US" sz="2400" dirty="0" err="1"/>
              <a:t>na</a:t>
            </a:r>
            <a:r>
              <a:rPr lang="en-US" sz="2400" dirty="0"/>
              <a:t> 150 ml </a:t>
            </a:r>
            <a:r>
              <a:rPr lang="en-US" sz="2400" dirty="0" err="1"/>
              <a:t>kipuće</a:t>
            </a:r>
            <a:r>
              <a:rPr lang="en-US" sz="2400" dirty="0"/>
              <a:t> </a:t>
            </a:r>
            <a:r>
              <a:rPr lang="en-US" sz="2400" dirty="0" err="1"/>
              <a:t>vode</a:t>
            </a:r>
            <a:r>
              <a:rPr lang="en-US" sz="2400" dirty="0"/>
              <a:t> </a:t>
            </a:r>
            <a:r>
              <a:rPr lang="en-US" sz="2400" dirty="0" err="1"/>
              <a:t>kao</a:t>
            </a:r>
            <a:r>
              <a:rPr lang="en-US" sz="2400" dirty="0"/>
              <a:t> </a:t>
            </a:r>
            <a:r>
              <a:rPr lang="en-US" sz="2400" dirty="0" err="1"/>
              <a:t>infuz</a:t>
            </a:r>
            <a:r>
              <a:rPr lang="en-US" sz="2400" dirty="0"/>
              <a:t> 3 x </a:t>
            </a:r>
            <a:r>
              <a:rPr lang="en-US" sz="2400" dirty="0" err="1"/>
              <a:t>dan</a:t>
            </a:r>
            <a:r>
              <a:rPr lang="en-US" sz="2400" dirty="0"/>
              <a:t> – </a:t>
            </a:r>
            <a:r>
              <a:rPr lang="en-US" sz="2400" dirty="0" err="1"/>
              <a:t>protiv</a:t>
            </a:r>
            <a:r>
              <a:rPr lang="en-US" sz="2400" dirty="0"/>
              <a:t> </a:t>
            </a:r>
            <a:r>
              <a:rPr lang="en-US" sz="2400" dirty="0" err="1"/>
              <a:t>proljeva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grgljanje</a:t>
            </a:r>
            <a:endParaRPr lang="en-US" sz="2400" dirty="0"/>
          </a:p>
          <a:p>
            <a:r>
              <a:rPr lang="en-US" sz="2400" dirty="0" err="1"/>
              <a:t>Nema</a:t>
            </a:r>
            <a:r>
              <a:rPr lang="en-US" sz="2400" dirty="0"/>
              <a:t> </a:t>
            </a:r>
            <a:r>
              <a:rPr lang="en-US" sz="2400" dirty="0" err="1"/>
              <a:t>zabilježenih</a:t>
            </a:r>
            <a:r>
              <a:rPr lang="en-US" sz="2400" dirty="0"/>
              <a:t> </a:t>
            </a:r>
            <a:r>
              <a:rPr lang="en-US" sz="2400" dirty="0" err="1"/>
              <a:t>nuspojava</a:t>
            </a:r>
            <a:endParaRPr lang="en-US" sz="2400" dirty="0"/>
          </a:p>
          <a:p>
            <a:r>
              <a:rPr lang="en-US" sz="2400" dirty="0" err="1"/>
              <a:t>Ako</a:t>
            </a:r>
            <a:r>
              <a:rPr lang="en-US" sz="2400" dirty="0"/>
              <a:t> </a:t>
            </a:r>
            <a:r>
              <a:rPr lang="en-US" sz="2400" dirty="0" err="1"/>
              <a:t>proljev</a:t>
            </a:r>
            <a:r>
              <a:rPr lang="en-US" sz="2400" dirty="0"/>
              <a:t> </a:t>
            </a:r>
            <a:r>
              <a:rPr lang="en-US" sz="2400" dirty="0" err="1"/>
              <a:t>traje</a:t>
            </a:r>
            <a:r>
              <a:rPr lang="en-US" sz="2400" dirty="0"/>
              <a:t> </a:t>
            </a:r>
            <a:r>
              <a:rPr lang="en-US" sz="2400" dirty="0" err="1"/>
              <a:t>duže</a:t>
            </a:r>
            <a:r>
              <a:rPr lang="en-US" sz="2400" dirty="0"/>
              <a:t> od 3 dana, </a:t>
            </a:r>
            <a:r>
              <a:rPr lang="en-US" sz="2400" dirty="0" err="1"/>
              <a:t>konzultirati</a:t>
            </a:r>
            <a:r>
              <a:rPr lang="en-US" sz="2400" dirty="0"/>
              <a:t> </a:t>
            </a:r>
            <a:r>
              <a:rPr lang="en-US" sz="2400" dirty="0" err="1"/>
              <a:t>liječnika</a:t>
            </a:r>
            <a:endParaRPr lang="en-US" sz="2400" dirty="0"/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935" y="-38363"/>
            <a:ext cx="2443065" cy="244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54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Đumbir</a:t>
            </a:r>
            <a:r>
              <a:rPr lang="en-US" dirty="0"/>
              <a:t>, </a:t>
            </a:r>
            <a:r>
              <a:rPr lang="en-US" sz="2400" i="1" dirty="0" err="1"/>
              <a:t>Zingiber</a:t>
            </a:r>
            <a:r>
              <a:rPr lang="en-US" sz="2400" i="1" dirty="0"/>
              <a:t> </a:t>
            </a:r>
            <a:r>
              <a:rPr lang="en-US" sz="2400" i="1" dirty="0" err="1"/>
              <a:t>officinale</a:t>
            </a:r>
            <a:r>
              <a:rPr lang="en-US" sz="2400" i="1" dirty="0"/>
              <a:t> </a:t>
            </a:r>
            <a:r>
              <a:rPr lang="en-US" sz="2400" dirty="0"/>
              <a:t>Roscoe, </a:t>
            </a:r>
            <a:r>
              <a:rPr lang="en-US" sz="2400" dirty="0" err="1"/>
              <a:t>Zingiberaceae</a:t>
            </a:r>
            <a:r>
              <a:rPr lang="en-US" sz="2400" dirty="0"/>
              <a:t> </a:t>
            </a:r>
            <a:endParaRPr lang="hr-HR" sz="1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07298" y="2133599"/>
            <a:ext cx="9097313" cy="4285862"/>
          </a:xfrm>
        </p:spPr>
        <p:txBody>
          <a:bodyPr>
            <a:normAutofit/>
          </a:bodyPr>
          <a:lstStyle/>
          <a:p>
            <a:r>
              <a:rPr lang="en-US" sz="2000" dirty="0" err="1"/>
              <a:t>podanak</a:t>
            </a:r>
            <a:r>
              <a:rPr lang="en-US" sz="2000" dirty="0"/>
              <a:t> </a:t>
            </a:r>
            <a:r>
              <a:rPr lang="en-US" sz="2000" dirty="0" err="1"/>
              <a:t>đumbira</a:t>
            </a:r>
            <a:r>
              <a:rPr lang="en-US" sz="2000" dirty="0"/>
              <a:t>, </a:t>
            </a:r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hrana</a:t>
            </a:r>
            <a:r>
              <a:rPr lang="en-US" sz="2000" dirty="0"/>
              <a:t> </a:t>
            </a:r>
            <a:r>
              <a:rPr lang="en-US" sz="2000" dirty="0" err="1"/>
              <a:t>ili</a:t>
            </a:r>
            <a:r>
              <a:rPr lang="en-US" sz="2000" dirty="0"/>
              <a:t> </a:t>
            </a:r>
            <a:r>
              <a:rPr lang="en-US" sz="2000" dirty="0" err="1"/>
              <a:t>pripravci</a:t>
            </a:r>
            <a:endParaRPr lang="en-US" sz="2000" dirty="0"/>
          </a:p>
          <a:p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sprječavanje</a:t>
            </a:r>
            <a:r>
              <a:rPr lang="en-US" sz="2000" dirty="0"/>
              <a:t> </a:t>
            </a:r>
            <a:r>
              <a:rPr lang="en-US" sz="2000" b="1" dirty="0" err="1"/>
              <a:t>mučnine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povraćanja</a:t>
            </a:r>
            <a:r>
              <a:rPr lang="en-US" sz="2000" dirty="0"/>
              <a:t> </a:t>
            </a:r>
            <a:r>
              <a:rPr lang="en-US" sz="2000" dirty="0" err="1"/>
              <a:t>kod</a:t>
            </a:r>
            <a:r>
              <a:rPr lang="en-US" sz="2000" dirty="0"/>
              <a:t> </a:t>
            </a:r>
            <a:r>
              <a:rPr lang="en-US" sz="2000" dirty="0" err="1"/>
              <a:t>bolesti</a:t>
            </a:r>
            <a:r>
              <a:rPr lang="en-US" sz="2000" dirty="0"/>
              <a:t> </a:t>
            </a:r>
            <a:r>
              <a:rPr lang="en-US" sz="2000" dirty="0" err="1"/>
              <a:t>kretanja</a:t>
            </a:r>
            <a:r>
              <a:rPr lang="en-US" sz="2000" dirty="0"/>
              <a:t>, </a:t>
            </a:r>
            <a:r>
              <a:rPr lang="en-US" sz="2000" dirty="0" err="1"/>
              <a:t>kod</a:t>
            </a:r>
            <a:r>
              <a:rPr lang="en-US" sz="2000" dirty="0"/>
              <a:t> </a:t>
            </a:r>
            <a:r>
              <a:rPr lang="en-US" sz="2000" dirty="0" err="1"/>
              <a:t>blažih</a:t>
            </a:r>
            <a:r>
              <a:rPr lang="en-US" sz="2000" dirty="0"/>
              <a:t> </a:t>
            </a:r>
            <a:r>
              <a:rPr lang="en-US" sz="2000" dirty="0" err="1"/>
              <a:t>želučanih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crijevnih</a:t>
            </a:r>
            <a:r>
              <a:rPr lang="en-US" sz="2000" dirty="0"/>
              <a:t> </a:t>
            </a:r>
            <a:r>
              <a:rPr lang="en-US" sz="2000" dirty="0" err="1"/>
              <a:t>poteškoća</a:t>
            </a:r>
            <a:r>
              <a:rPr lang="en-US" sz="2000" dirty="0"/>
              <a:t> (</a:t>
            </a:r>
            <a:r>
              <a:rPr lang="en-US" sz="2000" dirty="0" err="1"/>
              <a:t>nadutosti</a:t>
            </a:r>
            <a:r>
              <a:rPr lang="en-US" sz="2000" dirty="0"/>
              <a:t>, </a:t>
            </a:r>
            <a:r>
              <a:rPr lang="en-US" sz="2000" dirty="0" err="1"/>
              <a:t>plinova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Doziranje</a:t>
            </a:r>
            <a:r>
              <a:rPr lang="en-US" sz="2000" dirty="0"/>
              <a:t>: 1-2 g </a:t>
            </a:r>
            <a:r>
              <a:rPr lang="en-US" sz="2000" dirty="0" err="1"/>
              <a:t>đumbira</a:t>
            </a:r>
            <a:r>
              <a:rPr lang="en-US" sz="2000" dirty="0"/>
              <a:t> u </a:t>
            </a:r>
            <a:r>
              <a:rPr lang="en-US" sz="2000" dirty="0" err="1"/>
              <a:t>prahu</a:t>
            </a:r>
            <a:r>
              <a:rPr lang="en-US" sz="2000" dirty="0"/>
              <a:t> sat </a:t>
            </a:r>
            <a:r>
              <a:rPr lang="en-US" sz="2000" dirty="0" err="1"/>
              <a:t>vremena</a:t>
            </a:r>
            <a:r>
              <a:rPr lang="en-US" sz="2000" dirty="0"/>
              <a:t> </a:t>
            </a:r>
            <a:r>
              <a:rPr lang="en-US" sz="2000" dirty="0" err="1"/>
              <a:t>prije</a:t>
            </a:r>
            <a:r>
              <a:rPr lang="en-US" sz="2000" dirty="0"/>
              <a:t> </a:t>
            </a:r>
            <a:r>
              <a:rPr lang="en-US" sz="2000" dirty="0" err="1"/>
              <a:t>putovanja</a:t>
            </a:r>
            <a:endParaRPr lang="en-US" sz="2000" dirty="0"/>
          </a:p>
          <a:p>
            <a:r>
              <a:rPr lang="en-US" sz="2000" dirty="0" err="1"/>
              <a:t>Interakcije</a:t>
            </a:r>
            <a:r>
              <a:rPr lang="en-US" sz="2000" dirty="0"/>
              <a:t> s </a:t>
            </a:r>
            <a:r>
              <a:rPr lang="en-US" sz="2000" dirty="0" err="1"/>
              <a:t>lijekovima</a:t>
            </a:r>
            <a:r>
              <a:rPr lang="en-US" sz="2000" dirty="0"/>
              <a:t>: ne </a:t>
            </a:r>
            <a:r>
              <a:rPr lang="en-US" sz="2000" dirty="0" err="1"/>
              <a:t>zajedno</a:t>
            </a:r>
            <a:r>
              <a:rPr lang="en-US" sz="2000" dirty="0"/>
              <a:t> s </a:t>
            </a:r>
            <a:r>
              <a:rPr lang="hr-HR" sz="2000" dirty="0" err="1"/>
              <a:t>varfarinom</a:t>
            </a:r>
            <a:r>
              <a:rPr lang="hr-HR" sz="2000" dirty="0"/>
              <a:t> i acetilsalicilnom kiselinom, </a:t>
            </a:r>
            <a:r>
              <a:rPr lang="en-US" sz="2000" dirty="0" err="1"/>
              <a:t>antidijabeticima</a:t>
            </a:r>
            <a:endParaRPr lang="en-US" sz="2000" dirty="0"/>
          </a:p>
          <a:p>
            <a:r>
              <a:rPr lang="en-US" sz="2000" dirty="0" err="1"/>
              <a:t>Klinička</a:t>
            </a:r>
            <a:r>
              <a:rPr lang="en-US" sz="2000" dirty="0"/>
              <a:t> </a:t>
            </a:r>
            <a:r>
              <a:rPr lang="en-US" sz="2000" dirty="0" err="1"/>
              <a:t>ispitivanja</a:t>
            </a:r>
            <a:r>
              <a:rPr lang="en-US" sz="2000" dirty="0"/>
              <a:t> </a:t>
            </a:r>
          </a:p>
          <a:p>
            <a:pPr lvl="1"/>
            <a:r>
              <a:rPr lang="hr-HR" dirty="0"/>
              <a:t>efikasnost u prevenciji mučnine i povraćanja poslije ginekološke </a:t>
            </a:r>
            <a:r>
              <a:rPr lang="hr-HR" dirty="0" err="1"/>
              <a:t>laparoskopije</a:t>
            </a:r>
            <a:r>
              <a:rPr lang="hr-HR" dirty="0"/>
              <a:t> šest sati nakon operacije (</a:t>
            </a:r>
            <a:r>
              <a:rPr lang="hr-HR" dirty="0" err="1"/>
              <a:t>Apariman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al</a:t>
            </a:r>
            <a:r>
              <a:rPr lang="hr-HR" dirty="0"/>
              <a:t>., 2006).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220" y="5340220"/>
            <a:ext cx="1517780" cy="151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63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Kadulja</a:t>
            </a:r>
            <a:r>
              <a:rPr lang="en-US" dirty="0"/>
              <a:t>, </a:t>
            </a:r>
            <a:r>
              <a:rPr lang="en-US" sz="2800" i="1" dirty="0"/>
              <a:t>Salvia officinalis </a:t>
            </a:r>
            <a:r>
              <a:rPr lang="en-US" sz="2800" dirty="0"/>
              <a:t>L</a:t>
            </a:r>
            <a:r>
              <a:rPr lang="en-US" sz="2800" i="1" dirty="0"/>
              <a:t>.</a:t>
            </a:r>
            <a:r>
              <a:rPr lang="hr-HR" sz="2800" i="1" dirty="0"/>
              <a:t>, </a:t>
            </a:r>
            <a:r>
              <a:rPr lang="en-US" sz="2800" dirty="0" err="1"/>
              <a:t>Lamiaceae</a:t>
            </a:r>
            <a:endParaRPr lang="hr-HR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164563"/>
          </a:xfrm>
        </p:spPr>
        <p:txBody>
          <a:bodyPr>
            <a:normAutofit/>
          </a:bodyPr>
          <a:lstStyle/>
          <a:p>
            <a:r>
              <a:rPr lang="en-US" sz="2000" dirty="0"/>
              <a:t>list </a:t>
            </a:r>
            <a:r>
              <a:rPr lang="en-US" sz="2000" dirty="0" err="1"/>
              <a:t>kadulje</a:t>
            </a:r>
            <a:r>
              <a:rPr lang="en-US" sz="2000" dirty="0"/>
              <a:t> </a:t>
            </a:r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čaj</a:t>
            </a:r>
            <a:r>
              <a:rPr lang="en-US" sz="2000" dirty="0"/>
              <a:t>, </a:t>
            </a:r>
            <a:r>
              <a:rPr lang="en-US" sz="2000" dirty="0" err="1"/>
              <a:t>ekstrakti</a:t>
            </a:r>
            <a:endParaRPr lang="en-US" sz="2000" dirty="0"/>
          </a:p>
          <a:p>
            <a:r>
              <a:rPr lang="en-US" sz="2000" dirty="0" err="1"/>
              <a:t>primjena</a:t>
            </a:r>
            <a:r>
              <a:rPr lang="en-US" sz="2000" dirty="0"/>
              <a:t> </a:t>
            </a:r>
            <a:r>
              <a:rPr lang="en-US" sz="2000" dirty="0" err="1"/>
              <a:t>kod</a:t>
            </a:r>
            <a:r>
              <a:rPr lang="en-US" sz="2000" dirty="0"/>
              <a:t> </a:t>
            </a:r>
            <a:r>
              <a:rPr lang="en-US" sz="2000" dirty="0" err="1"/>
              <a:t>blažih</a:t>
            </a:r>
            <a:r>
              <a:rPr lang="en-US" sz="2000" dirty="0"/>
              <a:t> </a:t>
            </a:r>
            <a:r>
              <a:rPr lang="en-US" sz="2000" dirty="0" err="1"/>
              <a:t>želučanih</a:t>
            </a:r>
            <a:r>
              <a:rPr lang="en-US" sz="2000" dirty="0"/>
              <a:t> </a:t>
            </a:r>
            <a:r>
              <a:rPr lang="en-US" sz="2000" dirty="0" err="1"/>
              <a:t>poteškoća</a:t>
            </a:r>
            <a:r>
              <a:rPr lang="en-US" sz="2000" dirty="0"/>
              <a:t> (</a:t>
            </a:r>
            <a:r>
              <a:rPr lang="en-US" sz="2000" dirty="0" err="1"/>
              <a:t>žgaravica</a:t>
            </a:r>
            <a:r>
              <a:rPr lang="en-US" sz="2000" dirty="0"/>
              <a:t>, </a:t>
            </a:r>
            <a:r>
              <a:rPr lang="en-US" sz="2000" dirty="0" err="1"/>
              <a:t>nadutost</a:t>
            </a:r>
            <a:r>
              <a:rPr lang="en-US" sz="2000" dirty="0"/>
              <a:t>), </a:t>
            </a:r>
            <a:r>
              <a:rPr lang="en-US" sz="2000" dirty="0" err="1"/>
              <a:t>pretjeranog</a:t>
            </a:r>
            <a:r>
              <a:rPr lang="en-US" sz="2000" dirty="0"/>
              <a:t> </a:t>
            </a:r>
            <a:r>
              <a:rPr lang="en-US" sz="2000" dirty="0" err="1"/>
              <a:t>znojenja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b="1" dirty="0" err="1"/>
              <a:t>ispiranje</a:t>
            </a:r>
            <a:r>
              <a:rPr lang="en-US" sz="2000" b="1" dirty="0"/>
              <a:t> </a:t>
            </a:r>
            <a:r>
              <a:rPr lang="en-US" sz="2000" b="1" dirty="0" err="1"/>
              <a:t>usne</a:t>
            </a:r>
            <a:r>
              <a:rPr lang="en-US" sz="2000" b="1" dirty="0"/>
              <a:t> </a:t>
            </a:r>
            <a:r>
              <a:rPr lang="en-US" sz="2000" b="1" dirty="0" err="1"/>
              <a:t>šupljine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ždrijela</a:t>
            </a:r>
            <a:endParaRPr lang="en-US" sz="2000" b="1" dirty="0"/>
          </a:p>
          <a:p>
            <a:r>
              <a:rPr lang="en-US" sz="2000" dirty="0" err="1"/>
              <a:t>Doziranje</a:t>
            </a:r>
            <a:r>
              <a:rPr lang="en-US" sz="2000" dirty="0"/>
              <a:t>: 1-2 g </a:t>
            </a:r>
            <a:r>
              <a:rPr lang="en-US" sz="2000" dirty="0" err="1"/>
              <a:t>kadulje</a:t>
            </a:r>
            <a:r>
              <a:rPr lang="en-US" sz="2000" dirty="0"/>
              <a:t> </a:t>
            </a:r>
            <a:r>
              <a:rPr lang="en-US" sz="2000" dirty="0" err="1"/>
              <a:t>preliti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150 ml </a:t>
            </a:r>
            <a:r>
              <a:rPr lang="en-US" sz="2000" dirty="0" err="1"/>
              <a:t>kipuće</a:t>
            </a:r>
            <a:r>
              <a:rPr lang="en-US" sz="2000" dirty="0"/>
              <a:t> </a:t>
            </a:r>
            <a:r>
              <a:rPr lang="en-US" sz="2000" dirty="0" err="1"/>
              <a:t>vode</a:t>
            </a:r>
            <a:r>
              <a:rPr lang="en-US" sz="2000" dirty="0"/>
              <a:t>, 3 puta/</a:t>
            </a:r>
            <a:r>
              <a:rPr lang="en-US" sz="2000" dirty="0" err="1"/>
              <a:t>dan</a:t>
            </a:r>
            <a:endParaRPr lang="en-US" sz="2000" dirty="0"/>
          </a:p>
          <a:p>
            <a:pPr lvl="1"/>
            <a:r>
              <a:rPr lang="en-US" sz="1800" dirty="0" err="1"/>
              <a:t>Za</a:t>
            </a:r>
            <a:r>
              <a:rPr lang="en-US" sz="1800" dirty="0"/>
              <a:t> </a:t>
            </a:r>
            <a:r>
              <a:rPr lang="en-US" sz="1800" dirty="0" err="1"/>
              <a:t>grgljanje</a:t>
            </a:r>
            <a:r>
              <a:rPr lang="en-US" sz="1800" dirty="0"/>
              <a:t> 2,5g / 100 ml</a:t>
            </a:r>
          </a:p>
          <a:p>
            <a:r>
              <a:rPr lang="en-US" sz="2000" dirty="0" err="1"/>
              <a:t>Nije</a:t>
            </a:r>
            <a:r>
              <a:rPr lang="en-US" sz="2000" dirty="0"/>
              <a:t> </a:t>
            </a:r>
            <a:r>
              <a:rPr lang="en-US" sz="2000" dirty="0" err="1"/>
              <a:t>preporuka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djecu</a:t>
            </a:r>
            <a:r>
              <a:rPr lang="en-US" sz="2000" dirty="0"/>
              <a:t> </a:t>
            </a:r>
            <a:r>
              <a:rPr lang="en-US" sz="2000" dirty="0" err="1"/>
              <a:t>ispod</a:t>
            </a:r>
            <a:r>
              <a:rPr lang="en-US" sz="2000" dirty="0"/>
              <a:t> 4 </a:t>
            </a:r>
            <a:r>
              <a:rPr lang="en-US" sz="2000" dirty="0" err="1"/>
              <a:t>godine</a:t>
            </a:r>
            <a:endParaRPr lang="en-US" sz="2000" dirty="0"/>
          </a:p>
          <a:p>
            <a:r>
              <a:rPr lang="en-US" sz="2000" dirty="0" err="1"/>
              <a:t>Zbog</a:t>
            </a:r>
            <a:r>
              <a:rPr lang="en-US" sz="2000" dirty="0"/>
              <a:t> </a:t>
            </a:r>
            <a:r>
              <a:rPr lang="en-US" sz="2000" dirty="0" err="1"/>
              <a:t>sadržaja</a:t>
            </a:r>
            <a:r>
              <a:rPr lang="en-US" sz="2000" dirty="0"/>
              <a:t> </a:t>
            </a:r>
            <a:r>
              <a:rPr lang="en-US" sz="2000" dirty="0" err="1"/>
              <a:t>tujona</a:t>
            </a:r>
            <a:r>
              <a:rPr lang="en-US" sz="2000" dirty="0"/>
              <a:t> (</a:t>
            </a:r>
            <a:r>
              <a:rPr lang="en-US" sz="2000" dirty="0" err="1"/>
              <a:t>neurotoksičnost</a:t>
            </a:r>
            <a:r>
              <a:rPr lang="en-US" sz="2000" dirty="0"/>
              <a:t>) - ne </a:t>
            </a:r>
            <a:r>
              <a:rPr lang="en-US" sz="2000" dirty="0" err="1"/>
              <a:t>preporučuje</a:t>
            </a:r>
            <a:r>
              <a:rPr lang="en-US" sz="2000" dirty="0"/>
              <a:t> se </a:t>
            </a:r>
            <a:r>
              <a:rPr lang="en-US" sz="2000" dirty="0" err="1"/>
              <a:t>dugotrajna</a:t>
            </a:r>
            <a:r>
              <a:rPr lang="en-US" sz="2000" dirty="0"/>
              <a:t> </a:t>
            </a:r>
            <a:r>
              <a:rPr lang="en-US" sz="2000" dirty="0" err="1"/>
              <a:t>primjena</a:t>
            </a:r>
            <a:r>
              <a:rPr lang="en-US" sz="2000" dirty="0"/>
              <a:t> (2-6 </a:t>
            </a:r>
            <a:r>
              <a:rPr lang="en-US" sz="2000" dirty="0" err="1"/>
              <a:t>tjedana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b="1" dirty="0" err="1"/>
              <a:t>Afte</a:t>
            </a:r>
            <a:r>
              <a:rPr lang="en-US" sz="2000" dirty="0"/>
              <a:t> – </a:t>
            </a:r>
            <a:r>
              <a:rPr lang="en-US" sz="2000" dirty="0" err="1"/>
              <a:t>preporuke</a:t>
            </a:r>
            <a:r>
              <a:rPr lang="en-US" sz="2000" dirty="0"/>
              <a:t> CASI: </a:t>
            </a:r>
            <a:r>
              <a:rPr lang="en-US" sz="2000" dirty="0" err="1"/>
              <a:t>propolis</a:t>
            </a:r>
            <a:r>
              <a:rPr lang="en-US" sz="2000" dirty="0"/>
              <a:t>, </a:t>
            </a:r>
            <a:r>
              <a:rPr lang="en-US" sz="2000" dirty="0" err="1"/>
              <a:t>čaj</a:t>
            </a:r>
            <a:r>
              <a:rPr lang="en-US" sz="2000" dirty="0"/>
              <a:t> od </a:t>
            </a:r>
            <a:r>
              <a:rPr lang="en-US" sz="2000" dirty="0" err="1"/>
              <a:t>nevena</a:t>
            </a:r>
            <a:r>
              <a:rPr lang="en-US" sz="2000" dirty="0"/>
              <a:t>, </a:t>
            </a:r>
            <a:r>
              <a:rPr lang="en-US" sz="2000" dirty="0" err="1"/>
              <a:t>kamilice</a:t>
            </a:r>
            <a:r>
              <a:rPr lang="en-US" sz="2000" dirty="0"/>
              <a:t>, </a:t>
            </a:r>
            <a:r>
              <a:rPr lang="en-US" sz="2000" dirty="0" err="1"/>
              <a:t>zeleni</a:t>
            </a:r>
            <a:r>
              <a:rPr lang="en-US" sz="2000" dirty="0"/>
              <a:t> </a:t>
            </a:r>
            <a:r>
              <a:rPr lang="en-US" sz="2000" dirty="0" err="1"/>
              <a:t>čaj</a:t>
            </a:r>
            <a:r>
              <a:rPr lang="en-US" sz="2000" dirty="0"/>
              <a:t>, </a:t>
            </a:r>
            <a:endParaRPr lang="en-US" dirty="0"/>
          </a:p>
          <a:p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955" y="0"/>
            <a:ext cx="1751045" cy="230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58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DIŠNI SUSTAV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802" y="1488811"/>
            <a:ext cx="5530198" cy="368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198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Dišni</a:t>
            </a:r>
            <a:r>
              <a:rPr lang="en-US" dirty="0"/>
              <a:t> </a:t>
            </a:r>
            <a:r>
              <a:rPr lang="en-US" dirty="0" err="1"/>
              <a:t>sustav</a:t>
            </a:r>
            <a:endParaRPr lang="hr-HR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Biljke</a:t>
            </a:r>
            <a:r>
              <a:rPr lang="en-US" sz="2400" dirty="0"/>
              <a:t> </a:t>
            </a:r>
            <a:r>
              <a:rPr lang="en-US" sz="2400" dirty="0" err="1"/>
              <a:t>bogate</a:t>
            </a:r>
            <a:r>
              <a:rPr lang="en-US" sz="2400" dirty="0"/>
              <a:t> </a:t>
            </a:r>
            <a:r>
              <a:rPr lang="en-US" sz="2400" dirty="0" err="1"/>
              <a:t>sluzima</a:t>
            </a:r>
            <a:r>
              <a:rPr lang="en-US" sz="2400" dirty="0"/>
              <a:t> – </a:t>
            </a:r>
            <a:r>
              <a:rPr lang="en-US" sz="2400" b="1" dirty="0" err="1"/>
              <a:t>sljezovi</a:t>
            </a:r>
            <a:r>
              <a:rPr lang="en-US" sz="2400" b="1" dirty="0"/>
              <a:t>, </a:t>
            </a:r>
            <a:r>
              <a:rPr lang="en-US" sz="2400" b="1" dirty="0" err="1"/>
              <a:t>divizma</a:t>
            </a:r>
            <a:r>
              <a:rPr lang="en-US" sz="2400" b="1" dirty="0"/>
              <a:t>, </a:t>
            </a:r>
            <a:r>
              <a:rPr lang="en-US" sz="2400" b="1" dirty="0" err="1"/>
              <a:t>trputac</a:t>
            </a:r>
            <a:r>
              <a:rPr lang="en-US" sz="2400" b="1" dirty="0"/>
              <a:t> </a:t>
            </a:r>
            <a:r>
              <a:rPr lang="en-US" sz="2400" dirty="0"/>
              <a:t>- </a:t>
            </a:r>
            <a:r>
              <a:rPr lang="en-US" sz="2400" dirty="0" err="1"/>
              <a:t>kod</a:t>
            </a:r>
            <a:r>
              <a:rPr lang="en-US" sz="2400" dirty="0"/>
              <a:t> </a:t>
            </a:r>
            <a:r>
              <a:rPr lang="en-US" sz="2400" dirty="0" err="1"/>
              <a:t>suhog</a:t>
            </a:r>
            <a:r>
              <a:rPr lang="en-US" sz="2400" dirty="0"/>
              <a:t> </a:t>
            </a:r>
            <a:r>
              <a:rPr lang="en-US" sz="2400" dirty="0" err="1"/>
              <a:t>kašlja</a:t>
            </a:r>
            <a:endParaRPr lang="en-US" sz="2400" dirty="0"/>
          </a:p>
          <a:p>
            <a:r>
              <a:rPr lang="en-US" sz="2400" dirty="0" err="1"/>
              <a:t>Biljke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saponinima</a:t>
            </a:r>
            <a:r>
              <a:rPr lang="en-US" sz="2400" dirty="0"/>
              <a:t> -</a:t>
            </a:r>
            <a:r>
              <a:rPr lang="en-US" sz="2400" b="1" dirty="0"/>
              <a:t> </a:t>
            </a:r>
            <a:r>
              <a:rPr lang="en-US" sz="2400" b="1" dirty="0" err="1"/>
              <a:t>jaglac</a:t>
            </a:r>
            <a:r>
              <a:rPr lang="en-US" sz="2400" b="1" dirty="0"/>
              <a:t> </a:t>
            </a:r>
            <a:r>
              <a:rPr lang="en-US" sz="2400" dirty="0"/>
              <a:t>–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iskašljavanje</a:t>
            </a:r>
            <a:endParaRPr lang="en-US" sz="2400" dirty="0"/>
          </a:p>
          <a:p>
            <a:r>
              <a:rPr lang="en-US" sz="2400" dirty="0" err="1"/>
              <a:t>Biljke</a:t>
            </a:r>
            <a:r>
              <a:rPr lang="en-US" sz="2400" dirty="0"/>
              <a:t> s </a:t>
            </a:r>
            <a:r>
              <a:rPr lang="en-US" sz="2400" dirty="0" err="1"/>
              <a:t>eteričnim</a:t>
            </a:r>
            <a:r>
              <a:rPr lang="en-US" sz="2400" dirty="0"/>
              <a:t> </a:t>
            </a:r>
            <a:r>
              <a:rPr lang="en-US" sz="2400" dirty="0" err="1"/>
              <a:t>uljima</a:t>
            </a:r>
            <a:r>
              <a:rPr lang="en-US" sz="2400" dirty="0"/>
              <a:t> - </a:t>
            </a:r>
            <a:r>
              <a:rPr lang="en-US" sz="2400" dirty="0" err="1"/>
              <a:t>baktericidno</a:t>
            </a:r>
            <a:r>
              <a:rPr lang="en-US" sz="2400" dirty="0"/>
              <a:t> </a:t>
            </a:r>
            <a:r>
              <a:rPr lang="en-US" sz="2400" dirty="0" err="1"/>
              <a:t>djelovanje</a:t>
            </a:r>
            <a:r>
              <a:rPr lang="en-US" sz="2400" dirty="0"/>
              <a:t> (</a:t>
            </a:r>
            <a:r>
              <a:rPr lang="en-US" sz="2400" dirty="0" err="1"/>
              <a:t>fenoli</a:t>
            </a:r>
            <a:r>
              <a:rPr lang="en-US" sz="2400" dirty="0"/>
              <a:t>) - </a:t>
            </a:r>
            <a:r>
              <a:rPr lang="en-US" sz="2400" b="1" dirty="0" err="1"/>
              <a:t>timijan</a:t>
            </a:r>
            <a:r>
              <a:rPr lang="en-US" sz="2400" b="1" dirty="0"/>
              <a:t>, </a:t>
            </a:r>
            <a:r>
              <a:rPr lang="en-US" sz="2400" b="1" dirty="0" err="1"/>
              <a:t>majčina</a:t>
            </a:r>
            <a:r>
              <a:rPr lang="en-US" sz="2400" b="1" dirty="0"/>
              <a:t> </a:t>
            </a:r>
            <a:r>
              <a:rPr lang="en-US" sz="2400" b="1" dirty="0" err="1"/>
              <a:t>dušica</a:t>
            </a:r>
            <a:endParaRPr lang="en-US" sz="2400" b="1" dirty="0"/>
          </a:p>
          <a:p>
            <a:r>
              <a:rPr lang="en-US" sz="2400" dirty="0" err="1"/>
              <a:t>Biljke</a:t>
            </a:r>
            <a:r>
              <a:rPr lang="en-US" sz="2400" dirty="0"/>
              <a:t> s </a:t>
            </a:r>
            <a:r>
              <a:rPr lang="en-US" sz="2400" dirty="0" err="1"/>
              <a:t>gorkim</a:t>
            </a:r>
            <a:r>
              <a:rPr lang="en-US" sz="2400" dirty="0"/>
              <a:t> </a:t>
            </a:r>
            <a:r>
              <a:rPr lang="en-US" sz="2400" dirty="0" err="1"/>
              <a:t>tvarima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spojevima</a:t>
            </a:r>
            <a:r>
              <a:rPr lang="en-US" sz="2400" dirty="0"/>
              <a:t> s </a:t>
            </a:r>
            <a:r>
              <a:rPr lang="en-US" sz="2400" dirty="0" err="1"/>
              <a:t>antibiotskim</a:t>
            </a:r>
            <a:r>
              <a:rPr lang="en-US" sz="2400" dirty="0"/>
              <a:t> </a:t>
            </a:r>
            <a:r>
              <a:rPr lang="en-US" sz="2400" dirty="0" err="1"/>
              <a:t>djelovanjem</a:t>
            </a:r>
            <a:r>
              <a:rPr lang="en-US" sz="2400" dirty="0"/>
              <a:t> - </a:t>
            </a:r>
            <a:r>
              <a:rPr lang="en-US" sz="2400" b="1" dirty="0" err="1"/>
              <a:t>islandski</a:t>
            </a:r>
            <a:r>
              <a:rPr lang="en-US" sz="2400" b="1" dirty="0"/>
              <a:t> </a:t>
            </a:r>
            <a:r>
              <a:rPr lang="en-US" sz="2400" b="1" dirty="0" err="1"/>
              <a:t>lišaj</a:t>
            </a:r>
            <a:r>
              <a:rPr lang="en-US" sz="2400" b="1" dirty="0"/>
              <a:t> </a:t>
            </a:r>
          </a:p>
          <a:p>
            <a:endParaRPr lang="hr-HR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225" y="77435"/>
            <a:ext cx="1848148" cy="1226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598" y="868824"/>
            <a:ext cx="1904716" cy="9467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830" y="0"/>
            <a:ext cx="2075170" cy="138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63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Bijeli</a:t>
            </a:r>
            <a:r>
              <a:rPr lang="en-US" dirty="0"/>
              <a:t> </a:t>
            </a:r>
            <a:r>
              <a:rPr lang="en-US" dirty="0" err="1"/>
              <a:t>sljez</a:t>
            </a:r>
            <a:r>
              <a:rPr lang="en-US" dirty="0"/>
              <a:t>, </a:t>
            </a:r>
            <a:r>
              <a:rPr lang="hr-HR" sz="2800" i="1" dirty="0" err="1"/>
              <a:t>Althaea</a:t>
            </a:r>
            <a:r>
              <a:rPr lang="hr-HR" sz="2800" i="1" dirty="0"/>
              <a:t> </a:t>
            </a:r>
            <a:r>
              <a:rPr lang="hr-HR" sz="2800" i="1" dirty="0" err="1"/>
              <a:t>officinalis</a:t>
            </a:r>
            <a:r>
              <a:rPr lang="hr-HR" sz="2800" i="1" dirty="0"/>
              <a:t> L., </a:t>
            </a:r>
            <a:r>
              <a:rPr lang="hr-HR" sz="2800" dirty="0" err="1"/>
              <a:t>Malvaceae</a:t>
            </a:r>
            <a:r>
              <a:rPr lang="hr-HR" sz="2800" dirty="0"/>
              <a:t>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164563"/>
          </a:xfrm>
        </p:spPr>
        <p:txBody>
          <a:bodyPr>
            <a:normAutofit/>
          </a:bodyPr>
          <a:lstStyle/>
          <a:p>
            <a:r>
              <a:rPr lang="en-US" sz="2000" dirty="0" err="1"/>
              <a:t>korijen</a:t>
            </a:r>
            <a:r>
              <a:rPr lang="en-US" sz="2000" dirty="0"/>
              <a:t> </a:t>
            </a:r>
            <a:r>
              <a:rPr lang="en-US" sz="2000" dirty="0" err="1"/>
              <a:t>sljeza</a:t>
            </a:r>
            <a:r>
              <a:rPr lang="en-US" sz="2000" dirty="0"/>
              <a:t> </a:t>
            </a:r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čaj</a:t>
            </a:r>
            <a:r>
              <a:rPr lang="en-US" sz="2000" dirty="0"/>
              <a:t> </a:t>
            </a:r>
            <a:r>
              <a:rPr lang="en-US" sz="2000" dirty="0" err="1"/>
              <a:t>ili</a:t>
            </a:r>
            <a:r>
              <a:rPr lang="en-US" sz="2000" dirty="0"/>
              <a:t> </a:t>
            </a:r>
            <a:r>
              <a:rPr lang="en-US" sz="2000" dirty="0" err="1"/>
              <a:t>sirup</a:t>
            </a:r>
            <a:r>
              <a:rPr lang="en-US" sz="2000" dirty="0"/>
              <a:t>,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djecu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odrasle</a:t>
            </a:r>
            <a:endParaRPr lang="en-US" sz="2000" dirty="0"/>
          </a:p>
          <a:p>
            <a:r>
              <a:rPr lang="en-US" sz="2000" dirty="0" err="1"/>
              <a:t>kod</a:t>
            </a:r>
            <a:r>
              <a:rPr lang="en-US" sz="2000" dirty="0"/>
              <a:t> </a:t>
            </a:r>
            <a:r>
              <a:rPr lang="en-US" sz="2000" dirty="0" err="1"/>
              <a:t>blagih</a:t>
            </a:r>
            <a:r>
              <a:rPr lang="en-US" sz="2000" dirty="0"/>
              <a:t> </a:t>
            </a:r>
            <a:r>
              <a:rPr lang="en-US" sz="2000" dirty="0" err="1"/>
              <a:t>iritacija</a:t>
            </a:r>
            <a:r>
              <a:rPr lang="en-US" sz="2000" dirty="0"/>
              <a:t> </a:t>
            </a:r>
            <a:r>
              <a:rPr lang="en-US" sz="2000" dirty="0" err="1"/>
              <a:t>ždrijela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suhog</a:t>
            </a:r>
            <a:r>
              <a:rPr lang="en-US" sz="2000" dirty="0"/>
              <a:t> </a:t>
            </a:r>
            <a:r>
              <a:rPr lang="en-US" sz="2000" dirty="0" err="1"/>
              <a:t>kašlja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blažih</a:t>
            </a:r>
            <a:r>
              <a:rPr lang="en-US" sz="2000" dirty="0"/>
              <a:t> </a:t>
            </a:r>
            <a:r>
              <a:rPr lang="en-US" sz="2000" dirty="0" err="1"/>
              <a:t>probavnih</a:t>
            </a:r>
            <a:r>
              <a:rPr lang="en-US" sz="2000" dirty="0"/>
              <a:t> </a:t>
            </a:r>
            <a:r>
              <a:rPr lang="en-US" sz="2000" dirty="0" err="1"/>
              <a:t>smetnji</a:t>
            </a:r>
            <a:r>
              <a:rPr lang="en-US" sz="2000" dirty="0"/>
              <a:t> </a:t>
            </a:r>
            <a:r>
              <a:rPr lang="en-US" sz="2000" dirty="0" err="1"/>
              <a:t>želuca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crijeva</a:t>
            </a:r>
            <a:endParaRPr lang="en-US" sz="2000" dirty="0"/>
          </a:p>
          <a:p>
            <a:r>
              <a:rPr lang="en-US" sz="2000" dirty="0" err="1"/>
              <a:t>Nema</a:t>
            </a:r>
            <a:r>
              <a:rPr lang="en-US" sz="2000" dirty="0"/>
              <a:t> </a:t>
            </a:r>
            <a:r>
              <a:rPr lang="en-US" sz="2000" dirty="0" err="1"/>
              <a:t>zabilježenih</a:t>
            </a:r>
            <a:r>
              <a:rPr lang="en-US" sz="2000" dirty="0"/>
              <a:t> </a:t>
            </a:r>
            <a:r>
              <a:rPr lang="en-US" sz="2000" dirty="0" err="1"/>
              <a:t>nuspojava</a:t>
            </a:r>
            <a:r>
              <a:rPr lang="en-US" sz="2000" dirty="0"/>
              <a:t>,</a:t>
            </a:r>
          </a:p>
          <a:p>
            <a:r>
              <a:rPr lang="en-US" sz="2000" dirty="0" err="1"/>
              <a:t>korijen</a:t>
            </a:r>
            <a:r>
              <a:rPr lang="en-US" sz="2000" dirty="0"/>
              <a:t> – </a:t>
            </a:r>
            <a:r>
              <a:rPr lang="en-US" sz="2000" dirty="0" err="1"/>
              <a:t>macerat</a:t>
            </a:r>
            <a:r>
              <a:rPr lang="en-US" sz="2000" dirty="0"/>
              <a:t> </a:t>
            </a:r>
            <a:r>
              <a:rPr lang="hr-HR" sz="2000" dirty="0"/>
              <a:t>hladnom vodom </a:t>
            </a:r>
            <a:r>
              <a:rPr lang="en-US" sz="2000" dirty="0"/>
              <a:t>5-7g/250 ml -</a:t>
            </a:r>
            <a:r>
              <a:rPr lang="hr-HR" sz="2000" dirty="0"/>
              <a:t> dva sata</a:t>
            </a:r>
            <a:r>
              <a:rPr lang="en-US" sz="2000" dirty="0"/>
              <a:t>, 3xdan </a:t>
            </a:r>
            <a:r>
              <a:rPr lang="en-US" sz="2000" dirty="0" err="1"/>
              <a:t>ili</a:t>
            </a:r>
            <a:r>
              <a:rPr lang="en-US" sz="2000" dirty="0"/>
              <a:t> </a:t>
            </a:r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oblog</a:t>
            </a:r>
            <a:r>
              <a:rPr lang="en-US" sz="2000" dirty="0"/>
              <a:t>; </a:t>
            </a:r>
            <a:r>
              <a:rPr lang="en-US" sz="2000" dirty="0" err="1"/>
              <a:t>cvijet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list – </a:t>
            </a:r>
            <a:r>
              <a:rPr lang="en-US" sz="2000" dirty="0" err="1"/>
              <a:t>infuz</a:t>
            </a:r>
            <a:r>
              <a:rPr lang="en-US" sz="2000" dirty="0"/>
              <a:t> 5g/250 ml, 3xdan</a:t>
            </a:r>
            <a:endParaRPr lang="hr-HR" sz="2000" dirty="0"/>
          </a:p>
          <a:p>
            <a:endParaRPr lang="en-US" sz="2000" dirty="0"/>
          </a:p>
          <a:p>
            <a:r>
              <a:rPr lang="en-US" sz="2000" dirty="0"/>
              <a:t>List – </a:t>
            </a:r>
            <a:r>
              <a:rPr lang="en-US" sz="2000" dirty="0" err="1"/>
              <a:t>nije</a:t>
            </a:r>
            <a:r>
              <a:rPr lang="en-US" sz="2000" dirty="0"/>
              <a:t> u </a:t>
            </a:r>
            <a:r>
              <a:rPr lang="en-US" sz="2000" dirty="0" err="1"/>
              <a:t>službenim</a:t>
            </a:r>
            <a:r>
              <a:rPr lang="en-US" sz="2000" dirty="0"/>
              <a:t> EMA </a:t>
            </a:r>
            <a:r>
              <a:rPr lang="en-US" sz="2000" dirty="0" err="1"/>
              <a:t>dokumentima</a:t>
            </a:r>
            <a:r>
              <a:rPr lang="en-US" sz="2000" dirty="0"/>
              <a:t>, </a:t>
            </a:r>
            <a:r>
              <a:rPr lang="en-US" sz="2000" dirty="0" err="1"/>
              <a:t>ali</a:t>
            </a:r>
            <a:r>
              <a:rPr lang="en-US" sz="2000" dirty="0"/>
              <a:t> je u </a:t>
            </a:r>
            <a:r>
              <a:rPr lang="en-US" sz="2000" dirty="0" err="1"/>
              <a:t>Ph.Eur</a:t>
            </a:r>
            <a:r>
              <a:rPr lang="en-US" sz="2000" dirty="0"/>
              <a:t>.</a:t>
            </a:r>
          </a:p>
          <a:p>
            <a:r>
              <a:rPr lang="en-US" sz="2000" dirty="0"/>
              <a:t>U </a:t>
            </a:r>
            <a:r>
              <a:rPr lang="en-US" sz="2000" dirty="0" err="1"/>
              <a:t>mješavinama</a:t>
            </a:r>
            <a:r>
              <a:rPr lang="en-US" sz="2000" dirty="0"/>
              <a:t> </a:t>
            </a:r>
            <a:r>
              <a:rPr lang="en-US" sz="2000" dirty="0" err="1"/>
              <a:t>protiv</a:t>
            </a:r>
            <a:r>
              <a:rPr lang="en-US" sz="2000" dirty="0"/>
              <a:t> </a:t>
            </a:r>
            <a:r>
              <a:rPr lang="en-US" sz="2000" dirty="0" err="1"/>
              <a:t>kašlja</a:t>
            </a:r>
            <a:r>
              <a:rPr lang="en-US" sz="2000" dirty="0"/>
              <a:t> </a:t>
            </a:r>
            <a:r>
              <a:rPr lang="en-US" sz="2000" dirty="0" err="1"/>
              <a:t>ili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probavne</a:t>
            </a:r>
            <a:r>
              <a:rPr lang="en-US" sz="2000" dirty="0"/>
              <a:t> </a:t>
            </a:r>
            <a:r>
              <a:rPr lang="en-US" sz="2000" dirty="0" err="1"/>
              <a:t>tegobe</a:t>
            </a:r>
            <a:endParaRPr lang="en-US" sz="2000" dirty="0"/>
          </a:p>
          <a:p>
            <a:r>
              <a:rPr lang="en-US" sz="2000" dirty="0" err="1"/>
              <a:t>cvijet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list – </a:t>
            </a:r>
            <a:r>
              <a:rPr lang="en-US" sz="2000" dirty="0" err="1"/>
              <a:t>infuz</a:t>
            </a:r>
            <a:r>
              <a:rPr lang="en-US" sz="2000" dirty="0"/>
              <a:t> 5g/250 ml, 3xdan</a:t>
            </a:r>
            <a:endParaRPr lang="hr-HR" sz="2000" dirty="0"/>
          </a:p>
          <a:p>
            <a:pPr marL="0" indent="0">
              <a:buNone/>
            </a:pPr>
            <a:endParaRPr lang="en-US" dirty="0"/>
          </a:p>
          <a:p>
            <a:endParaRPr lang="hr-HR" dirty="0"/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342" y="4242163"/>
            <a:ext cx="1937657" cy="261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26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Crni</a:t>
            </a:r>
            <a:r>
              <a:rPr lang="en-US" dirty="0"/>
              <a:t> </a:t>
            </a:r>
            <a:r>
              <a:rPr lang="en-US" dirty="0" err="1"/>
              <a:t>sljez</a:t>
            </a:r>
            <a:r>
              <a:rPr lang="en-US" dirty="0"/>
              <a:t>, </a:t>
            </a:r>
            <a:r>
              <a:rPr lang="en-US" sz="2800" i="1" dirty="0" err="1"/>
              <a:t>Malva</a:t>
            </a:r>
            <a:r>
              <a:rPr lang="en-US" sz="2800" i="1" dirty="0"/>
              <a:t> </a:t>
            </a:r>
            <a:r>
              <a:rPr lang="en-US" sz="2800" i="1" dirty="0" err="1"/>
              <a:t>sylvestris</a:t>
            </a:r>
            <a:r>
              <a:rPr lang="en-US" sz="2800" i="1" dirty="0"/>
              <a:t> </a:t>
            </a:r>
            <a:r>
              <a:rPr lang="hr-HR" sz="2800" i="1" dirty="0"/>
              <a:t>L., </a:t>
            </a:r>
            <a:r>
              <a:rPr lang="hr-HR" sz="2800" dirty="0" err="1"/>
              <a:t>Malvaceae</a:t>
            </a:r>
            <a:r>
              <a:rPr lang="hr-HR" sz="2800" dirty="0"/>
              <a:t>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164563"/>
          </a:xfrm>
        </p:spPr>
        <p:txBody>
          <a:bodyPr>
            <a:normAutofit/>
          </a:bodyPr>
          <a:lstStyle/>
          <a:p>
            <a:r>
              <a:rPr lang="en-US" sz="2000" dirty="0" err="1"/>
              <a:t>cvijet</a:t>
            </a:r>
            <a:r>
              <a:rPr lang="en-US" sz="2000" dirty="0"/>
              <a:t> </a:t>
            </a:r>
            <a:r>
              <a:rPr lang="en-US" sz="2000" dirty="0" err="1"/>
              <a:t>sljeza</a:t>
            </a:r>
            <a:r>
              <a:rPr lang="en-US" sz="2000" dirty="0"/>
              <a:t> </a:t>
            </a:r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čaj</a:t>
            </a:r>
            <a:r>
              <a:rPr lang="en-US" sz="2000" dirty="0"/>
              <a:t> </a:t>
            </a:r>
            <a:r>
              <a:rPr lang="en-US" sz="2000" dirty="0" err="1"/>
              <a:t>ili</a:t>
            </a:r>
            <a:r>
              <a:rPr lang="en-US" sz="2000" dirty="0"/>
              <a:t> </a:t>
            </a:r>
            <a:r>
              <a:rPr lang="en-US" sz="2000" dirty="0" err="1"/>
              <a:t>sirup</a:t>
            </a:r>
            <a:r>
              <a:rPr lang="en-US" sz="2000" dirty="0"/>
              <a:t>,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djecu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odrasle</a:t>
            </a:r>
            <a:endParaRPr lang="en-US" sz="2000" dirty="0"/>
          </a:p>
          <a:p>
            <a:r>
              <a:rPr lang="en-US" sz="2000" dirty="0" err="1"/>
              <a:t>kod</a:t>
            </a:r>
            <a:r>
              <a:rPr lang="en-US" sz="2000" dirty="0"/>
              <a:t> </a:t>
            </a:r>
            <a:r>
              <a:rPr lang="en-US" sz="2000" dirty="0" err="1"/>
              <a:t>blagih</a:t>
            </a:r>
            <a:r>
              <a:rPr lang="en-US" sz="2000" dirty="0"/>
              <a:t> </a:t>
            </a:r>
            <a:r>
              <a:rPr lang="en-US" sz="2000" dirty="0" err="1"/>
              <a:t>iritacija</a:t>
            </a:r>
            <a:r>
              <a:rPr lang="en-US" sz="2000" dirty="0"/>
              <a:t> </a:t>
            </a:r>
            <a:r>
              <a:rPr lang="en-US" sz="2000" dirty="0" err="1"/>
              <a:t>ždrijela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suhog</a:t>
            </a:r>
            <a:r>
              <a:rPr lang="en-US" sz="2000" dirty="0"/>
              <a:t> </a:t>
            </a:r>
            <a:r>
              <a:rPr lang="en-US" sz="2000" dirty="0" err="1"/>
              <a:t>kašlja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blažih</a:t>
            </a:r>
            <a:r>
              <a:rPr lang="en-US" sz="2000" dirty="0"/>
              <a:t> </a:t>
            </a:r>
            <a:r>
              <a:rPr lang="en-US" sz="2000" dirty="0" err="1"/>
              <a:t>probavnih</a:t>
            </a:r>
            <a:r>
              <a:rPr lang="en-US" sz="2000" dirty="0"/>
              <a:t> </a:t>
            </a:r>
            <a:r>
              <a:rPr lang="en-US" sz="2000" dirty="0" err="1"/>
              <a:t>smetnji</a:t>
            </a:r>
            <a:r>
              <a:rPr lang="en-US" sz="2000" dirty="0"/>
              <a:t> </a:t>
            </a:r>
            <a:r>
              <a:rPr lang="en-US" sz="2000" dirty="0" err="1"/>
              <a:t>želuca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crijeva</a:t>
            </a:r>
            <a:endParaRPr lang="en-US" sz="2000" dirty="0"/>
          </a:p>
          <a:p>
            <a:r>
              <a:rPr lang="en-US" sz="2000" dirty="0" err="1"/>
              <a:t>Nema</a:t>
            </a:r>
            <a:r>
              <a:rPr lang="en-US" sz="2000" dirty="0"/>
              <a:t> </a:t>
            </a:r>
            <a:r>
              <a:rPr lang="en-US" sz="2000" dirty="0" err="1"/>
              <a:t>zabilježenih</a:t>
            </a:r>
            <a:r>
              <a:rPr lang="en-US" sz="2000" dirty="0"/>
              <a:t> </a:t>
            </a:r>
            <a:r>
              <a:rPr lang="en-US" sz="2000" dirty="0" err="1"/>
              <a:t>nuspojava</a:t>
            </a:r>
            <a:endParaRPr lang="en-US" sz="2000" dirty="0"/>
          </a:p>
          <a:p>
            <a:r>
              <a:rPr lang="en-US" sz="2000" dirty="0" err="1"/>
              <a:t>Doziranje</a:t>
            </a:r>
            <a:r>
              <a:rPr lang="en-US" sz="2000" dirty="0"/>
              <a:t>: 1–2 g </a:t>
            </a:r>
            <a:r>
              <a:rPr lang="en-US" sz="2000" dirty="0" err="1"/>
              <a:t>cvijeta</a:t>
            </a:r>
            <a:r>
              <a:rPr lang="en-US" sz="2000" dirty="0"/>
              <a:t> </a:t>
            </a:r>
            <a:r>
              <a:rPr lang="en-US" sz="2000" dirty="0" err="1"/>
              <a:t>preliti</a:t>
            </a:r>
            <a:r>
              <a:rPr lang="en-US" sz="2000" dirty="0"/>
              <a:t> s 250 ml </a:t>
            </a:r>
            <a:r>
              <a:rPr lang="en-US" sz="2000" dirty="0" err="1"/>
              <a:t>vruće</a:t>
            </a:r>
            <a:r>
              <a:rPr lang="en-US" sz="2000" dirty="0"/>
              <a:t> </a:t>
            </a:r>
            <a:r>
              <a:rPr lang="en-US" sz="2000" dirty="0" err="1"/>
              <a:t>vode</a:t>
            </a:r>
            <a:r>
              <a:rPr lang="en-US" sz="2000" dirty="0"/>
              <a:t>;  2-3 puta </a:t>
            </a:r>
            <a:r>
              <a:rPr lang="en-US" sz="2000" dirty="0" err="1"/>
              <a:t>dnevno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Dnevna</a:t>
            </a:r>
            <a:r>
              <a:rPr lang="en-US" sz="2000" dirty="0"/>
              <a:t> </a:t>
            </a:r>
            <a:r>
              <a:rPr lang="en-US" sz="2000" dirty="0" err="1"/>
              <a:t>doza</a:t>
            </a:r>
            <a:r>
              <a:rPr lang="en-US" sz="2000" dirty="0"/>
              <a:t>: 5 g</a:t>
            </a:r>
          </a:p>
          <a:p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0" y="5286375"/>
            <a:ext cx="20955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22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343" y="942391"/>
            <a:ext cx="7672097" cy="5114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277" y="4809116"/>
            <a:ext cx="2488163" cy="12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03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Divizma</a:t>
            </a:r>
            <a:r>
              <a:rPr lang="en-US" dirty="0"/>
              <a:t>, </a:t>
            </a:r>
            <a:r>
              <a:rPr lang="en-US" sz="2800" i="1" dirty="0" err="1"/>
              <a:t>Verbascum</a:t>
            </a:r>
            <a:r>
              <a:rPr lang="en-US" sz="2800" i="1" dirty="0"/>
              <a:t> </a:t>
            </a:r>
            <a:r>
              <a:rPr lang="en-US" sz="2800" i="1" dirty="0" err="1"/>
              <a:t>spp</a:t>
            </a:r>
            <a:r>
              <a:rPr lang="hr-HR" sz="2800" i="1" dirty="0"/>
              <a:t>., </a:t>
            </a:r>
            <a:r>
              <a:rPr lang="hr-HR" sz="2800" dirty="0" err="1"/>
              <a:t>Scrophulariaceae</a:t>
            </a:r>
            <a:endParaRPr lang="hr-HR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164563"/>
          </a:xfrm>
        </p:spPr>
        <p:txBody>
          <a:bodyPr>
            <a:normAutofit/>
          </a:bodyPr>
          <a:lstStyle/>
          <a:p>
            <a:r>
              <a:rPr lang="en-US" sz="2000" dirty="0" err="1"/>
              <a:t>cvijet</a:t>
            </a:r>
            <a:r>
              <a:rPr lang="en-US" sz="2000" dirty="0"/>
              <a:t> </a:t>
            </a:r>
            <a:r>
              <a:rPr lang="en-US" sz="2000" dirty="0" err="1"/>
              <a:t>divizme</a:t>
            </a:r>
            <a:r>
              <a:rPr lang="en-US" sz="2000" dirty="0"/>
              <a:t> </a:t>
            </a:r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čaj</a:t>
            </a:r>
            <a:endParaRPr lang="en-US" sz="2000" dirty="0"/>
          </a:p>
          <a:p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ublažavanje</a:t>
            </a:r>
            <a:r>
              <a:rPr lang="en-US" sz="2000" dirty="0"/>
              <a:t> </a:t>
            </a:r>
            <a:r>
              <a:rPr lang="en-US" sz="2000" dirty="0" err="1"/>
              <a:t>grlobolje</a:t>
            </a:r>
            <a:r>
              <a:rPr lang="en-US" sz="2000" dirty="0"/>
              <a:t> </a:t>
            </a:r>
            <a:r>
              <a:rPr lang="en-US" sz="2000" dirty="0" err="1"/>
              <a:t>povezane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suhim</a:t>
            </a:r>
            <a:r>
              <a:rPr lang="en-US" sz="2000" dirty="0"/>
              <a:t> </a:t>
            </a:r>
            <a:r>
              <a:rPr lang="en-US" sz="2000" dirty="0" err="1"/>
              <a:t>kašljem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prehladom</a:t>
            </a:r>
            <a:r>
              <a:rPr lang="en-US" sz="2000" dirty="0"/>
              <a:t> (</a:t>
            </a:r>
            <a:r>
              <a:rPr lang="en-US" sz="2000" dirty="0" err="1"/>
              <a:t>sluzi</a:t>
            </a:r>
            <a:r>
              <a:rPr lang="en-US" sz="2000" dirty="0"/>
              <a:t>, </a:t>
            </a:r>
            <a:r>
              <a:rPr lang="en-US" sz="2000" dirty="0" err="1"/>
              <a:t>saponini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Nije</a:t>
            </a:r>
            <a:r>
              <a:rPr lang="en-US" sz="2000" dirty="0"/>
              <a:t> </a:t>
            </a:r>
            <a:r>
              <a:rPr lang="en-US" sz="2000" dirty="0" err="1"/>
              <a:t>preporuka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djecu</a:t>
            </a:r>
            <a:r>
              <a:rPr lang="en-US" sz="2000" dirty="0"/>
              <a:t> </a:t>
            </a:r>
            <a:r>
              <a:rPr lang="en-US" sz="2000" dirty="0" err="1"/>
              <a:t>ispod</a:t>
            </a:r>
            <a:r>
              <a:rPr lang="en-US" sz="2000" dirty="0"/>
              <a:t> 12 </a:t>
            </a:r>
            <a:r>
              <a:rPr lang="en-US" sz="2000" dirty="0" err="1"/>
              <a:t>godina</a:t>
            </a:r>
            <a:endParaRPr lang="en-US" sz="2000" dirty="0"/>
          </a:p>
          <a:p>
            <a:r>
              <a:rPr lang="en-US" sz="2000" dirty="0" err="1"/>
              <a:t>Doziranje</a:t>
            </a:r>
            <a:r>
              <a:rPr lang="en-US" sz="2000" dirty="0"/>
              <a:t>: 1.5-2 g </a:t>
            </a:r>
            <a:r>
              <a:rPr lang="en-US" sz="2000" dirty="0" err="1"/>
              <a:t>cvijeta</a:t>
            </a:r>
            <a:r>
              <a:rPr lang="en-US" sz="2000" dirty="0"/>
              <a:t> </a:t>
            </a:r>
            <a:r>
              <a:rPr lang="en-US" sz="2000" dirty="0" err="1"/>
              <a:t>divizme</a:t>
            </a:r>
            <a:r>
              <a:rPr lang="en-US" sz="2000" dirty="0"/>
              <a:t> </a:t>
            </a:r>
            <a:r>
              <a:rPr lang="en-US" sz="2000" dirty="0" err="1"/>
              <a:t>preliti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150 ml </a:t>
            </a:r>
            <a:r>
              <a:rPr lang="en-US" sz="2000" dirty="0" err="1"/>
              <a:t>kipuće</a:t>
            </a:r>
            <a:r>
              <a:rPr lang="en-US" sz="2000" dirty="0"/>
              <a:t> </a:t>
            </a:r>
            <a:r>
              <a:rPr lang="en-US" sz="2000" dirty="0" err="1"/>
              <a:t>vode</a:t>
            </a:r>
            <a:r>
              <a:rPr lang="en-US" sz="2000" dirty="0"/>
              <a:t>, 3-4 puta/</a:t>
            </a:r>
            <a:r>
              <a:rPr lang="en-US" sz="2000" dirty="0" err="1"/>
              <a:t>dan</a:t>
            </a:r>
            <a:r>
              <a:rPr lang="en-US" sz="2000" dirty="0"/>
              <a:t> – </a:t>
            </a:r>
            <a:r>
              <a:rPr lang="en-US" sz="2000" dirty="0" err="1"/>
              <a:t>sitne</a:t>
            </a:r>
            <a:r>
              <a:rPr lang="en-US" sz="2000" dirty="0"/>
              <a:t> </a:t>
            </a:r>
            <a:r>
              <a:rPr lang="en-US" sz="2000" dirty="0" err="1"/>
              <a:t>dlačice</a:t>
            </a:r>
            <a:r>
              <a:rPr lang="en-US" sz="2000" dirty="0"/>
              <a:t>!</a:t>
            </a:r>
          </a:p>
          <a:p>
            <a:r>
              <a:rPr lang="en-US" sz="2000" dirty="0" err="1"/>
              <a:t>Dnevna</a:t>
            </a:r>
            <a:r>
              <a:rPr lang="en-US" sz="2000" dirty="0"/>
              <a:t> </a:t>
            </a:r>
            <a:r>
              <a:rPr lang="en-US" sz="2000" dirty="0" err="1"/>
              <a:t>doza</a:t>
            </a:r>
            <a:r>
              <a:rPr lang="en-US" sz="2000" dirty="0"/>
              <a:t>: 4.5-8 g</a:t>
            </a:r>
          </a:p>
          <a:p>
            <a:endParaRPr lang="en-US" sz="2000" dirty="0"/>
          </a:p>
          <a:p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326" y="4232211"/>
            <a:ext cx="1881673" cy="262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58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Trputac</a:t>
            </a:r>
            <a:r>
              <a:rPr lang="en-US" dirty="0"/>
              <a:t>, </a:t>
            </a:r>
            <a:r>
              <a:rPr lang="en-US" sz="2400" i="1" dirty="0" err="1"/>
              <a:t>Plantago</a:t>
            </a:r>
            <a:r>
              <a:rPr lang="en-US" sz="2400" i="1" dirty="0"/>
              <a:t> lanceolate </a:t>
            </a:r>
            <a:r>
              <a:rPr lang="en-US" sz="2400" dirty="0"/>
              <a:t>L</a:t>
            </a:r>
            <a:r>
              <a:rPr lang="hr-HR" sz="2400" i="1" dirty="0"/>
              <a:t>., </a:t>
            </a:r>
            <a:r>
              <a:rPr lang="en-US" sz="2400" dirty="0"/>
              <a:t>Plantaginaceae</a:t>
            </a:r>
            <a:endParaRPr lang="hr-HR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164563"/>
          </a:xfrm>
        </p:spPr>
        <p:txBody>
          <a:bodyPr>
            <a:normAutofit/>
          </a:bodyPr>
          <a:lstStyle/>
          <a:p>
            <a:r>
              <a:rPr lang="en-US" sz="2000" dirty="0"/>
              <a:t>list </a:t>
            </a:r>
            <a:r>
              <a:rPr lang="en-US" sz="2000" dirty="0" err="1"/>
              <a:t>trputca</a:t>
            </a:r>
            <a:r>
              <a:rPr lang="en-US" sz="2000" dirty="0"/>
              <a:t> </a:t>
            </a:r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čaj</a:t>
            </a:r>
            <a:r>
              <a:rPr lang="en-US" sz="2000" dirty="0"/>
              <a:t> </a:t>
            </a:r>
            <a:r>
              <a:rPr lang="en-US" sz="2000" dirty="0" err="1"/>
              <a:t>ili</a:t>
            </a:r>
            <a:r>
              <a:rPr lang="en-US" sz="2000" dirty="0"/>
              <a:t> </a:t>
            </a:r>
            <a:r>
              <a:rPr lang="en-US" sz="2000" dirty="0" err="1"/>
              <a:t>ekstrakti</a:t>
            </a:r>
            <a:endParaRPr lang="en-US" sz="2000" dirty="0"/>
          </a:p>
          <a:p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ublažavanje</a:t>
            </a:r>
            <a:r>
              <a:rPr lang="en-US" sz="2000" dirty="0"/>
              <a:t> </a:t>
            </a:r>
            <a:r>
              <a:rPr lang="en-US" sz="2000" dirty="0" err="1"/>
              <a:t>iritacije</a:t>
            </a:r>
            <a:r>
              <a:rPr lang="en-US" sz="2000" dirty="0"/>
              <a:t> </a:t>
            </a:r>
            <a:r>
              <a:rPr lang="en-US" sz="2000" dirty="0" err="1"/>
              <a:t>ždrijela</a:t>
            </a:r>
            <a:r>
              <a:rPr lang="en-US" sz="2000" dirty="0"/>
              <a:t> </a:t>
            </a:r>
            <a:r>
              <a:rPr lang="en-US" sz="2000" dirty="0" err="1"/>
              <a:t>povezane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suhim</a:t>
            </a:r>
            <a:r>
              <a:rPr lang="en-US" sz="2000" dirty="0"/>
              <a:t> </a:t>
            </a:r>
            <a:r>
              <a:rPr lang="en-US" sz="2000" dirty="0" err="1"/>
              <a:t>kašljem</a:t>
            </a:r>
            <a:r>
              <a:rPr lang="en-US" sz="2000" dirty="0"/>
              <a:t> (</a:t>
            </a:r>
            <a:r>
              <a:rPr lang="en-US" sz="2000" dirty="0" err="1"/>
              <a:t>sadrži</a:t>
            </a:r>
            <a:r>
              <a:rPr lang="en-US" sz="2000" dirty="0"/>
              <a:t> </a:t>
            </a:r>
            <a:r>
              <a:rPr lang="en-US" sz="2000" dirty="0" err="1"/>
              <a:t>sluzi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Doziranje</a:t>
            </a:r>
            <a:r>
              <a:rPr lang="en-US" sz="2000" dirty="0"/>
              <a:t>: 2 g </a:t>
            </a:r>
            <a:r>
              <a:rPr lang="en-US" sz="2000" dirty="0" err="1"/>
              <a:t>lista</a:t>
            </a:r>
            <a:r>
              <a:rPr lang="en-US" sz="2000" dirty="0"/>
              <a:t> </a:t>
            </a:r>
            <a:r>
              <a:rPr lang="en-US" sz="2000" dirty="0" err="1"/>
              <a:t>trputca</a:t>
            </a:r>
            <a:r>
              <a:rPr lang="en-US" sz="2000" dirty="0"/>
              <a:t> </a:t>
            </a:r>
            <a:r>
              <a:rPr lang="en-US" sz="2000" dirty="0" err="1"/>
              <a:t>preliti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150 ml </a:t>
            </a:r>
            <a:r>
              <a:rPr lang="en-US" sz="2000" dirty="0" err="1"/>
              <a:t>kipuće</a:t>
            </a:r>
            <a:r>
              <a:rPr lang="en-US" sz="2000" dirty="0"/>
              <a:t> </a:t>
            </a:r>
            <a:r>
              <a:rPr lang="en-US" sz="2000" dirty="0" err="1"/>
              <a:t>vode</a:t>
            </a:r>
            <a:r>
              <a:rPr lang="en-US" sz="2000" dirty="0"/>
              <a:t>, 2-3 puta/</a:t>
            </a:r>
            <a:r>
              <a:rPr lang="en-US" sz="2000" dirty="0" err="1"/>
              <a:t>dan</a:t>
            </a:r>
            <a:endParaRPr lang="en-US" sz="2000" dirty="0"/>
          </a:p>
          <a:p>
            <a:r>
              <a:rPr lang="en-US" sz="2000" dirty="0" err="1"/>
              <a:t>Dnevna</a:t>
            </a:r>
            <a:r>
              <a:rPr lang="en-US" sz="2000" dirty="0"/>
              <a:t> </a:t>
            </a:r>
            <a:r>
              <a:rPr lang="en-US" sz="2000" dirty="0" err="1"/>
              <a:t>doza</a:t>
            </a:r>
            <a:r>
              <a:rPr lang="en-US" sz="2000" dirty="0"/>
              <a:t>: 4-6 g</a:t>
            </a:r>
          </a:p>
          <a:p>
            <a:r>
              <a:rPr lang="en-US" sz="2000" dirty="0" err="1"/>
              <a:t>Nije</a:t>
            </a:r>
            <a:r>
              <a:rPr lang="en-US" sz="2000" dirty="0"/>
              <a:t> </a:t>
            </a:r>
            <a:r>
              <a:rPr lang="en-US" sz="2000" dirty="0" err="1"/>
              <a:t>preporuka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djecu</a:t>
            </a:r>
            <a:r>
              <a:rPr lang="en-US" sz="2000" dirty="0"/>
              <a:t> </a:t>
            </a:r>
            <a:r>
              <a:rPr lang="en-US" sz="2000" dirty="0" err="1"/>
              <a:t>ispod</a:t>
            </a:r>
            <a:r>
              <a:rPr lang="en-US" sz="2000" dirty="0"/>
              <a:t> 4 </a:t>
            </a:r>
            <a:r>
              <a:rPr lang="en-US" sz="2000" dirty="0" err="1"/>
              <a:t>godine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280" y="4045338"/>
            <a:ext cx="2327720" cy="281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58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Timijan</a:t>
            </a:r>
            <a:r>
              <a:rPr lang="en-US" dirty="0"/>
              <a:t>, </a:t>
            </a:r>
            <a:r>
              <a:rPr lang="en-US" sz="2800" i="1" dirty="0"/>
              <a:t>Thymus </a:t>
            </a:r>
            <a:r>
              <a:rPr lang="en-US" sz="2800" i="1" dirty="0" err="1"/>
              <a:t>spp</a:t>
            </a:r>
            <a:r>
              <a:rPr lang="hr-HR" sz="2800" i="1" dirty="0"/>
              <a:t>., </a:t>
            </a:r>
            <a:r>
              <a:rPr lang="en-US" sz="2800" dirty="0" err="1"/>
              <a:t>Lamiaceae</a:t>
            </a:r>
            <a:endParaRPr lang="hr-HR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164563"/>
          </a:xfrm>
        </p:spPr>
        <p:txBody>
          <a:bodyPr>
            <a:normAutofit/>
          </a:bodyPr>
          <a:lstStyle/>
          <a:p>
            <a:r>
              <a:rPr lang="en-US" sz="2000" dirty="0" err="1"/>
              <a:t>zelen</a:t>
            </a:r>
            <a:r>
              <a:rPr lang="en-US" sz="2000" dirty="0"/>
              <a:t> </a:t>
            </a:r>
            <a:r>
              <a:rPr lang="en-US" sz="2000" dirty="0" err="1"/>
              <a:t>timijana</a:t>
            </a:r>
            <a:r>
              <a:rPr lang="en-US" sz="2000" dirty="0"/>
              <a:t> </a:t>
            </a:r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čaj</a:t>
            </a:r>
            <a:r>
              <a:rPr lang="en-US" sz="2000" dirty="0"/>
              <a:t>, </a:t>
            </a:r>
            <a:r>
              <a:rPr lang="en-US" sz="2000" dirty="0" err="1"/>
              <a:t>tinktura</a:t>
            </a:r>
            <a:r>
              <a:rPr lang="en-US" sz="2000" dirty="0"/>
              <a:t>, </a:t>
            </a:r>
            <a:r>
              <a:rPr lang="en-US" sz="2000" dirty="0" err="1"/>
              <a:t>ekstrakti</a:t>
            </a:r>
            <a:endParaRPr lang="en-US" sz="2000" dirty="0"/>
          </a:p>
          <a:p>
            <a:r>
              <a:rPr lang="en-US" sz="2000" dirty="0" err="1"/>
              <a:t>kod</a:t>
            </a:r>
            <a:r>
              <a:rPr lang="en-US" sz="2000" dirty="0"/>
              <a:t> </a:t>
            </a:r>
            <a:r>
              <a:rPr lang="en-US" sz="2000" dirty="0" err="1"/>
              <a:t>produktivnog</a:t>
            </a:r>
            <a:r>
              <a:rPr lang="en-US" sz="2000" dirty="0"/>
              <a:t> </a:t>
            </a:r>
            <a:r>
              <a:rPr lang="en-US" sz="2000" dirty="0" err="1"/>
              <a:t>kašlja</a:t>
            </a:r>
            <a:r>
              <a:rPr lang="en-US" sz="2000" dirty="0"/>
              <a:t> </a:t>
            </a:r>
            <a:r>
              <a:rPr lang="en-US" sz="2000" dirty="0" err="1"/>
              <a:t>povezanog</a:t>
            </a:r>
            <a:r>
              <a:rPr lang="en-US" sz="2000" dirty="0"/>
              <a:t> s </a:t>
            </a:r>
            <a:r>
              <a:rPr lang="en-US" sz="2000" dirty="0" err="1"/>
              <a:t>prehladom</a:t>
            </a:r>
            <a:endParaRPr lang="en-US" sz="2000" dirty="0"/>
          </a:p>
          <a:p>
            <a:r>
              <a:rPr lang="en-US" sz="2000" dirty="0" err="1"/>
              <a:t>Nije</a:t>
            </a:r>
            <a:r>
              <a:rPr lang="en-US" sz="2000" dirty="0"/>
              <a:t> </a:t>
            </a:r>
            <a:r>
              <a:rPr lang="en-US" sz="2000" dirty="0" err="1"/>
              <a:t>preporuka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djecu</a:t>
            </a:r>
            <a:r>
              <a:rPr lang="en-US" sz="2000" dirty="0"/>
              <a:t> </a:t>
            </a:r>
            <a:r>
              <a:rPr lang="en-US" sz="2000" dirty="0" err="1"/>
              <a:t>ispod</a:t>
            </a:r>
            <a:r>
              <a:rPr lang="en-US" sz="2000" dirty="0"/>
              <a:t> 4 </a:t>
            </a:r>
            <a:r>
              <a:rPr lang="en-US" sz="2000" dirty="0" err="1"/>
              <a:t>godine</a:t>
            </a:r>
            <a:endParaRPr lang="en-US" sz="2000" dirty="0"/>
          </a:p>
          <a:p>
            <a:r>
              <a:rPr lang="en-US" sz="2000" dirty="0" err="1"/>
              <a:t>Doziranje</a:t>
            </a:r>
            <a:r>
              <a:rPr lang="en-US" sz="2000" dirty="0"/>
              <a:t>: 1.5-2 g </a:t>
            </a:r>
            <a:r>
              <a:rPr lang="en-US" sz="2000" dirty="0" err="1"/>
              <a:t>timijana</a:t>
            </a:r>
            <a:r>
              <a:rPr lang="en-US" sz="2000" dirty="0"/>
              <a:t> </a:t>
            </a:r>
            <a:r>
              <a:rPr lang="en-US" sz="2000" dirty="0" err="1"/>
              <a:t>preliti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150 ml </a:t>
            </a:r>
            <a:r>
              <a:rPr lang="en-US" sz="2000" dirty="0" err="1"/>
              <a:t>kipuće</a:t>
            </a:r>
            <a:r>
              <a:rPr lang="en-US" sz="2000" dirty="0"/>
              <a:t> </a:t>
            </a:r>
            <a:r>
              <a:rPr lang="en-US" sz="2000" dirty="0" err="1"/>
              <a:t>vode</a:t>
            </a:r>
            <a:r>
              <a:rPr lang="en-US" sz="2000" dirty="0"/>
              <a:t>, 3-4 puta/</a:t>
            </a:r>
            <a:r>
              <a:rPr lang="en-US" sz="2000" dirty="0" err="1"/>
              <a:t>dan</a:t>
            </a:r>
            <a:endParaRPr lang="en-US" sz="2000" dirty="0"/>
          </a:p>
          <a:p>
            <a:r>
              <a:rPr lang="en-US" sz="2000" dirty="0" err="1"/>
              <a:t>Dnevna</a:t>
            </a:r>
            <a:r>
              <a:rPr lang="en-US" sz="2000" dirty="0"/>
              <a:t> </a:t>
            </a:r>
            <a:r>
              <a:rPr lang="en-US" sz="2000" dirty="0" err="1"/>
              <a:t>doza</a:t>
            </a:r>
            <a:r>
              <a:rPr lang="en-US" sz="2000" dirty="0"/>
              <a:t>: 4.5-8 g</a:t>
            </a:r>
          </a:p>
          <a:p>
            <a:endParaRPr lang="en-US" sz="2000" dirty="0"/>
          </a:p>
          <a:p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920" y="4530010"/>
            <a:ext cx="2500823" cy="19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09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Jaglac</a:t>
            </a:r>
            <a:r>
              <a:rPr lang="en-US" dirty="0"/>
              <a:t>, </a:t>
            </a:r>
            <a:r>
              <a:rPr lang="en-US" sz="2800" i="1" dirty="0"/>
              <a:t>Primula </a:t>
            </a:r>
            <a:r>
              <a:rPr lang="en-US" sz="2800" i="1" dirty="0" err="1"/>
              <a:t>veris</a:t>
            </a:r>
            <a:r>
              <a:rPr lang="en-US" sz="2800" i="1" dirty="0"/>
              <a:t> </a:t>
            </a:r>
            <a:r>
              <a:rPr lang="en-US" sz="2800" dirty="0"/>
              <a:t>L</a:t>
            </a:r>
            <a:r>
              <a:rPr lang="en-US" sz="2800" i="1" dirty="0"/>
              <a:t>.</a:t>
            </a:r>
            <a:r>
              <a:rPr lang="hr-HR" sz="2800" i="1" dirty="0"/>
              <a:t>, </a:t>
            </a:r>
            <a:r>
              <a:rPr lang="en-US" sz="2800" dirty="0" err="1"/>
              <a:t>Primulaceae</a:t>
            </a:r>
            <a:endParaRPr lang="hr-HR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164563"/>
          </a:xfrm>
        </p:spPr>
        <p:txBody>
          <a:bodyPr>
            <a:normAutofit/>
          </a:bodyPr>
          <a:lstStyle/>
          <a:p>
            <a:r>
              <a:rPr lang="en-US" sz="2000" dirty="0" err="1"/>
              <a:t>cvijet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korijen</a:t>
            </a:r>
            <a:r>
              <a:rPr lang="en-US" sz="2000" dirty="0"/>
              <a:t> </a:t>
            </a:r>
            <a:r>
              <a:rPr lang="en-US" sz="2000" dirty="0" err="1"/>
              <a:t>jaglaca</a:t>
            </a:r>
            <a:r>
              <a:rPr lang="en-US" sz="2000" dirty="0"/>
              <a:t> </a:t>
            </a:r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čaj</a:t>
            </a:r>
            <a:r>
              <a:rPr lang="en-US" sz="2000" dirty="0"/>
              <a:t> </a:t>
            </a:r>
            <a:r>
              <a:rPr lang="en-US" sz="2000" dirty="0" err="1"/>
              <a:t>ili</a:t>
            </a:r>
            <a:r>
              <a:rPr lang="en-US" sz="2000" dirty="0"/>
              <a:t> </a:t>
            </a:r>
            <a:r>
              <a:rPr lang="en-US" sz="2000" dirty="0" err="1"/>
              <a:t>ekstrakti</a:t>
            </a:r>
            <a:endParaRPr lang="en-US" sz="2000" dirty="0"/>
          </a:p>
          <a:p>
            <a:r>
              <a:rPr lang="en-US" sz="2000" dirty="0" err="1"/>
              <a:t>kod</a:t>
            </a:r>
            <a:r>
              <a:rPr lang="en-US" sz="2000" dirty="0"/>
              <a:t> </a:t>
            </a:r>
            <a:r>
              <a:rPr lang="en-US" sz="2000" dirty="0" err="1"/>
              <a:t>produktivnog</a:t>
            </a:r>
            <a:r>
              <a:rPr lang="en-US" sz="2000" dirty="0"/>
              <a:t> </a:t>
            </a:r>
            <a:r>
              <a:rPr lang="en-US" sz="2000" dirty="0" err="1"/>
              <a:t>kašlja</a:t>
            </a:r>
            <a:endParaRPr lang="en-US" sz="2000" dirty="0"/>
          </a:p>
          <a:p>
            <a:r>
              <a:rPr lang="en-US" sz="2000" dirty="0" err="1"/>
              <a:t>Doziranje</a:t>
            </a:r>
            <a:r>
              <a:rPr lang="en-US" sz="2000" dirty="0"/>
              <a:t>: 1 g </a:t>
            </a:r>
            <a:r>
              <a:rPr lang="en-US" sz="2000" dirty="0" err="1"/>
              <a:t>cvijeta</a:t>
            </a:r>
            <a:r>
              <a:rPr lang="en-US" sz="2000" dirty="0"/>
              <a:t> (0.2 – 0.5 g </a:t>
            </a:r>
            <a:r>
              <a:rPr lang="en-US" sz="2000" dirty="0" err="1"/>
              <a:t>korijena</a:t>
            </a:r>
            <a:r>
              <a:rPr lang="en-US" sz="2000" dirty="0"/>
              <a:t>) </a:t>
            </a:r>
            <a:r>
              <a:rPr lang="en-US" sz="2000" dirty="0" err="1"/>
              <a:t>jaglaca</a:t>
            </a:r>
            <a:r>
              <a:rPr lang="en-US" sz="2000" dirty="0"/>
              <a:t> </a:t>
            </a:r>
            <a:r>
              <a:rPr lang="en-US" sz="2000" dirty="0" err="1"/>
              <a:t>preliti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150 ml </a:t>
            </a:r>
            <a:r>
              <a:rPr lang="en-US" sz="2000" dirty="0" err="1"/>
              <a:t>kipuće</a:t>
            </a:r>
            <a:r>
              <a:rPr lang="en-US" sz="2000" dirty="0"/>
              <a:t> </a:t>
            </a:r>
            <a:r>
              <a:rPr lang="en-US" sz="2000" dirty="0" err="1"/>
              <a:t>vode</a:t>
            </a:r>
            <a:r>
              <a:rPr lang="en-US" sz="2000" dirty="0"/>
              <a:t>, 3 puta/</a:t>
            </a:r>
            <a:r>
              <a:rPr lang="en-US" sz="2000" dirty="0" err="1"/>
              <a:t>dan</a:t>
            </a:r>
            <a:endParaRPr lang="en-US" sz="2000" dirty="0"/>
          </a:p>
          <a:p>
            <a:r>
              <a:rPr lang="en-US" sz="2000" dirty="0" err="1"/>
              <a:t>Ograničenja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primjenu</a:t>
            </a:r>
            <a:r>
              <a:rPr lang="en-US" sz="2000" dirty="0"/>
              <a:t>: </a:t>
            </a:r>
            <a:r>
              <a:rPr lang="en-US" sz="2000" dirty="0" err="1"/>
              <a:t>djeca</a:t>
            </a:r>
            <a:r>
              <a:rPr lang="en-US" sz="2000" dirty="0"/>
              <a:t> </a:t>
            </a:r>
            <a:r>
              <a:rPr lang="en-US" sz="2000" dirty="0" err="1"/>
              <a:t>ispod</a:t>
            </a:r>
            <a:r>
              <a:rPr lang="en-US" sz="2000" dirty="0"/>
              <a:t> 4 </a:t>
            </a:r>
            <a:r>
              <a:rPr lang="en-US" sz="2000" dirty="0" err="1"/>
              <a:t>godine</a:t>
            </a:r>
            <a:r>
              <a:rPr lang="en-US" sz="2000" dirty="0"/>
              <a:t>, </a:t>
            </a:r>
            <a:r>
              <a:rPr lang="en-US" sz="2000" dirty="0" err="1"/>
              <a:t>trajanje</a:t>
            </a:r>
            <a:r>
              <a:rPr lang="en-US" sz="2000" dirty="0"/>
              <a:t> </a:t>
            </a:r>
            <a:r>
              <a:rPr lang="en-US" sz="2000" dirty="0" err="1"/>
              <a:t>terapije</a:t>
            </a:r>
            <a:r>
              <a:rPr lang="en-US" sz="2000" dirty="0"/>
              <a:t> do 1 </a:t>
            </a:r>
            <a:r>
              <a:rPr lang="en-US" sz="2000" dirty="0" err="1"/>
              <a:t>tjedna</a:t>
            </a:r>
            <a:r>
              <a:rPr lang="en-US" sz="2000" dirty="0"/>
              <a:t>, </a:t>
            </a:r>
            <a:r>
              <a:rPr lang="en-US" sz="2000" dirty="0" err="1"/>
              <a:t>oprez</a:t>
            </a:r>
            <a:r>
              <a:rPr lang="en-US" sz="2000" dirty="0"/>
              <a:t> </a:t>
            </a:r>
            <a:r>
              <a:rPr lang="en-US" sz="2000" dirty="0" err="1"/>
              <a:t>kod</a:t>
            </a:r>
            <a:r>
              <a:rPr lang="en-US" sz="2000" dirty="0"/>
              <a:t> </a:t>
            </a:r>
            <a:r>
              <a:rPr lang="en-US" sz="2000" dirty="0" err="1"/>
              <a:t>osoba</a:t>
            </a:r>
            <a:r>
              <a:rPr lang="en-US" sz="2000" dirty="0"/>
              <a:t> s </a:t>
            </a:r>
            <a:r>
              <a:rPr lang="en-US" sz="2000" dirty="0" err="1"/>
              <a:t>oštećenim</a:t>
            </a:r>
            <a:r>
              <a:rPr lang="en-US" sz="2000" dirty="0"/>
              <a:t> </a:t>
            </a:r>
            <a:r>
              <a:rPr lang="en-US" sz="2000" dirty="0" err="1"/>
              <a:t>želucem</a:t>
            </a:r>
            <a:r>
              <a:rPr lang="en-US" sz="2000" dirty="0"/>
              <a:t> / </a:t>
            </a:r>
            <a:r>
              <a:rPr lang="en-US" sz="2000" dirty="0" err="1"/>
              <a:t>čir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želucu</a:t>
            </a:r>
            <a:r>
              <a:rPr lang="en-US" sz="2000" dirty="0"/>
              <a:t>, </a:t>
            </a:r>
            <a:r>
              <a:rPr lang="en-US" sz="2000" dirty="0" err="1"/>
              <a:t>moguće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alergijske</a:t>
            </a:r>
            <a:r>
              <a:rPr lang="en-US" sz="2000" dirty="0"/>
              <a:t> </a:t>
            </a:r>
            <a:r>
              <a:rPr lang="en-US" sz="2000" dirty="0" err="1"/>
              <a:t>reakcije</a:t>
            </a:r>
            <a:endParaRPr lang="en-US" sz="2000" dirty="0"/>
          </a:p>
          <a:p>
            <a:endParaRPr lang="en-US" sz="2000" dirty="0"/>
          </a:p>
          <a:p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38" y="4590661"/>
            <a:ext cx="2063562" cy="22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409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Islandski</a:t>
            </a:r>
            <a:r>
              <a:rPr lang="en-US" dirty="0"/>
              <a:t> </a:t>
            </a:r>
            <a:r>
              <a:rPr lang="en-US" dirty="0" err="1"/>
              <a:t>lišaj</a:t>
            </a:r>
            <a:r>
              <a:rPr lang="en-US" dirty="0"/>
              <a:t>, </a:t>
            </a:r>
            <a:r>
              <a:rPr lang="en-US" sz="2800" i="1" dirty="0" err="1"/>
              <a:t>Cetraria</a:t>
            </a:r>
            <a:r>
              <a:rPr lang="en-US" sz="2800" i="1" dirty="0"/>
              <a:t> </a:t>
            </a:r>
            <a:r>
              <a:rPr lang="en-US" sz="2800" i="1" dirty="0" err="1"/>
              <a:t>islandica</a:t>
            </a:r>
            <a:r>
              <a:rPr lang="en-US" sz="2800" i="1" dirty="0"/>
              <a:t> </a:t>
            </a:r>
            <a:r>
              <a:rPr lang="en-US" sz="2800" dirty="0"/>
              <a:t>(L.) Ach</a:t>
            </a:r>
            <a:r>
              <a:rPr lang="hr-HR" sz="2800" dirty="0"/>
              <a:t>, </a:t>
            </a:r>
            <a:r>
              <a:rPr lang="en-US" sz="2800" dirty="0" err="1"/>
              <a:t>Parmeliaeceae</a:t>
            </a:r>
            <a:endParaRPr lang="hr-HR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164563"/>
          </a:xfrm>
        </p:spPr>
        <p:txBody>
          <a:bodyPr>
            <a:normAutofit/>
          </a:bodyPr>
          <a:lstStyle/>
          <a:p>
            <a:r>
              <a:rPr lang="en-US" sz="2000" dirty="0" err="1"/>
              <a:t>islandski</a:t>
            </a:r>
            <a:r>
              <a:rPr lang="en-US" sz="2000" dirty="0"/>
              <a:t> </a:t>
            </a:r>
            <a:r>
              <a:rPr lang="en-US" sz="2000" dirty="0" err="1"/>
              <a:t>lišaj</a:t>
            </a:r>
            <a:r>
              <a:rPr lang="en-US" sz="2000" dirty="0"/>
              <a:t> </a:t>
            </a:r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čaj</a:t>
            </a:r>
            <a:r>
              <a:rPr lang="en-US" sz="2000" dirty="0"/>
              <a:t>, </a:t>
            </a:r>
            <a:r>
              <a:rPr lang="en-US" sz="2000" dirty="0" err="1"/>
              <a:t>tinktura</a:t>
            </a:r>
            <a:r>
              <a:rPr lang="en-US" sz="2000" dirty="0"/>
              <a:t>, </a:t>
            </a:r>
            <a:r>
              <a:rPr lang="en-US" sz="2000" dirty="0" err="1"/>
              <a:t>ekstrakti</a:t>
            </a:r>
            <a:endParaRPr lang="en-US" sz="2000" dirty="0"/>
          </a:p>
          <a:p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umirujuće</a:t>
            </a:r>
            <a:r>
              <a:rPr lang="en-US" sz="2000" dirty="0"/>
              <a:t> </a:t>
            </a:r>
            <a:r>
              <a:rPr lang="en-US" sz="2000" dirty="0" err="1"/>
              <a:t>sredstvo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liječenje</a:t>
            </a:r>
            <a:r>
              <a:rPr lang="en-US" sz="2000" dirty="0"/>
              <a:t> </a:t>
            </a:r>
            <a:r>
              <a:rPr lang="en-US" sz="2000" dirty="0" err="1"/>
              <a:t>nadraženosti</a:t>
            </a:r>
            <a:r>
              <a:rPr lang="en-US" sz="2000" dirty="0"/>
              <a:t> </a:t>
            </a:r>
            <a:r>
              <a:rPr lang="en-US" sz="2000" dirty="0" err="1"/>
              <a:t>usta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grla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povezanog</a:t>
            </a:r>
            <a:r>
              <a:rPr lang="en-US" sz="2000" dirty="0"/>
              <a:t> </a:t>
            </a:r>
            <a:r>
              <a:rPr lang="en-US" sz="2000" dirty="0" err="1"/>
              <a:t>suhog</a:t>
            </a:r>
            <a:r>
              <a:rPr lang="en-US" sz="2000" dirty="0"/>
              <a:t> </a:t>
            </a:r>
            <a:r>
              <a:rPr lang="en-US" sz="2000" dirty="0" err="1"/>
              <a:t>kašlja</a:t>
            </a:r>
            <a:r>
              <a:rPr lang="en-US" sz="2000" dirty="0"/>
              <a:t>, </a:t>
            </a:r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liječenje</a:t>
            </a:r>
            <a:r>
              <a:rPr lang="en-US" sz="2000" dirty="0"/>
              <a:t> </a:t>
            </a:r>
            <a:r>
              <a:rPr lang="en-US" sz="2000" dirty="0" err="1"/>
              <a:t>privremenog</a:t>
            </a:r>
            <a:r>
              <a:rPr lang="en-US" sz="2000" dirty="0"/>
              <a:t> </a:t>
            </a:r>
            <a:r>
              <a:rPr lang="en-US" sz="2000" dirty="0" err="1"/>
              <a:t>gubitka</a:t>
            </a:r>
            <a:r>
              <a:rPr lang="en-US" sz="2000" dirty="0"/>
              <a:t> </a:t>
            </a:r>
            <a:r>
              <a:rPr lang="en-US" sz="2000" dirty="0" err="1"/>
              <a:t>apetita</a:t>
            </a:r>
            <a:r>
              <a:rPr lang="en-US" sz="2000" dirty="0"/>
              <a:t> (</a:t>
            </a:r>
            <a:r>
              <a:rPr lang="en-US" sz="2000" dirty="0" err="1"/>
              <a:t>kod</a:t>
            </a:r>
            <a:r>
              <a:rPr lang="en-US" sz="2000" dirty="0"/>
              <a:t> </a:t>
            </a:r>
            <a:r>
              <a:rPr lang="en-US" sz="2000" dirty="0" err="1"/>
              <a:t>odraslih</a:t>
            </a:r>
            <a:r>
              <a:rPr lang="en-US" sz="2000" dirty="0"/>
              <a:t> </a:t>
            </a:r>
            <a:r>
              <a:rPr lang="en-US" sz="2000" dirty="0" err="1"/>
              <a:t>osoba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Doziranje</a:t>
            </a:r>
            <a:r>
              <a:rPr lang="en-US" sz="2000" dirty="0"/>
              <a:t>: 1.5 g </a:t>
            </a:r>
            <a:r>
              <a:rPr lang="en-US" sz="2000" dirty="0" err="1"/>
              <a:t>na</a:t>
            </a:r>
            <a:r>
              <a:rPr lang="en-US" sz="2000" dirty="0"/>
              <a:t> 150 ml </a:t>
            </a:r>
            <a:r>
              <a:rPr lang="en-US" sz="2000" dirty="0" err="1"/>
              <a:t>kipuće</a:t>
            </a:r>
            <a:r>
              <a:rPr lang="en-US" sz="2000" dirty="0"/>
              <a:t> </a:t>
            </a:r>
            <a:r>
              <a:rPr lang="en-US" sz="2000" dirty="0" err="1"/>
              <a:t>vode</a:t>
            </a:r>
            <a:r>
              <a:rPr lang="en-US" sz="2000" dirty="0"/>
              <a:t> </a:t>
            </a:r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infuz</a:t>
            </a:r>
            <a:r>
              <a:rPr lang="en-US" sz="2000" dirty="0"/>
              <a:t> </a:t>
            </a:r>
            <a:r>
              <a:rPr lang="en-US" sz="2000" dirty="0" err="1"/>
              <a:t>ili</a:t>
            </a:r>
            <a:r>
              <a:rPr lang="en-US" sz="2000" dirty="0"/>
              <a:t> </a:t>
            </a:r>
            <a:r>
              <a:rPr lang="en-US" sz="2000" dirty="0" err="1"/>
              <a:t>macerat</a:t>
            </a:r>
            <a:r>
              <a:rPr lang="en-US" sz="2000" dirty="0"/>
              <a:t> 3-4 x </a:t>
            </a:r>
            <a:r>
              <a:rPr lang="en-US" sz="2000" dirty="0" err="1"/>
              <a:t>dan</a:t>
            </a:r>
            <a:r>
              <a:rPr lang="en-US" sz="2000" dirty="0"/>
              <a:t> –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dišne</a:t>
            </a:r>
            <a:r>
              <a:rPr lang="en-US" sz="2000" dirty="0"/>
              <a:t> </a:t>
            </a:r>
            <a:r>
              <a:rPr lang="en-US" sz="2000" dirty="0" err="1"/>
              <a:t>tegobe</a:t>
            </a:r>
            <a:r>
              <a:rPr lang="en-US" sz="2000" dirty="0"/>
              <a:t>; 1–2 g </a:t>
            </a:r>
            <a:r>
              <a:rPr lang="en-US" sz="2000" dirty="0" err="1"/>
              <a:t>na</a:t>
            </a:r>
            <a:r>
              <a:rPr lang="en-US" sz="2000" dirty="0"/>
              <a:t> 150 ml </a:t>
            </a:r>
            <a:r>
              <a:rPr lang="en-US" sz="2000" dirty="0" err="1"/>
              <a:t>kipuće</a:t>
            </a:r>
            <a:r>
              <a:rPr lang="en-US" sz="2000" dirty="0"/>
              <a:t> </a:t>
            </a:r>
            <a:r>
              <a:rPr lang="en-US" sz="2000" dirty="0" err="1"/>
              <a:t>vode</a:t>
            </a:r>
            <a:r>
              <a:rPr lang="en-US" sz="2000" dirty="0"/>
              <a:t> </a:t>
            </a:r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infuz</a:t>
            </a:r>
            <a:r>
              <a:rPr lang="en-US" sz="2000" dirty="0"/>
              <a:t> </a:t>
            </a:r>
            <a:r>
              <a:rPr lang="en-US" sz="2000" dirty="0" err="1"/>
              <a:t>ili</a:t>
            </a:r>
            <a:r>
              <a:rPr lang="en-US" sz="2000" dirty="0"/>
              <a:t> </a:t>
            </a:r>
            <a:r>
              <a:rPr lang="en-US" sz="2000" dirty="0" err="1"/>
              <a:t>dekokt</a:t>
            </a:r>
            <a:r>
              <a:rPr lang="en-US" sz="2000" dirty="0"/>
              <a:t> 3 x </a:t>
            </a:r>
            <a:r>
              <a:rPr lang="en-US" sz="2000" dirty="0" err="1"/>
              <a:t>dan</a:t>
            </a:r>
            <a:r>
              <a:rPr lang="en-US" sz="2000" dirty="0"/>
              <a:t> –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poticanje</a:t>
            </a:r>
            <a:r>
              <a:rPr lang="en-US" sz="2000" dirty="0"/>
              <a:t> </a:t>
            </a:r>
            <a:r>
              <a:rPr lang="en-US" sz="2000" dirty="0" err="1"/>
              <a:t>apetita</a:t>
            </a:r>
            <a:endParaRPr lang="en-US" sz="2000" dirty="0"/>
          </a:p>
          <a:p>
            <a:r>
              <a:rPr lang="en-US" sz="2000" dirty="0" err="1"/>
              <a:t>Dnevna</a:t>
            </a:r>
            <a:r>
              <a:rPr lang="en-US" sz="2000" dirty="0"/>
              <a:t> </a:t>
            </a:r>
            <a:r>
              <a:rPr lang="en-US" sz="2000" dirty="0" err="1"/>
              <a:t>doza</a:t>
            </a:r>
            <a:r>
              <a:rPr lang="en-US" sz="2000" dirty="0"/>
              <a:t> 4-6 g</a:t>
            </a:r>
          </a:p>
          <a:p>
            <a:r>
              <a:rPr lang="en-US" sz="2000" dirty="0" err="1"/>
              <a:t>Ograničenja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primjenu</a:t>
            </a:r>
            <a:r>
              <a:rPr lang="en-US" sz="2000" dirty="0"/>
              <a:t>: </a:t>
            </a:r>
            <a:r>
              <a:rPr lang="en-US" sz="2000" dirty="0" err="1"/>
              <a:t>djeca</a:t>
            </a:r>
            <a:r>
              <a:rPr lang="en-US" sz="2000" dirty="0"/>
              <a:t> </a:t>
            </a:r>
            <a:r>
              <a:rPr lang="en-US" sz="2000" dirty="0" err="1"/>
              <a:t>mlađa</a:t>
            </a:r>
            <a:r>
              <a:rPr lang="en-US" sz="2000" dirty="0"/>
              <a:t> od 1 </a:t>
            </a:r>
            <a:r>
              <a:rPr lang="en-US" sz="2000" dirty="0" err="1"/>
              <a:t>godine</a:t>
            </a:r>
            <a:r>
              <a:rPr lang="en-US" sz="2000" dirty="0"/>
              <a:t>, </a:t>
            </a:r>
            <a:r>
              <a:rPr lang="en-US" sz="2000" dirty="0" err="1"/>
              <a:t>moguće</a:t>
            </a:r>
            <a:r>
              <a:rPr lang="en-US" sz="2000" dirty="0"/>
              <a:t> </a:t>
            </a:r>
            <a:r>
              <a:rPr lang="en-US" sz="2000" dirty="0" err="1"/>
              <a:t>smanjenje</a:t>
            </a:r>
            <a:r>
              <a:rPr lang="en-US" sz="2000" dirty="0"/>
              <a:t> </a:t>
            </a:r>
            <a:r>
              <a:rPr lang="en-US" sz="2000" dirty="0" err="1"/>
              <a:t>apsorpcije</a:t>
            </a:r>
            <a:r>
              <a:rPr lang="en-US" sz="2000" dirty="0"/>
              <a:t> </a:t>
            </a:r>
            <a:r>
              <a:rPr lang="en-US" sz="2000" dirty="0" err="1"/>
              <a:t>lijekova</a:t>
            </a:r>
            <a:r>
              <a:rPr lang="en-US" sz="2000" dirty="0"/>
              <a:t> </a:t>
            </a:r>
            <a:r>
              <a:rPr lang="en-US" sz="2000" dirty="0" err="1"/>
              <a:t>koji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propisani</a:t>
            </a:r>
            <a:r>
              <a:rPr lang="en-US" sz="2000" dirty="0"/>
              <a:t> od </a:t>
            </a:r>
            <a:r>
              <a:rPr lang="en-US" sz="2000" dirty="0" err="1"/>
              <a:t>liječnika</a:t>
            </a:r>
            <a:r>
              <a:rPr lang="en-US" sz="2000" dirty="0"/>
              <a:t> (1/2 do 1 h </a:t>
            </a:r>
            <a:r>
              <a:rPr lang="en-US" sz="2000" dirty="0" err="1"/>
              <a:t>prije</a:t>
            </a:r>
            <a:r>
              <a:rPr lang="en-US" sz="2000" dirty="0"/>
              <a:t>/</a:t>
            </a:r>
            <a:r>
              <a:rPr lang="en-US" sz="2000" dirty="0" err="1"/>
              <a:t>poslije</a:t>
            </a:r>
            <a:r>
              <a:rPr lang="en-US" sz="2000" dirty="0"/>
              <a:t>)</a:t>
            </a:r>
            <a:endParaRPr lang="hr-HR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030" y="4923"/>
            <a:ext cx="1813970" cy="232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93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ŽIVČANI SUSTAV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Nesanica</a:t>
            </a:r>
            <a:r>
              <a:rPr lang="en-US" dirty="0"/>
              <a:t>, </a:t>
            </a:r>
            <a:r>
              <a:rPr lang="en-US" dirty="0" err="1"/>
              <a:t>nervoza</a:t>
            </a:r>
            <a:r>
              <a:rPr lang="en-US" dirty="0"/>
              <a:t>, </a:t>
            </a:r>
            <a:r>
              <a:rPr lang="en-US" dirty="0" err="1"/>
              <a:t>napetost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910" y="1395607"/>
            <a:ext cx="5008089" cy="332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95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HIGIJENA SPAVANJA</a:t>
            </a:r>
            <a:endParaRPr lang="hr-HR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94310" y="1629746"/>
            <a:ext cx="6397690" cy="4892352"/>
          </a:xfrm>
        </p:spPr>
        <p:txBody>
          <a:bodyPr>
            <a:normAutofit/>
          </a:bodyPr>
          <a:lstStyle/>
          <a:p>
            <a:r>
              <a:rPr lang="en-US" dirty="0" err="1"/>
              <a:t>redoviti</a:t>
            </a:r>
            <a:r>
              <a:rPr lang="en-US" dirty="0"/>
              <a:t> </a:t>
            </a:r>
            <a:r>
              <a:rPr lang="en-US" dirty="0" err="1"/>
              <a:t>ritam</a:t>
            </a:r>
            <a:r>
              <a:rPr lang="en-US" dirty="0"/>
              <a:t> </a:t>
            </a:r>
            <a:r>
              <a:rPr lang="en-US" dirty="0" err="1"/>
              <a:t>odlaska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spavanje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buđenja</a:t>
            </a:r>
            <a:endParaRPr lang="en-US" dirty="0"/>
          </a:p>
          <a:p>
            <a:r>
              <a:rPr lang="en-US" dirty="0"/>
              <a:t>soba </a:t>
            </a:r>
            <a:r>
              <a:rPr lang="en-US" dirty="0" err="1"/>
              <a:t>ugodne</a:t>
            </a:r>
            <a:r>
              <a:rPr lang="en-US" dirty="0"/>
              <a:t> temperature </a:t>
            </a:r>
          </a:p>
          <a:p>
            <a:r>
              <a:rPr lang="en-US" dirty="0" err="1"/>
              <a:t>opuštanje</a:t>
            </a:r>
            <a:r>
              <a:rPr lang="en-US" dirty="0"/>
              <a:t> </a:t>
            </a:r>
            <a:r>
              <a:rPr lang="en-US" dirty="0" err="1"/>
              <a:t>prije</a:t>
            </a:r>
            <a:r>
              <a:rPr lang="en-US" dirty="0"/>
              <a:t> </a:t>
            </a:r>
            <a:r>
              <a:rPr lang="en-US" dirty="0" err="1"/>
              <a:t>odlaska</a:t>
            </a:r>
            <a:r>
              <a:rPr lang="en-US" dirty="0"/>
              <a:t> u </a:t>
            </a:r>
            <a:r>
              <a:rPr lang="en-US" dirty="0" err="1"/>
              <a:t>krevet</a:t>
            </a:r>
            <a:endParaRPr lang="en-US" dirty="0"/>
          </a:p>
          <a:p>
            <a:r>
              <a:rPr lang="en-US" dirty="0" err="1"/>
              <a:t>izbjegavati</a:t>
            </a:r>
            <a:r>
              <a:rPr lang="en-US" dirty="0"/>
              <a:t> </a:t>
            </a:r>
            <a:r>
              <a:rPr lang="en-US" dirty="0" err="1"/>
              <a:t>upotrebu</a:t>
            </a:r>
            <a:r>
              <a:rPr lang="en-US" dirty="0"/>
              <a:t> </a:t>
            </a:r>
            <a:r>
              <a:rPr lang="en-US" dirty="0" err="1"/>
              <a:t>elektroničkih</a:t>
            </a:r>
            <a:r>
              <a:rPr lang="en-US" dirty="0"/>
              <a:t> </a:t>
            </a:r>
            <a:r>
              <a:rPr lang="en-US" dirty="0" err="1"/>
              <a:t>uređaja</a:t>
            </a:r>
            <a:r>
              <a:rPr lang="en-US" dirty="0"/>
              <a:t> </a:t>
            </a:r>
            <a:r>
              <a:rPr lang="en-US" dirty="0" err="1"/>
              <a:t>prije</a:t>
            </a:r>
            <a:r>
              <a:rPr lang="en-US" dirty="0"/>
              <a:t> </a:t>
            </a:r>
            <a:r>
              <a:rPr lang="en-US" dirty="0" err="1"/>
              <a:t>spavanja</a:t>
            </a:r>
            <a:r>
              <a:rPr lang="en-US" dirty="0"/>
              <a:t> </a:t>
            </a:r>
          </a:p>
          <a:p>
            <a:r>
              <a:rPr lang="en-US" dirty="0" err="1"/>
              <a:t>redovno</a:t>
            </a:r>
            <a:r>
              <a:rPr lang="en-US" dirty="0"/>
              <a:t> </a:t>
            </a:r>
            <a:r>
              <a:rPr lang="en-US" dirty="0" err="1"/>
              <a:t>vježbanje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ne 2-4 h </a:t>
            </a:r>
            <a:r>
              <a:rPr lang="en-US" dirty="0" err="1"/>
              <a:t>prije</a:t>
            </a:r>
            <a:r>
              <a:rPr lang="en-US" dirty="0"/>
              <a:t> </a:t>
            </a:r>
            <a:r>
              <a:rPr lang="en-US" dirty="0" err="1"/>
              <a:t>spavanja</a:t>
            </a:r>
            <a:r>
              <a:rPr lang="en-US" dirty="0"/>
              <a:t> </a:t>
            </a:r>
          </a:p>
          <a:p>
            <a:r>
              <a:rPr lang="en-US" dirty="0" err="1"/>
              <a:t>zadnji</a:t>
            </a:r>
            <a:r>
              <a:rPr lang="en-US" dirty="0"/>
              <a:t> </a:t>
            </a:r>
            <a:r>
              <a:rPr lang="en-US" dirty="0" err="1"/>
              <a:t>obrok</a:t>
            </a:r>
            <a:r>
              <a:rPr lang="en-US" dirty="0"/>
              <a:t> 2h </a:t>
            </a:r>
            <a:r>
              <a:rPr lang="en-US" dirty="0" err="1"/>
              <a:t>prije</a:t>
            </a:r>
            <a:r>
              <a:rPr lang="en-US" dirty="0"/>
              <a:t> </a:t>
            </a:r>
            <a:r>
              <a:rPr lang="en-US" dirty="0" err="1"/>
              <a:t>počinka</a:t>
            </a:r>
            <a:endParaRPr lang="en-US" dirty="0"/>
          </a:p>
          <a:p>
            <a:r>
              <a:rPr lang="en-US" dirty="0"/>
              <a:t>ne </a:t>
            </a:r>
            <a:r>
              <a:rPr lang="en-US" dirty="0" err="1"/>
              <a:t>drijemati</a:t>
            </a:r>
            <a:r>
              <a:rPr lang="en-US" dirty="0"/>
              <a:t> </a:t>
            </a:r>
            <a:r>
              <a:rPr lang="en-US" dirty="0" err="1"/>
              <a:t>tokom</a:t>
            </a:r>
            <a:r>
              <a:rPr lang="en-US" dirty="0"/>
              <a:t> dana </a:t>
            </a:r>
          </a:p>
          <a:p>
            <a:r>
              <a:rPr lang="en-US" dirty="0" err="1"/>
              <a:t>izbjegavanje</a:t>
            </a:r>
            <a:r>
              <a:rPr lang="en-US" dirty="0"/>
              <a:t> </a:t>
            </a:r>
            <a:r>
              <a:rPr lang="en-US" dirty="0" err="1"/>
              <a:t>kofeina</a:t>
            </a:r>
            <a:r>
              <a:rPr lang="en-US" dirty="0"/>
              <a:t>, </a:t>
            </a:r>
            <a:r>
              <a:rPr lang="en-US" dirty="0" err="1"/>
              <a:t>nikotina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alkohola</a:t>
            </a:r>
            <a:r>
              <a:rPr lang="en-US" dirty="0"/>
              <a:t> 4-6 h </a:t>
            </a:r>
            <a:r>
              <a:rPr lang="en-US" dirty="0" err="1"/>
              <a:t>prije</a:t>
            </a:r>
            <a:r>
              <a:rPr lang="en-US" dirty="0"/>
              <a:t> </a:t>
            </a:r>
            <a:r>
              <a:rPr lang="en-US" dirty="0" err="1"/>
              <a:t>spavanja</a:t>
            </a:r>
            <a:r>
              <a:rPr lang="en-US" dirty="0"/>
              <a:t> </a:t>
            </a:r>
          </a:p>
          <a:p>
            <a:r>
              <a:rPr lang="en-US" dirty="0"/>
              <a:t>ne </a:t>
            </a:r>
            <a:r>
              <a:rPr lang="en-US" dirty="0" err="1"/>
              <a:t>gledati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sat </a:t>
            </a:r>
            <a:r>
              <a:rPr lang="en-US" dirty="0" err="1"/>
              <a:t>tijekom</a:t>
            </a:r>
            <a:r>
              <a:rPr lang="en-US" dirty="0"/>
              <a:t> </a:t>
            </a:r>
            <a:r>
              <a:rPr lang="en-US" dirty="0" err="1"/>
              <a:t>noći</a:t>
            </a:r>
            <a:endParaRPr lang="en-US" dirty="0"/>
          </a:p>
          <a:p>
            <a:r>
              <a:rPr lang="en-US" dirty="0" err="1"/>
              <a:t>ako</a:t>
            </a:r>
            <a:r>
              <a:rPr lang="en-US" dirty="0"/>
              <a:t> se ne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zapati</a:t>
            </a:r>
            <a:r>
              <a:rPr lang="en-US" dirty="0"/>
              <a:t> – </a:t>
            </a:r>
            <a:r>
              <a:rPr lang="en-US" dirty="0" err="1"/>
              <a:t>ustati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baviti</a:t>
            </a:r>
            <a:r>
              <a:rPr lang="en-US" dirty="0"/>
              <a:t> se </a:t>
            </a:r>
            <a:r>
              <a:rPr lang="en-US" dirty="0" err="1"/>
              <a:t>opuštajućom</a:t>
            </a:r>
            <a:r>
              <a:rPr lang="en-US" dirty="0"/>
              <a:t> </a:t>
            </a:r>
            <a:r>
              <a:rPr lang="en-US" dirty="0" err="1"/>
              <a:t>aktivnosti</a:t>
            </a:r>
            <a:endParaRPr lang="en-US" dirty="0"/>
          </a:p>
          <a:p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48" y="2435290"/>
            <a:ext cx="4437852" cy="275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806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Matičnjak</a:t>
            </a:r>
            <a:r>
              <a:rPr lang="en-US" dirty="0"/>
              <a:t>, </a:t>
            </a:r>
            <a:r>
              <a:rPr lang="en-US" sz="2800" i="1" dirty="0"/>
              <a:t>Melissa officinalis L.</a:t>
            </a:r>
            <a:r>
              <a:rPr lang="hr-HR" sz="2800" dirty="0"/>
              <a:t>, </a:t>
            </a:r>
            <a:br>
              <a:rPr lang="en-US" sz="2800" dirty="0"/>
            </a:br>
            <a:r>
              <a:rPr lang="en-US" sz="2800" dirty="0" err="1"/>
              <a:t>Lamiaceae</a:t>
            </a:r>
            <a:endParaRPr lang="hr-HR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164563"/>
          </a:xfrm>
        </p:spPr>
        <p:txBody>
          <a:bodyPr>
            <a:normAutofit/>
          </a:bodyPr>
          <a:lstStyle/>
          <a:p>
            <a:r>
              <a:rPr lang="en-US" dirty="0"/>
              <a:t>list </a:t>
            </a:r>
            <a:r>
              <a:rPr lang="en-US" dirty="0" err="1"/>
              <a:t>matičnjaka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čaj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ekstrakti</a:t>
            </a:r>
            <a:endParaRPr lang="en-US" dirty="0"/>
          </a:p>
          <a:p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ublažavanje</a:t>
            </a:r>
            <a:r>
              <a:rPr lang="en-US" dirty="0"/>
              <a:t> </a:t>
            </a:r>
            <a:r>
              <a:rPr lang="en-US" dirty="0" err="1"/>
              <a:t>blagih</a:t>
            </a:r>
            <a:r>
              <a:rPr lang="en-US" dirty="0"/>
              <a:t> </a:t>
            </a:r>
            <a:r>
              <a:rPr lang="en-US" dirty="0" err="1"/>
              <a:t>simptoma</a:t>
            </a:r>
            <a:r>
              <a:rPr lang="en-US" dirty="0"/>
              <a:t> </a:t>
            </a:r>
            <a:r>
              <a:rPr lang="en-US" dirty="0" err="1"/>
              <a:t>stresa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spavanje</a:t>
            </a:r>
            <a:r>
              <a:rPr lang="en-US" dirty="0"/>
              <a:t>,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simptoma</a:t>
            </a:r>
            <a:r>
              <a:rPr lang="en-US" dirty="0"/>
              <a:t> </a:t>
            </a:r>
            <a:r>
              <a:rPr lang="en-US" dirty="0" err="1"/>
              <a:t>blagih</a:t>
            </a:r>
            <a:r>
              <a:rPr lang="en-US" dirty="0"/>
              <a:t> </a:t>
            </a:r>
            <a:r>
              <a:rPr lang="en-US" dirty="0" err="1"/>
              <a:t>probavnih</a:t>
            </a:r>
            <a:r>
              <a:rPr lang="en-US" dirty="0"/>
              <a:t> </a:t>
            </a:r>
            <a:r>
              <a:rPr lang="en-US" dirty="0" err="1"/>
              <a:t>poremećaja</a:t>
            </a:r>
            <a:r>
              <a:rPr lang="en-US" dirty="0"/>
              <a:t> </a:t>
            </a:r>
            <a:r>
              <a:rPr lang="en-US" dirty="0" err="1"/>
              <a:t>uključujući</a:t>
            </a:r>
            <a:r>
              <a:rPr lang="en-US" dirty="0"/>
              <a:t> </a:t>
            </a:r>
            <a:r>
              <a:rPr lang="en-US" dirty="0" err="1"/>
              <a:t>nadutost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plinove</a:t>
            </a:r>
            <a:endParaRPr lang="en-US" dirty="0"/>
          </a:p>
          <a:p>
            <a:r>
              <a:rPr lang="en-US" dirty="0" err="1"/>
              <a:t>Doziranje</a:t>
            </a:r>
            <a:r>
              <a:rPr lang="en-US" dirty="0"/>
              <a:t>: 1,5-4,5 g </a:t>
            </a:r>
            <a:r>
              <a:rPr lang="en-US" dirty="0" err="1"/>
              <a:t>na</a:t>
            </a:r>
            <a:r>
              <a:rPr lang="en-US" dirty="0"/>
              <a:t> 150 ml </a:t>
            </a:r>
            <a:r>
              <a:rPr lang="en-US" dirty="0" err="1"/>
              <a:t>kipuće</a:t>
            </a:r>
            <a:r>
              <a:rPr lang="en-US" dirty="0"/>
              <a:t> </a:t>
            </a:r>
            <a:r>
              <a:rPr lang="en-US" dirty="0" err="1"/>
              <a:t>vode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infuz</a:t>
            </a:r>
            <a:r>
              <a:rPr lang="en-US" dirty="0"/>
              <a:t>, do 3x </a:t>
            </a:r>
            <a:r>
              <a:rPr lang="en-US" dirty="0" err="1"/>
              <a:t>dan</a:t>
            </a:r>
            <a:r>
              <a:rPr lang="en-US" dirty="0"/>
              <a:t>, </a:t>
            </a:r>
          </a:p>
          <a:p>
            <a:r>
              <a:rPr lang="en-US" dirty="0" err="1"/>
              <a:t>Ograničenja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primjenu</a:t>
            </a:r>
            <a:r>
              <a:rPr lang="en-US" dirty="0"/>
              <a:t>: </a:t>
            </a:r>
            <a:r>
              <a:rPr lang="en-US" dirty="0" err="1"/>
              <a:t>nema</a:t>
            </a:r>
            <a:endParaRPr lang="en-US" dirty="0"/>
          </a:p>
          <a:p>
            <a:r>
              <a:rPr lang="en-US" dirty="0" err="1"/>
              <a:t>Sigurna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primjenu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dobro se </a:t>
            </a:r>
            <a:r>
              <a:rPr lang="en-US" dirty="0" err="1"/>
              <a:t>podnosi</a:t>
            </a:r>
            <a:endParaRPr lang="en-US" dirty="0"/>
          </a:p>
          <a:p>
            <a:endParaRPr lang="en-US" dirty="0"/>
          </a:p>
          <a:p>
            <a:r>
              <a:rPr lang="en-US" sz="1200" dirty="0"/>
              <a:t>Kennedy DO, Little W, </a:t>
            </a:r>
            <a:r>
              <a:rPr lang="en-US" sz="1200" dirty="0" err="1"/>
              <a:t>Scholey</a:t>
            </a:r>
            <a:r>
              <a:rPr lang="en-US" sz="1200" dirty="0"/>
              <a:t> AB. Attenuation of laboratory-induced stress in humans after acute administration of </a:t>
            </a:r>
            <a:r>
              <a:rPr lang="en-US" sz="1200" i="1" dirty="0"/>
              <a:t>Melissa officinalis</a:t>
            </a:r>
            <a:r>
              <a:rPr lang="en-US" sz="1200" dirty="0"/>
              <a:t> (Lemon Balm). </a:t>
            </a:r>
            <a:r>
              <a:rPr lang="en-US" sz="1200" i="1" dirty="0" err="1"/>
              <a:t>Psychosom</a:t>
            </a:r>
            <a:r>
              <a:rPr lang="en-US" sz="1200" i="1" dirty="0"/>
              <a:t> Med</a:t>
            </a:r>
            <a:r>
              <a:rPr lang="en-US" sz="1200" dirty="0"/>
              <a:t>. 2004;66(4):607-613.15272110 - </a:t>
            </a:r>
            <a:r>
              <a:rPr lang="en-US" sz="1200" dirty="0" err="1"/>
              <a:t>Rezultati</a:t>
            </a:r>
            <a:r>
              <a:rPr lang="en-US" sz="1200" dirty="0"/>
              <a:t> </a:t>
            </a:r>
            <a:r>
              <a:rPr lang="en-US" sz="1200" dirty="0" err="1"/>
              <a:t>su</a:t>
            </a:r>
            <a:r>
              <a:rPr lang="en-US" sz="1200" dirty="0"/>
              <a:t> </a:t>
            </a:r>
            <a:r>
              <a:rPr lang="en-US" sz="1200" dirty="0" err="1"/>
              <a:t>pokazali</a:t>
            </a:r>
            <a:r>
              <a:rPr lang="en-US" sz="1200" dirty="0"/>
              <a:t> da je </a:t>
            </a:r>
            <a:r>
              <a:rPr lang="en-US" sz="1200" dirty="0" err="1"/>
              <a:t>doza</a:t>
            </a:r>
            <a:r>
              <a:rPr lang="en-US" sz="1200" dirty="0"/>
              <a:t> od 600 mg </a:t>
            </a:r>
            <a:r>
              <a:rPr lang="en-US" sz="1200" dirty="0" err="1"/>
              <a:t>melise</a:t>
            </a:r>
            <a:r>
              <a:rPr lang="en-US" sz="1200" dirty="0"/>
              <a:t> </a:t>
            </a:r>
            <a:r>
              <a:rPr lang="en-US" sz="1200" dirty="0" err="1"/>
              <a:t>ublažila</a:t>
            </a:r>
            <a:r>
              <a:rPr lang="en-US" sz="1200" dirty="0"/>
              <a:t> </a:t>
            </a:r>
            <a:r>
              <a:rPr lang="en-US" sz="1200" dirty="0" err="1"/>
              <a:t>negativne</a:t>
            </a:r>
            <a:r>
              <a:rPr lang="en-US" sz="1200" dirty="0"/>
              <a:t> </a:t>
            </a:r>
            <a:r>
              <a:rPr lang="en-US" sz="1200" dirty="0" err="1"/>
              <a:t>učinke</a:t>
            </a:r>
            <a:r>
              <a:rPr lang="en-US" sz="1200" dirty="0"/>
              <a:t> </a:t>
            </a:r>
            <a:r>
              <a:rPr lang="en-US" sz="1200" dirty="0" err="1"/>
              <a:t>induciranog</a:t>
            </a:r>
            <a:r>
              <a:rPr lang="en-US" sz="1200" dirty="0"/>
              <a:t> </a:t>
            </a:r>
            <a:r>
              <a:rPr lang="en-US" sz="1200" dirty="0" err="1"/>
              <a:t>stresa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</a:t>
            </a:r>
            <a:r>
              <a:rPr lang="en-US" sz="1200" dirty="0" err="1"/>
              <a:t>raspoloženje</a:t>
            </a:r>
            <a:r>
              <a:rPr lang="en-US" sz="1200" dirty="0"/>
              <a:t>, </a:t>
            </a:r>
            <a:r>
              <a:rPr lang="en-US" sz="1200" dirty="0" err="1"/>
              <a:t>uz</a:t>
            </a:r>
            <a:r>
              <a:rPr lang="en-US" sz="1200" dirty="0"/>
              <a:t> </a:t>
            </a:r>
            <a:r>
              <a:rPr lang="en-US" sz="1200" dirty="0" err="1"/>
              <a:t>značajno</a:t>
            </a:r>
            <a:r>
              <a:rPr lang="en-US" sz="1200" dirty="0"/>
              <a:t> </a:t>
            </a:r>
            <a:r>
              <a:rPr lang="en-US" sz="1200" dirty="0" err="1"/>
              <a:t>povećane</a:t>
            </a:r>
            <a:r>
              <a:rPr lang="en-US" sz="1200" dirty="0"/>
              <a:t> </a:t>
            </a:r>
            <a:r>
              <a:rPr lang="en-US" sz="1200" dirty="0" err="1"/>
              <a:t>samoprocjene</a:t>
            </a:r>
            <a:r>
              <a:rPr lang="en-US" sz="1200" dirty="0"/>
              <a:t> </a:t>
            </a:r>
            <a:r>
              <a:rPr lang="en-US" sz="1200" dirty="0" err="1"/>
              <a:t>smirenosti</a:t>
            </a:r>
            <a:r>
              <a:rPr lang="en-US" sz="1200" dirty="0"/>
              <a:t> </a:t>
            </a:r>
            <a:r>
              <a:rPr lang="en-US" sz="1200" dirty="0" err="1"/>
              <a:t>i</a:t>
            </a:r>
            <a:r>
              <a:rPr lang="en-US" sz="1200" dirty="0"/>
              <a:t> </a:t>
            </a:r>
            <a:r>
              <a:rPr lang="en-US" sz="1200" dirty="0" err="1"/>
              <a:t>smanjene</a:t>
            </a:r>
            <a:r>
              <a:rPr lang="en-US" sz="1200" dirty="0"/>
              <a:t> </a:t>
            </a:r>
            <a:r>
              <a:rPr lang="en-US" sz="1200" dirty="0" err="1"/>
              <a:t>samoprocjene</a:t>
            </a:r>
            <a:r>
              <a:rPr lang="en-US" sz="1200" dirty="0"/>
              <a:t> </a:t>
            </a:r>
            <a:r>
              <a:rPr lang="en-US" sz="1200" dirty="0" err="1"/>
              <a:t>budnosti</a:t>
            </a:r>
            <a:r>
              <a:rPr lang="en-US" sz="1200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682" y="0"/>
            <a:ext cx="1956318" cy="23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36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Valerijana</a:t>
            </a:r>
            <a:r>
              <a:rPr lang="en-US" dirty="0"/>
              <a:t>, </a:t>
            </a:r>
            <a:r>
              <a:rPr lang="en-US" sz="2800" i="1" dirty="0" err="1"/>
              <a:t>Valeriana</a:t>
            </a:r>
            <a:r>
              <a:rPr lang="en-US" sz="2800" i="1" dirty="0"/>
              <a:t> officinalis L.</a:t>
            </a:r>
            <a:r>
              <a:rPr lang="hr-HR" sz="2800" dirty="0"/>
              <a:t>, </a:t>
            </a:r>
            <a:r>
              <a:rPr lang="en-US" sz="2800" dirty="0" err="1"/>
              <a:t>Caprifoliaceae</a:t>
            </a:r>
            <a:endParaRPr lang="hr-HR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164563"/>
          </a:xfrm>
        </p:spPr>
        <p:txBody>
          <a:bodyPr>
            <a:normAutofit/>
          </a:bodyPr>
          <a:lstStyle/>
          <a:p>
            <a:r>
              <a:rPr lang="en-US" dirty="0" err="1"/>
              <a:t>korijen</a:t>
            </a:r>
            <a:r>
              <a:rPr lang="en-US" dirty="0"/>
              <a:t> </a:t>
            </a:r>
            <a:r>
              <a:rPr lang="en-US" dirty="0" err="1"/>
              <a:t>valerijane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čaj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ekstrakt</a:t>
            </a:r>
            <a:endParaRPr lang="en-US" dirty="0"/>
          </a:p>
          <a:p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blage</a:t>
            </a:r>
            <a:r>
              <a:rPr lang="en-US" dirty="0"/>
              <a:t> </a:t>
            </a:r>
            <a:r>
              <a:rPr lang="en-US" dirty="0" err="1"/>
              <a:t>živčane</a:t>
            </a:r>
            <a:r>
              <a:rPr lang="en-US" dirty="0"/>
              <a:t> </a:t>
            </a:r>
            <a:r>
              <a:rPr lang="en-US" dirty="0" err="1"/>
              <a:t>napetosti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poremećaja</a:t>
            </a:r>
            <a:r>
              <a:rPr lang="en-US" dirty="0"/>
              <a:t> </a:t>
            </a:r>
            <a:r>
              <a:rPr lang="en-US" dirty="0" err="1"/>
              <a:t>spavanja</a:t>
            </a:r>
            <a:endParaRPr lang="en-US" dirty="0"/>
          </a:p>
          <a:p>
            <a:r>
              <a:rPr lang="en-US" dirty="0" err="1"/>
              <a:t>Doziranje</a:t>
            </a:r>
            <a:r>
              <a:rPr lang="en-US" dirty="0"/>
              <a:t>: 0,3-3 g </a:t>
            </a:r>
            <a:r>
              <a:rPr lang="en-US" dirty="0" err="1"/>
              <a:t>na</a:t>
            </a:r>
            <a:r>
              <a:rPr lang="en-US" dirty="0"/>
              <a:t> 150 ml </a:t>
            </a:r>
            <a:r>
              <a:rPr lang="en-US" dirty="0" err="1"/>
              <a:t>kipuće</a:t>
            </a:r>
            <a:r>
              <a:rPr lang="en-US" dirty="0"/>
              <a:t> </a:t>
            </a:r>
            <a:r>
              <a:rPr lang="en-US" dirty="0" err="1"/>
              <a:t>vode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infuz</a:t>
            </a:r>
            <a:r>
              <a:rPr lang="en-US" dirty="0"/>
              <a:t>, do 3x </a:t>
            </a:r>
            <a:r>
              <a:rPr lang="en-US" dirty="0" err="1"/>
              <a:t>dan</a:t>
            </a:r>
            <a:r>
              <a:rPr lang="en-US" dirty="0"/>
              <a:t>, </a:t>
            </a:r>
            <a:r>
              <a:rPr lang="en-US" dirty="0" err="1"/>
              <a:t>pola</a:t>
            </a:r>
            <a:r>
              <a:rPr lang="en-US" dirty="0"/>
              <a:t> </a:t>
            </a:r>
            <a:r>
              <a:rPr lang="en-US" dirty="0" err="1"/>
              <a:t>sata</a:t>
            </a:r>
            <a:r>
              <a:rPr lang="en-US" dirty="0"/>
              <a:t> do 1 sat </a:t>
            </a:r>
            <a:r>
              <a:rPr lang="en-US" dirty="0" err="1"/>
              <a:t>prije</a:t>
            </a:r>
            <a:r>
              <a:rPr lang="en-US" dirty="0"/>
              <a:t> </a:t>
            </a:r>
            <a:r>
              <a:rPr lang="en-US" dirty="0" err="1"/>
              <a:t>spavanja</a:t>
            </a:r>
            <a:endParaRPr lang="en-US" dirty="0"/>
          </a:p>
          <a:p>
            <a:r>
              <a:rPr lang="en-US" dirty="0" err="1"/>
              <a:t>Ograničenja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primjenu</a:t>
            </a:r>
            <a:r>
              <a:rPr lang="en-US" dirty="0"/>
              <a:t>: </a:t>
            </a:r>
            <a:r>
              <a:rPr lang="en-US" dirty="0" err="1"/>
              <a:t>djeca</a:t>
            </a:r>
            <a:r>
              <a:rPr lang="en-US" dirty="0"/>
              <a:t> </a:t>
            </a:r>
            <a:r>
              <a:rPr lang="en-US" dirty="0" err="1"/>
              <a:t>mlađa</a:t>
            </a:r>
            <a:r>
              <a:rPr lang="en-US" dirty="0"/>
              <a:t> od 12 </a:t>
            </a:r>
            <a:r>
              <a:rPr lang="en-US" dirty="0" err="1"/>
              <a:t>godina</a:t>
            </a:r>
            <a:r>
              <a:rPr lang="en-US" dirty="0"/>
              <a:t>, ne </a:t>
            </a:r>
            <a:r>
              <a:rPr lang="en-US" dirty="0" err="1"/>
              <a:t>kombinirati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sedativima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anesteticima</a:t>
            </a:r>
            <a:r>
              <a:rPr lang="en-US" dirty="0"/>
              <a:t>, ne u </a:t>
            </a:r>
            <a:r>
              <a:rPr lang="en-US" dirty="0" err="1"/>
              <a:t>trudnoći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dojenju</a:t>
            </a:r>
            <a:endParaRPr lang="en-US" dirty="0"/>
          </a:p>
          <a:p>
            <a:r>
              <a:rPr lang="en-US" dirty="0" err="1"/>
              <a:t>Sigurna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primjenu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dobro se </a:t>
            </a:r>
            <a:r>
              <a:rPr lang="en-US" dirty="0" err="1"/>
              <a:t>podnosi</a:t>
            </a:r>
            <a:endParaRPr lang="en-US" dirty="0"/>
          </a:p>
          <a:p>
            <a:r>
              <a:rPr lang="en-US" dirty="0" err="1"/>
              <a:t>Često</a:t>
            </a:r>
            <a:r>
              <a:rPr lang="en-US" dirty="0"/>
              <a:t> se </a:t>
            </a:r>
            <a:r>
              <a:rPr lang="en-US" dirty="0" err="1"/>
              <a:t>kombinira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matičnjakom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paprenom</a:t>
            </a:r>
            <a:r>
              <a:rPr lang="en-US" dirty="0"/>
              <a:t> </a:t>
            </a:r>
            <a:r>
              <a:rPr lang="en-US" dirty="0" err="1"/>
              <a:t>metvicom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hmeljom</a:t>
            </a:r>
            <a:endParaRPr lang="en-US" dirty="0"/>
          </a:p>
          <a:p>
            <a:r>
              <a:rPr lang="hr-HR" sz="1200" dirty="0" err="1"/>
              <a:t>Valerian</a:t>
            </a:r>
            <a:r>
              <a:rPr lang="hr-HR" sz="1200" dirty="0"/>
              <a:t>/</a:t>
            </a:r>
            <a:r>
              <a:rPr lang="hr-HR" sz="1200" dirty="0" err="1"/>
              <a:t>lemon</a:t>
            </a:r>
            <a:r>
              <a:rPr lang="hr-HR" sz="1200" dirty="0"/>
              <a:t> </a:t>
            </a:r>
            <a:r>
              <a:rPr lang="hr-HR" sz="1200" dirty="0" err="1"/>
              <a:t>balm</a:t>
            </a:r>
            <a:r>
              <a:rPr lang="hr-HR" sz="1200" dirty="0"/>
              <a:t> use for </a:t>
            </a:r>
            <a:r>
              <a:rPr lang="hr-HR" sz="1200" dirty="0" err="1"/>
              <a:t>sleep</a:t>
            </a:r>
            <a:r>
              <a:rPr lang="hr-HR" sz="1200" dirty="0"/>
              <a:t> </a:t>
            </a:r>
            <a:r>
              <a:rPr lang="hr-HR" sz="1200" dirty="0" err="1"/>
              <a:t>disorders</a:t>
            </a:r>
            <a:r>
              <a:rPr lang="hr-HR" sz="1200" dirty="0"/>
              <a:t> </a:t>
            </a:r>
            <a:r>
              <a:rPr lang="hr-HR" sz="1200" dirty="0" err="1"/>
              <a:t>during</a:t>
            </a:r>
            <a:r>
              <a:rPr lang="hr-HR" sz="1200" dirty="0"/>
              <a:t> </a:t>
            </a:r>
            <a:r>
              <a:rPr lang="hr-HR" sz="1200" dirty="0" err="1"/>
              <a:t>menopause</a:t>
            </a:r>
            <a:r>
              <a:rPr lang="en-US" sz="1200" dirty="0"/>
              <a:t>; </a:t>
            </a:r>
            <a:r>
              <a:rPr lang="hr-HR" sz="1200" dirty="0"/>
              <a:t>S </a:t>
            </a:r>
            <a:r>
              <a:rPr lang="hr-HR" sz="1200" dirty="0" err="1"/>
              <a:t>Taavoni</a:t>
            </a:r>
            <a:r>
              <a:rPr lang="hr-HR" sz="1200" dirty="0"/>
              <a:t> 1, N </a:t>
            </a:r>
            <a:r>
              <a:rPr lang="hr-HR" sz="1200" dirty="0" err="1"/>
              <a:t>Nazem</a:t>
            </a:r>
            <a:r>
              <a:rPr lang="hr-HR" sz="1200" dirty="0"/>
              <a:t> </a:t>
            </a:r>
            <a:r>
              <a:rPr lang="hr-HR" sz="1200" dirty="0" err="1"/>
              <a:t>Ekbatani</a:t>
            </a:r>
            <a:r>
              <a:rPr lang="hr-HR" sz="1200" dirty="0"/>
              <a:t>, H </a:t>
            </a:r>
            <a:r>
              <a:rPr lang="hr-HR" sz="1200" dirty="0" err="1"/>
              <a:t>Haghani</a:t>
            </a:r>
            <a:r>
              <a:rPr lang="en-US" sz="1200" dirty="0"/>
              <a:t>, 2013. – 100 </a:t>
            </a:r>
            <a:r>
              <a:rPr lang="en-US" sz="1200" dirty="0" err="1"/>
              <a:t>žena</a:t>
            </a:r>
            <a:r>
              <a:rPr lang="en-US" sz="1200" dirty="0"/>
              <a:t> </a:t>
            </a:r>
            <a:r>
              <a:rPr lang="en-US" sz="1200" dirty="0" err="1"/>
              <a:t>između</a:t>
            </a:r>
            <a:r>
              <a:rPr lang="en-US" sz="1200" dirty="0"/>
              <a:t> 50-60 </a:t>
            </a:r>
            <a:r>
              <a:rPr lang="en-US" sz="1200" dirty="0" err="1"/>
              <a:t>godina</a:t>
            </a:r>
            <a:r>
              <a:rPr lang="en-US" sz="1200" dirty="0"/>
              <a:t> </a:t>
            </a:r>
            <a:r>
              <a:rPr lang="en-US" sz="1200" dirty="0" err="1"/>
              <a:t>koje</a:t>
            </a:r>
            <a:r>
              <a:rPr lang="en-US" sz="1200" dirty="0"/>
              <a:t> se </a:t>
            </a:r>
            <a:r>
              <a:rPr lang="en-US" sz="1200" dirty="0" err="1"/>
              <a:t>žale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</a:t>
            </a:r>
            <a:r>
              <a:rPr lang="en-US" sz="1200" dirty="0" err="1"/>
              <a:t>poremećaj</a:t>
            </a:r>
            <a:r>
              <a:rPr lang="en-US" sz="1200" dirty="0"/>
              <a:t> </a:t>
            </a:r>
            <a:r>
              <a:rPr lang="en-US" sz="1200" dirty="0" err="1"/>
              <a:t>spavanja</a:t>
            </a:r>
            <a:r>
              <a:rPr lang="en-US" sz="1200" dirty="0"/>
              <a:t> – </a:t>
            </a:r>
            <a:r>
              <a:rPr lang="en-US" sz="1200" dirty="0" err="1"/>
              <a:t>značajna</a:t>
            </a:r>
            <a:r>
              <a:rPr lang="en-US" sz="1200" dirty="0"/>
              <a:t> </a:t>
            </a:r>
            <a:r>
              <a:rPr lang="en-US" sz="1200" dirty="0" err="1"/>
              <a:t>razlika</a:t>
            </a:r>
            <a:r>
              <a:rPr lang="en-US" sz="1200" dirty="0"/>
              <a:t> </a:t>
            </a:r>
            <a:r>
              <a:rPr lang="en-US" sz="1200" dirty="0" err="1"/>
              <a:t>kontrolne</a:t>
            </a:r>
            <a:r>
              <a:rPr lang="en-US" sz="1200" dirty="0"/>
              <a:t> </a:t>
            </a:r>
            <a:r>
              <a:rPr lang="en-US" sz="1200" dirty="0" err="1"/>
              <a:t>skupine</a:t>
            </a:r>
            <a:r>
              <a:rPr lang="en-US" sz="1200" dirty="0"/>
              <a:t> </a:t>
            </a:r>
            <a:r>
              <a:rPr lang="en-US" sz="1200" dirty="0" err="1"/>
              <a:t>i</a:t>
            </a:r>
            <a:r>
              <a:rPr lang="en-US" sz="1200" dirty="0"/>
              <a:t> one </a:t>
            </a:r>
            <a:r>
              <a:rPr lang="en-US" sz="1200" dirty="0" err="1"/>
              <a:t>koja</a:t>
            </a:r>
            <a:r>
              <a:rPr lang="en-US" sz="1200" dirty="0"/>
              <a:t> je </a:t>
            </a:r>
            <a:r>
              <a:rPr lang="en-US" sz="1200" dirty="0" err="1"/>
              <a:t>uzimala</a:t>
            </a:r>
            <a:r>
              <a:rPr lang="en-US" sz="1200" dirty="0"/>
              <a:t> placebo</a:t>
            </a:r>
            <a:endParaRPr lang="hr-HR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508" y="0"/>
            <a:ext cx="2123492" cy="212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91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Pasiflora</a:t>
            </a:r>
            <a:r>
              <a:rPr lang="en-US" dirty="0"/>
              <a:t>, </a:t>
            </a:r>
            <a:r>
              <a:rPr lang="en-US" sz="2800" i="1" dirty="0" err="1"/>
              <a:t>Passiflora</a:t>
            </a:r>
            <a:r>
              <a:rPr lang="en-US" sz="2800" i="1" dirty="0"/>
              <a:t> </a:t>
            </a:r>
            <a:r>
              <a:rPr lang="en-US" sz="2800" i="1" dirty="0" err="1"/>
              <a:t>incarnata</a:t>
            </a:r>
            <a:r>
              <a:rPr lang="en-US" sz="2800" i="1" dirty="0"/>
              <a:t> L.</a:t>
            </a:r>
            <a:r>
              <a:rPr lang="hr-HR" sz="2800" dirty="0"/>
              <a:t>, </a:t>
            </a:r>
            <a:br>
              <a:rPr lang="en-US" sz="2800" dirty="0"/>
            </a:br>
            <a:r>
              <a:rPr lang="en-US" sz="2800" dirty="0" err="1">
                <a:solidFill>
                  <a:schemeClr val="tx1"/>
                </a:solidFill>
              </a:rPr>
              <a:t>Passifloraceae</a:t>
            </a:r>
            <a:endParaRPr lang="hr-HR" sz="2800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16456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nadzemni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pasiflore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čaj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ekstrakti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dirty="0" err="1">
                <a:solidFill>
                  <a:schemeClr val="tx1"/>
                </a:solidFill>
              </a:rPr>
              <a:t>za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ublažavanje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blagih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simptoma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stresa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spavanje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Doziranje</a:t>
            </a:r>
            <a:r>
              <a:rPr lang="en-US" dirty="0">
                <a:solidFill>
                  <a:schemeClr val="tx1"/>
                </a:solidFill>
              </a:rPr>
              <a:t>: 1-2 g 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150 ml </a:t>
            </a:r>
            <a:r>
              <a:rPr lang="en-US" dirty="0" err="1">
                <a:solidFill>
                  <a:schemeClr val="tx1"/>
                </a:solidFill>
              </a:rPr>
              <a:t>kipuće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infuz</a:t>
            </a:r>
            <a:r>
              <a:rPr lang="en-US" dirty="0">
                <a:solidFill>
                  <a:schemeClr val="tx1"/>
                </a:solidFill>
              </a:rPr>
              <a:t>, do 1-4 x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, </a:t>
            </a:r>
          </a:p>
          <a:p>
            <a:r>
              <a:rPr lang="en-US" dirty="0" err="1">
                <a:solidFill>
                  <a:schemeClr val="tx1"/>
                </a:solidFill>
              </a:rPr>
              <a:t>Ograničenja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primjenu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nema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vrlo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rijetke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nuspojave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nema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interakcija</a:t>
            </a:r>
            <a:r>
              <a:rPr lang="en-US" dirty="0">
                <a:solidFill>
                  <a:schemeClr val="tx1"/>
                </a:solidFill>
              </a:rPr>
              <a:t> s </a:t>
            </a:r>
            <a:r>
              <a:rPr lang="en-US" dirty="0" err="1">
                <a:solidFill>
                  <a:schemeClr val="tx1"/>
                </a:solidFill>
              </a:rPr>
              <a:t>lijekovima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Sigurna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primjenu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dobro se </a:t>
            </a:r>
            <a:r>
              <a:rPr lang="en-US" dirty="0" err="1">
                <a:solidFill>
                  <a:schemeClr val="tx1"/>
                </a:solidFill>
              </a:rPr>
              <a:t>podnosi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1200" dirty="0"/>
              <a:t>A double-blind, placebo-controlled investigation of the effects of </a:t>
            </a:r>
            <a:r>
              <a:rPr lang="en-US" sz="1200" dirty="0" err="1"/>
              <a:t>Passiflora</a:t>
            </a:r>
            <a:r>
              <a:rPr lang="en-US" sz="1200" dirty="0"/>
              <a:t> </a:t>
            </a:r>
            <a:r>
              <a:rPr lang="en-US" sz="1200" dirty="0" err="1"/>
              <a:t>incarnata</a:t>
            </a:r>
            <a:r>
              <a:rPr lang="en-US" sz="1200" dirty="0"/>
              <a:t> (passionflower) herbal tea on subjective sleep quality, A Ngan, R Conduit - </a:t>
            </a:r>
            <a:r>
              <a:rPr lang="hr-HR" sz="1200" dirty="0"/>
              <a:t>U dvostruko slijepoj, </a:t>
            </a:r>
            <a:r>
              <a:rPr lang="hr-HR" sz="1200" dirty="0" err="1"/>
              <a:t>placebo</a:t>
            </a:r>
            <a:r>
              <a:rPr lang="hr-HR" sz="1200" dirty="0"/>
              <a:t> kontroliranoj studiji u 41 pacijenata s manjim poremećaj kvalitete sna, zaključili su kako je čaj </a:t>
            </a:r>
            <a:r>
              <a:rPr lang="hr-HR" sz="1200" dirty="0" err="1"/>
              <a:t>pasiflore</a:t>
            </a:r>
            <a:r>
              <a:rPr lang="hr-HR" sz="1200" dirty="0"/>
              <a:t> bolji od </a:t>
            </a:r>
            <a:r>
              <a:rPr lang="hr-HR" sz="1200" dirty="0" err="1"/>
              <a:t>placeba</a:t>
            </a:r>
            <a:r>
              <a:rPr lang="hr-HR" sz="1200" dirty="0"/>
              <a:t>. </a:t>
            </a:r>
            <a:endParaRPr lang="en-US" sz="1200" dirty="0"/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MaypopFlowerBB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20" y="0"/>
            <a:ext cx="1383384" cy="24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643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787" y="2117919"/>
            <a:ext cx="4630049" cy="3013918"/>
          </a:xfrm>
        </p:spPr>
      </p:pic>
    </p:spTree>
    <p:extLst>
      <p:ext uri="{BB962C8B-B14F-4D97-AF65-F5344CB8AC3E}">
        <p14:creationId xmlns:p14="http://schemas.microsoft.com/office/powerpoint/2010/main" val="7750863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Hmelj</a:t>
            </a:r>
            <a:r>
              <a:rPr lang="en-US" dirty="0"/>
              <a:t>, </a:t>
            </a:r>
            <a:r>
              <a:rPr lang="en-US" sz="2800" i="1" dirty="0" err="1"/>
              <a:t>Humulus</a:t>
            </a:r>
            <a:r>
              <a:rPr lang="en-US" sz="2800" i="1" dirty="0"/>
              <a:t> </a:t>
            </a:r>
            <a:r>
              <a:rPr lang="en-US" sz="2800" i="1" dirty="0" err="1"/>
              <a:t>lupulus</a:t>
            </a:r>
            <a:r>
              <a:rPr lang="en-US" sz="2800" i="1" dirty="0"/>
              <a:t> L.</a:t>
            </a:r>
            <a:r>
              <a:rPr lang="hr-HR" sz="2800" dirty="0"/>
              <a:t>, </a:t>
            </a:r>
            <a:br>
              <a:rPr lang="en-US" sz="2800" dirty="0"/>
            </a:br>
            <a:r>
              <a:rPr lang="en-US" sz="2800" dirty="0" err="1"/>
              <a:t>Cannabaceae</a:t>
            </a:r>
            <a:endParaRPr lang="hr-HR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164563"/>
          </a:xfrm>
        </p:spPr>
        <p:txBody>
          <a:bodyPr>
            <a:normAutofit/>
          </a:bodyPr>
          <a:lstStyle/>
          <a:p>
            <a:r>
              <a:rPr lang="en-US" dirty="0" err="1"/>
              <a:t>ženski</a:t>
            </a:r>
            <a:r>
              <a:rPr lang="en-US" dirty="0"/>
              <a:t> </a:t>
            </a:r>
            <a:r>
              <a:rPr lang="en-US" dirty="0" err="1"/>
              <a:t>češeri</a:t>
            </a:r>
            <a:r>
              <a:rPr lang="en-US" dirty="0"/>
              <a:t> </a:t>
            </a:r>
            <a:r>
              <a:rPr lang="en-US" dirty="0" err="1"/>
              <a:t>hmelja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čaj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ekstrakti</a:t>
            </a:r>
            <a:endParaRPr lang="en-US" dirty="0"/>
          </a:p>
          <a:p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ublažavanje</a:t>
            </a:r>
            <a:r>
              <a:rPr lang="en-US" dirty="0"/>
              <a:t> </a:t>
            </a:r>
            <a:r>
              <a:rPr lang="en-US" dirty="0" err="1"/>
              <a:t>blagih</a:t>
            </a:r>
            <a:r>
              <a:rPr lang="en-US" dirty="0"/>
              <a:t> </a:t>
            </a:r>
            <a:r>
              <a:rPr lang="en-US" dirty="0" err="1"/>
              <a:t>simptoma</a:t>
            </a:r>
            <a:r>
              <a:rPr lang="en-US" dirty="0"/>
              <a:t> </a:t>
            </a:r>
            <a:r>
              <a:rPr lang="en-US" dirty="0" err="1"/>
              <a:t>mentalnog</a:t>
            </a:r>
            <a:r>
              <a:rPr lang="en-US" dirty="0"/>
              <a:t> </a:t>
            </a:r>
            <a:r>
              <a:rPr lang="en-US" dirty="0" err="1"/>
              <a:t>stresa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spavanje</a:t>
            </a:r>
            <a:endParaRPr lang="en-US" dirty="0"/>
          </a:p>
          <a:p>
            <a:r>
              <a:rPr lang="en-US" dirty="0" err="1"/>
              <a:t>Doziranje</a:t>
            </a:r>
            <a:r>
              <a:rPr lang="en-US" dirty="0"/>
              <a:t>: 0,5 g </a:t>
            </a:r>
            <a:r>
              <a:rPr lang="en-US" dirty="0" err="1"/>
              <a:t>na</a:t>
            </a:r>
            <a:r>
              <a:rPr lang="en-US" dirty="0"/>
              <a:t> 150 ml </a:t>
            </a:r>
            <a:r>
              <a:rPr lang="en-US" dirty="0" err="1"/>
              <a:t>kipuće</a:t>
            </a:r>
            <a:r>
              <a:rPr lang="en-US" dirty="0"/>
              <a:t> </a:t>
            </a:r>
            <a:r>
              <a:rPr lang="en-US" dirty="0" err="1"/>
              <a:t>vode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infuz</a:t>
            </a:r>
            <a:r>
              <a:rPr lang="en-US" dirty="0"/>
              <a:t>, 2-4 x </a:t>
            </a:r>
            <a:r>
              <a:rPr lang="en-US" dirty="0" err="1"/>
              <a:t>dan</a:t>
            </a:r>
            <a:r>
              <a:rPr lang="en-US" dirty="0"/>
              <a:t>, </a:t>
            </a:r>
            <a:r>
              <a:rPr lang="en-US" dirty="0" err="1"/>
              <a:t>gorak</a:t>
            </a:r>
            <a:r>
              <a:rPr lang="en-US" dirty="0"/>
              <a:t> </a:t>
            </a:r>
            <a:r>
              <a:rPr lang="en-US" dirty="0" err="1"/>
              <a:t>okus</a:t>
            </a:r>
            <a:endParaRPr lang="en-US" dirty="0"/>
          </a:p>
          <a:p>
            <a:r>
              <a:rPr lang="en-US" dirty="0" err="1"/>
              <a:t>Česta</a:t>
            </a:r>
            <a:r>
              <a:rPr lang="en-US" dirty="0"/>
              <a:t> </a:t>
            </a:r>
            <a:r>
              <a:rPr lang="en-US" dirty="0" err="1"/>
              <a:t>kombinacija</a:t>
            </a:r>
            <a:r>
              <a:rPr lang="en-US" dirty="0"/>
              <a:t> s </a:t>
            </a:r>
            <a:r>
              <a:rPr lang="en-US" dirty="0" err="1"/>
              <a:t>valerijanom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bolje</a:t>
            </a:r>
            <a:r>
              <a:rPr lang="en-US" dirty="0"/>
              <a:t> </a:t>
            </a:r>
            <a:r>
              <a:rPr lang="en-US" dirty="0" err="1"/>
              <a:t>djelovanje</a:t>
            </a:r>
            <a:endParaRPr lang="en-US" dirty="0"/>
          </a:p>
          <a:p>
            <a:r>
              <a:rPr lang="en-US" dirty="0"/>
              <a:t>ESCOP: </a:t>
            </a:r>
            <a:r>
              <a:rPr lang="en-US" dirty="0" err="1"/>
              <a:t>jastučići</a:t>
            </a:r>
            <a:r>
              <a:rPr lang="en-US" dirty="0"/>
              <a:t> </a:t>
            </a:r>
            <a:r>
              <a:rPr lang="en-US" dirty="0" err="1"/>
              <a:t>hmelja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djecu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mlade</a:t>
            </a:r>
            <a:endParaRPr lang="en-US" dirty="0"/>
          </a:p>
          <a:p>
            <a:r>
              <a:rPr lang="hr-HR" sz="1200" dirty="0" err="1"/>
              <a:t>Effects</a:t>
            </a:r>
            <a:r>
              <a:rPr lang="hr-HR" sz="1200" dirty="0"/>
              <a:t> </a:t>
            </a:r>
            <a:r>
              <a:rPr lang="hr-HR" sz="1200" dirty="0" err="1"/>
              <a:t>of</a:t>
            </a:r>
            <a:r>
              <a:rPr lang="hr-HR" sz="1200" dirty="0"/>
              <a:t> a </a:t>
            </a:r>
            <a:r>
              <a:rPr lang="hr-HR" sz="1200" dirty="0" err="1"/>
              <a:t>hops</a:t>
            </a:r>
            <a:r>
              <a:rPr lang="hr-HR" sz="1200" dirty="0"/>
              <a:t> (</a:t>
            </a:r>
            <a:r>
              <a:rPr lang="hr-HR" sz="1200" dirty="0" err="1"/>
              <a:t>Humulus</a:t>
            </a:r>
            <a:r>
              <a:rPr lang="hr-HR" sz="1200" dirty="0"/>
              <a:t> </a:t>
            </a:r>
            <a:r>
              <a:rPr lang="hr-HR" sz="1200" dirty="0" err="1"/>
              <a:t>lupulus</a:t>
            </a:r>
            <a:r>
              <a:rPr lang="hr-HR" sz="1200" dirty="0"/>
              <a:t> L.) </a:t>
            </a:r>
            <a:r>
              <a:rPr lang="hr-HR" sz="1200" dirty="0" err="1"/>
              <a:t>dry</a:t>
            </a:r>
            <a:r>
              <a:rPr lang="hr-HR" sz="1200" dirty="0"/>
              <a:t> </a:t>
            </a:r>
            <a:r>
              <a:rPr lang="hr-HR" sz="1200" dirty="0" err="1"/>
              <a:t>extract</a:t>
            </a:r>
            <a:r>
              <a:rPr lang="hr-HR" sz="1200" dirty="0"/>
              <a:t> </a:t>
            </a:r>
            <a:r>
              <a:rPr lang="hr-HR" sz="1200" dirty="0" err="1"/>
              <a:t>supplement</a:t>
            </a:r>
            <a:r>
              <a:rPr lang="hr-HR" sz="1200" dirty="0"/>
              <a:t> on </a:t>
            </a:r>
            <a:r>
              <a:rPr lang="hr-HR" sz="1200" dirty="0" err="1"/>
              <a:t>self-reported</a:t>
            </a:r>
            <a:r>
              <a:rPr lang="hr-HR" sz="1200" dirty="0"/>
              <a:t> </a:t>
            </a:r>
            <a:r>
              <a:rPr lang="hr-HR" sz="1200" dirty="0" err="1"/>
              <a:t>depression</a:t>
            </a:r>
            <a:r>
              <a:rPr lang="hr-HR" sz="1200" dirty="0"/>
              <a:t>, </a:t>
            </a:r>
            <a:r>
              <a:rPr lang="hr-HR" sz="1200" dirty="0" err="1"/>
              <a:t>anxiety</a:t>
            </a:r>
            <a:r>
              <a:rPr lang="hr-HR" sz="1200" dirty="0"/>
              <a:t> </a:t>
            </a:r>
            <a:r>
              <a:rPr lang="hr-HR" sz="1200" dirty="0" err="1"/>
              <a:t>and</a:t>
            </a:r>
            <a:r>
              <a:rPr lang="hr-HR" sz="1200" dirty="0"/>
              <a:t> </a:t>
            </a:r>
            <a:r>
              <a:rPr lang="hr-HR" sz="1200" dirty="0" err="1"/>
              <a:t>stress</a:t>
            </a:r>
            <a:r>
              <a:rPr lang="hr-HR" sz="1200" dirty="0"/>
              <a:t> </a:t>
            </a:r>
            <a:r>
              <a:rPr lang="hr-HR" sz="1200" dirty="0" err="1"/>
              <a:t>levels</a:t>
            </a:r>
            <a:r>
              <a:rPr lang="hr-HR" sz="1200" dirty="0"/>
              <a:t> </a:t>
            </a:r>
            <a:r>
              <a:rPr lang="hr-HR" sz="1200" dirty="0" err="1"/>
              <a:t>in</a:t>
            </a:r>
            <a:r>
              <a:rPr lang="hr-HR" sz="1200" dirty="0"/>
              <a:t> </a:t>
            </a:r>
            <a:r>
              <a:rPr lang="hr-HR" sz="1200" dirty="0" err="1"/>
              <a:t>apparently</a:t>
            </a:r>
            <a:r>
              <a:rPr lang="hr-HR" sz="1200" dirty="0"/>
              <a:t> </a:t>
            </a:r>
            <a:r>
              <a:rPr lang="hr-HR" sz="1200" dirty="0" err="1"/>
              <a:t>healthy</a:t>
            </a:r>
            <a:r>
              <a:rPr lang="hr-HR" sz="1200" dirty="0"/>
              <a:t> </a:t>
            </a:r>
            <a:r>
              <a:rPr lang="hr-HR" sz="1200" dirty="0" err="1"/>
              <a:t>young</a:t>
            </a:r>
            <a:r>
              <a:rPr lang="hr-HR" sz="1200" dirty="0"/>
              <a:t> </a:t>
            </a:r>
            <a:r>
              <a:rPr lang="hr-HR" sz="1200" dirty="0" err="1"/>
              <a:t>adults</a:t>
            </a:r>
            <a:r>
              <a:rPr lang="hr-HR" sz="1200" dirty="0"/>
              <a:t>: a </a:t>
            </a:r>
            <a:r>
              <a:rPr lang="hr-HR" sz="1200" dirty="0" err="1"/>
              <a:t>randomized</a:t>
            </a:r>
            <a:r>
              <a:rPr lang="hr-HR" sz="1200" dirty="0"/>
              <a:t>, </a:t>
            </a:r>
            <a:r>
              <a:rPr lang="hr-HR" sz="1200" dirty="0" err="1"/>
              <a:t>placebo-controlled</a:t>
            </a:r>
            <a:r>
              <a:rPr lang="hr-HR" sz="1200" dirty="0"/>
              <a:t>, </a:t>
            </a:r>
            <a:r>
              <a:rPr lang="hr-HR" sz="1200" dirty="0" err="1"/>
              <a:t>double-blind</a:t>
            </a:r>
            <a:r>
              <a:rPr lang="hr-HR" sz="1200" dirty="0"/>
              <a:t>, </a:t>
            </a:r>
            <a:r>
              <a:rPr lang="hr-HR" sz="1200" dirty="0" err="1"/>
              <a:t>crossover</a:t>
            </a:r>
            <a:r>
              <a:rPr lang="hr-HR" sz="1200" dirty="0"/>
              <a:t> pilot </a:t>
            </a:r>
            <a:r>
              <a:rPr lang="hr-HR" sz="1200" dirty="0" err="1"/>
              <a:t>study</a:t>
            </a:r>
            <a:r>
              <a:rPr lang="en-US" sz="1200" dirty="0"/>
              <a:t>, 2017. </a:t>
            </a:r>
            <a:r>
              <a:rPr lang="hr-HR" sz="1200" dirty="0" err="1"/>
              <a:t>Ioannis</a:t>
            </a:r>
            <a:r>
              <a:rPr lang="hr-HR" sz="1200" dirty="0"/>
              <a:t> </a:t>
            </a:r>
            <a:r>
              <a:rPr lang="hr-HR" sz="1200" dirty="0" err="1"/>
              <a:t>Kyrou</a:t>
            </a:r>
            <a:r>
              <a:rPr lang="hr-HR" sz="1200" dirty="0"/>
              <a:t>, </a:t>
            </a:r>
            <a:r>
              <a:rPr lang="hr-HR" sz="1200" dirty="0" err="1"/>
              <a:t>Aimilia</a:t>
            </a:r>
            <a:r>
              <a:rPr lang="hr-HR" sz="1200" dirty="0"/>
              <a:t> </a:t>
            </a:r>
            <a:r>
              <a:rPr lang="hr-HR" sz="1200" dirty="0" err="1"/>
              <a:t>Christou</a:t>
            </a:r>
            <a:r>
              <a:rPr lang="hr-HR" sz="1200" dirty="0"/>
              <a:t>, </a:t>
            </a:r>
            <a:r>
              <a:rPr lang="hr-HR" sz="1200" dirty="0" err="1"/>
              <a:t>Demosthenes</a:t>
            </a:r>
            <a:r>
              <a:rPr lang="hr-HR" sz="1200" dirty="0"/>
              <a:t> </a:t>
            </a:r>
            <a:r>
              <a:rPr lang="hr-HR" sz="1200" dirty="0" err="1"/>
              <a:t>Panagiotakos</a:t>
            </a:r>
            <a:r>
              <a:rPr lang="hr-HR" sz="1200" dirty="0"/>
              <a:t>, </a:t>
            </a:r>
            <a:r>
              <a:rPr lang="hr-HR" sz="1200" dirty="0" err="1"/>
              <a:t>Charikleia</a:t>
            </a:r>
            <a:r>
              <a:rPr lang="hr-HR" sz="1200" dirty="0"/>
              <a:t> </a:t>
            </a:r>
            <a:r>
              <a:rPr lang="hr-HR" sz="1200" dirty="0" err="1"/>
              <a:t>Stefanaki</a:t>
            </a:r>
            <a:r>
              <a:rPr lang="hr-HR" sz="1200" dirty="0"/>
              <a:t>, </a:t>
            </a:r>
            <a:r>
              <a:rPr lang="hr-HR" sz="1200" dirty="0" err="1"/>
              <a:t>Katerina</a:t>
            </a:r>
            <a:r>
              <a:rPr lang="hr-HR" sz="1200" dirty="0"/>
              <a:t> </a:t>
            </a:r>
            <a:r>
              <a:rPr lang="hr-HR" sz="1200" dirty="0" err="1"/>
              <a:t>Skenderi</a:t>
            </a:r>
            <a:r>
              <a:rPr lang="hr-HR" sz="1200" dirty="0"/>
              <a:t>, Konstantina </a:t>
            </a:r>
            <a:r>
              <a:rPr lang="hr-HR" sz="1200" dirty="0" err="1"/>
              <a:t>Katsana</a:t>
            </a:r>
            <a:r>
              <a:rPr lang="hr-HR" sz="1200" dirty="0"/>
              <a:t>, </a:t>
            </a:r>
            <a:r>
              <a:rPr lang="hr-HR" sz="1200" dirty="0" err="1"/>
              <a:t>Constantine</a:t>
            </a:r>
            <a:r>
              <a:rPr lang="hr-HR" sz="1200" dirty="0"/>
              <a:t> </a:t>
            </a:r>
            <a:r>
              <a:rPr lang="hr-HR" sz="1200" dirty="0" err="1"/>
              <a:t>Tsigos</a:t>
            </a:r>
            <a:r>
              <a:rPr lang="en-US" sz="1200" dirty="0"/>
              <a:t> - </a:t>
            </a:r>
            <a:r>
              <a:rPr lang="hr-HR" sz="1200" dirty="0"/>
              <a:t>36 </a:t>
            </a:r>
            <a:r>
              <a:rPr lang="en-US" sz="1200" dirty="0" err="1"/>
              <a:t>učesnika</a:t>
            </a:r>
            <a:r>
              <a:rPr lang="en-US" sz="1200" dirty="0"/>
              <a:t> -</a:t>
            </a:r>
            <a:r>
              <a:rPr lang="en-US" sz="1200" dirty="0" err="1"/>
              <a:t>svakodnevno</a:t>
            </a:r>
            <a:r>
              <a:rPr lang="en-US" sz="1200" dirty="0"/>
              <a:t> </a:t>
            </a:r>
            <a:r>
              <a:rPr lang="en-US" sz="1200" dirty="0" err="1"/>
              <a:t>uzimanje</a:t>
            </a:r>
            <a:r>
              <a:rPr lang="en-US" sz="1200" dirty="0"/>
              <a:t> </a:t>
            </a:r>
            <a:r>
              <a:rPr lang="en-US" sz="1200" dirty="0" err="1"/>
              <a:t>suhih</a:t>
            </a:r>
            <a:r>
              <a:rPr lang="en-US" sz="1200" dirty="0"/>
              <a:t> </a:t>
            </a:r>
            <a:r>
              <a:rPr lang="en-US" sz="1200" dirty="0" err="1"/>
              <a:t>ekstrakta</a:t>
            </a:r>
            <a:r>
              <a:rPr lang="en-US" sz="1200" dirty="0"/>
              <a:t> </a:t>
            </a:r>
            <a:r>
              <a:rPr lang="en-US" sz="1200" dirty="0" err="1"/>
              <a:t>hmelja</a:t>
            </a:r>
            <a:r>
              <a:rPr lang="en-US" sz="1200" dirty="0"/>
              <a:t> </a:t>
            </a:r>
            <a:r>
              <a:rPr lang="en-US" sz="1200" dirty="0" err="1"/>
              <a:t>može</a:t>
            </a:r>
            <a:r>
              <a:rPr lang="en-US" sz="1200" dirty="0"/>
              <a:t> </a:t>
            </a:r>
            <a:r>
              <a:rPr lang="en-US" sz="1200" dirty="0" err="1"/>
              <a:t>značajno</a:t>
            </a:r>
            <a:r>
              <a:rPr lang="en-US" sz="1200" dirty="0"/>
              <a:t> </a:t>
            </a:r>
            <a:r>
              <a:rPr lang="en-US" sz="1200" dirty="0" err="1"/>
              <a:t>poboljšati</a:t>
            </a:r>
            <a:r>
              <a:rPr lang="en-US" sz="1200" dirty="0"/>
              <a:t> </a:t>
            </a:r>
            <a:r>
              <a:rPr lang="en-US" sz="1200" dirty="0" err="1"/>
              <a:t>simptome</a:t>
            </a:r>
            <a:r>
              <a:rPr lang="en-US" sz="1200" dirty="0"/>
              <a:t> </a:t>
            </a:r>
            <a:r>
              <a:rPr lang="en-US" sz="1200" dirty="0" err="1"/>
              <a:t>blage</a:t>
            </a:r>
            <a:r>
              <a:rPr lang="en-US" sz="1200" dirty="0"/>
              <a:t> </a:t>
            </a:r>
            <a:r>
              <a:rPr lang="en-US" sz="1200" dirty="0" err="1"/>
              <a:t>depresije</a:t>
            </a:r>
            <a:r>
              <a:rPr lang="en-US" sz="1200" dirty="0"/>
              <a:t>, </a:t>
            </a:r>
            <a:r>
              <a:rPr lang="en-US" sz="1200" dirty="0" err="1"/>
              <a:t>anksioznosti</a:t>
            </a:r>
            <a:r>
              <a:rPr lang="en-US" sz="1200" dirty="0"/>
              <a:t> </a:t>
            </a:r>
            <a:r>
              <a:rPr lang="en-US" sz="1200" dirty="0" err="1"/>
              <a:t>i</a:t>
            </a:r>
            <a:r>
              <a:rPr lang="en-US" sz="1200" dirty="0"/>
              <a:t> </a:t>
            </a:r>
            <a:r>
              <a:rPr lang="en-US" sz="1200" dirty="0" err="1"/>
              <a:t>simptome</a:t>
            </a:r>
            <a:r>
              <a:rPr lang="en-US" sz="1200" dirty="0"/>
              <a:t> </a:t>
            </a:r>
            <a:r>
              <a:rPr lang="en-US" sz="1200" dirty="0" err="1"/>
              <a:t>stresa</a:t>
            </a:r>
            <a:r>
              <a:rPr lang="en-US" sz="1200" dirty="0"/>
              <a:t> </a:t>
            </a:r>
            <a:r>
              <a:rPr lang="en-US" sz="1200" dirty="0" err="1"/>
              <a:t>tijekom</a:t>
            </a:r>
            <a:r>
              <a:rPr lang="en-US" sz="1200" dirty="0"/>
              <a:t> </a:t>
            </a:r>
            <a:r>
              <a:rPr lang="en-US" sz="1200" dirty="0" err="1"/>
              <a:t>razdoblja</a:t>
            </a:r>
            <a:r>
              <a:rPr lang="en-US" sz="1200" dirty="0"/>
              <a:t> od 4 </a:t>
            </a:r>
            <a:r>
              <a:rPr lang="en-US" sz="1200" dirty="0" err="1"/>
              <a:t>tjedna</a:t>
            </a:r>
            <a:r>
              <a:rPr lang="en-US" sz="1200" dirty="0"/>
              <a:t>. </a:t>
            </a:r>
            <a:r>
              <a:rPr lang="en-US" sz="1200" dirty="0" err="1"/>
              <a:t>Ovi</a:t>
            </a:r>
            <a:r>
              <a:rPr lang="en-US" sz="1200" dirty="0"/>
              <a:t> </a:t>
            </a:r>
            <a:r>
              <a:rPr lang="en-US" sz="1200" dirty="0" err="1"/>
              <a:t>blagotvorni</a:t>
            </a:r>
            <a:r>
              <a:rPr lang="en-US" sz="1200" dirty="0"/>
              <a:t> </a:t>
            </a:r>
            <a:r>
              <a:rPr lang="en-US" sz="1200" dirty="0" err="1"/>
              <a:t>učinci</a:t>
            </a:r>
            <a:r>
              <a:rPr lang="en-US" sz="1200" dirty="0"/>
              <a:t> </a:t>
            </a:r>
            <a:r>
              <a:rPr lang="en-US" sz="1200" dirty="0" err="1"/>
              <a:t>slažu</a:t>
            </a:r>
            <a:r>
              <a:rPr lang="en-US" sz="1200" dirty="0"/>
              <a:t> se s </a:t>
            </a:r>
            <a:r>
              <a:rPr lang="en-US" sz="1200" dirty="0" err="1"/>
              <a:t>indikacijom</a:t>
            </a:r>
            <a:r>
              <a:rPr lang="en-US" sz="1200" dirty="0"/>
              <a:t> </a:t>
            </a:r>
            <a:r>
              <a:rPr lang="en-US" sz="1200" dirty="0" err="1"/>
              <a:t>hmelja</a:t>
            </a:r>
            <a:r>
              <a:rPr lang="en-US" sz="1200" dirty="0"/>
              <a:t> </a:t>
            </a:r>
            <a:r>
              <a:rPr lang="en-US" sz="1200" dirty="0" err="1"/>
              <a:t>za</a:t>
            </a:r>
            <a:r>
              <a:rPr lang="en-US" sz="1200" dirty="0"/>
              <a:t> </a:t>
            </a:r>
            <a:r>
              <a:rPr lang="en-US" sz="1200" dirty="0" err="1"/>
              <a:t>anksioznost</a:t>
            </a:r>
            <a:r>
              <a:rPr lang="en-US" sz="1200" dirty="0"/>
              <a:t>/</a:t>
            </a:r>
            <a:r>
              <a:rPr lang="en-US" sz="1200" dirty="0" err="1"/>
              <a:t>poremećaje</a:t>
            </a:r>
            <a:r>
              <a:rPr lang="en-US" sz="1200" dirty="0"/>
              <a:t> </a:t>
            </a:r>
            <a:r>
              <a:rPr lang="en-US" sz="1200" dirty="0" err="1"/>
              <a:t>raspoloženja</a:t>
            </a:r>
            <a:r>
              <a:rPr lang="en-US" sz="1200" dirty="0"/>
              <a:t> </a:t>
            </a:r>
            <a:r>
              <a:rPr lang="en-US" sz="1200" dirty="0" err="1"/>
              <a:t>i</a:t>
            </a:r>
            <a:r>
              <a:rPr lang="en-US" sz="1200" dirty="0"/>
              <a:t> </a:t>
            </a:r>
            <a:r>
              <a:rPr lang="en-US" sz="1200" dirty="0" err="1"/>
              <a:t>nemir</a:t>
            </a:r>
            <a:r>
              <a:rPr lang="en-US" sz="1200" dirty="0"/>
              <a:t>, </a:t>
            </a:r>
            <a:r>
              <a:rPr lang="en-US" sz="1200" dirty="0" err="1"/>
              <a:t>što</a:t>
            </a:r>
            <a:r>
              <a:rPr lang="en-US" sz="1200" dirty="0"/>
              <a:t> je </a:t>
            </a:r>
            <a:r>
              <a:rPr lang="en-US" sz="1200" dirty="0" err="1"/>
              <a:t>odobrila</a:t>
            </a:r>
            <a:r>
              <a:rPr lang="en-US" sz="1200" dirty="0"/>
              <a:t> </a:t>
            </a:r>
            <a:r>
              <a:rPr lang="en-US" sz="1200" dirty="0" err="1"/>
              <a:t>Njemačka</a:t>
            </a:r>
            <a:r>
              <a:rPr lang="en-US" sz="1200" dirty="0"/>
              <a:t> </a:t>
            </a:r>
            <a:r>
              <a:rPr lang="en-US" sz="1200" dirty="0" err="1"/>
              <a:t>komisija</a:t>
            </a:r>
            <a:r>
              <a:rPr lang="en-US" sz="1200" dirty="0"/>
              <a:t> 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665" y="0"/>
            <a:ext cx="2662335" cy="19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32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Ružičasti</a:t>
            </a:r>
            <a:r>
              <a:rPr lang="en-US" dirty="0"/>
              <a:t> </a:t>
            </a:r>
            <a:r>
              <a:rPr lang="en-US" dirty="0" err="1"/>
              <a:t>žednjak</a:t>
            </a:r>
            <a:r>
              <a:rPr lang="en-US" dirty="0"/>
              <a:t>, </a:t>
            </a:r>
            <a:r>
              <a:rPr lang="en-US" sz="2800" i="1" dirty="0" err="1"/>
              <a:t>Rhodiola</a:t>
            </a:r>
            <a:r>
              <a:rPr lang="en-US" sz="2800" i="1" dirty="0"/>
              <a:t> </a:t>
            </a:r>
            <a:r>
              <a:rPr lang="en-US" sz="2800" i="1" dirty="0" err="1"/>
              <a:t>rosea</a:t>
            </a:r>
            <a:r>
              <a:rPr lang="en-US" sz="2800" i="1" dirty="0"/>
              <a:t> L.</a:t>
            </a:r>
            <a:r>
              <a:rPr lang="hr-HR" sz="2800" dirty="0"/>
              <a:t>, </a:t>
            </a:r>
            <a:br>
              <a:rPr lang="en-US" sz="2800" dirty="0"/>
            </a:br>
            <a:r>
              <a:rPr lang="en-US" sz="2800" dirty="0" err="1"/>
              <a:t>Crassulaceae</a:t>
            </a:r>
            <a:endParaRPr lang="hr-HR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164563"/>
          </a:xfrm>
        </p:spPr>
        <p:txBody>
          <a:bodyPr>
            <a:normAutofit/>
          </a:bodyPr>
          <a:lstStyle/>
          <a:p>
            <a:r>
              <a:rPr lang="en-US" dirty="0" err="1"/>
              <a:t>korijen</a:t>
            </a:r>
            <a:r>
              <a:rPr lang="en-US" dirty="0"/>
              <a:t> </a:t>
            </a:r>
            <a:r>
              <a:rPr lang="en-US" dirty="0" err="1"/>
              <a:t>ružičastog</a:t>
            </a:r>
            <a:r>
              <a:rPr lang="en-US" dirty="0"/>
              <a:t> </a:t>
            </a:r>
            <a:r>
              <a:rPr lang="en-US" dirty="0" err="1"/>
              <a:t>žednjaka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ekstrakti</a:t>
            </a:r>
            <a:endParaRPr lang="en-US" dirty="0"/>
          </a:p>
          <a:p>
            <a:r>
              <a:rPr lang="en-US" dirty="0" err="1">
                <a:solidFill>
                  <a:schemeClr val="tx1"/>
                </a:solidFill>
              </a:rPr>
              <a:t>Tradicionalni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biljni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lijek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privremeno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ublažavanje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simptoma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stresa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što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umor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osjećaj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slabosti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dirty="0" err="1"/>
              <a:t>Doziranje</a:t>
            </a:r>
            <a:r>
              <a:rPr lang="en-US" dirty="0"/>
              <a:t>: 144-400 mg </a:t>
            </a:r>
            <a:r>
              <a:rPr lang="en-US" dirty="0" err="1"/>
              <a:t>dnevno</a:t>
            </a:r>
            <a:r>
              <a:rPr lang="en-US" dirty="0"/>
              <a:t>, 1 x </a:t>
            </a:r>
            <a:r>
              <a:rPr lang="en-US" dirty="0" err="1"/>
              <a:t>dan</a:t>
            </a:r>
            <a:r>
              <a:rPr lang="en-US" dirty="0"/>
              <a:t> - </a:t>
            </a:r>
            <a:r>
              <a:rPr lang="en-US" dirty="0" err="1"/>
              <a:t>ujutro</a:t>
            </a:r>
            <a:endParaRPr lang="en-US" dirty="0"/>
          </a:p>
          <a:p>
            <a:r>
              <a:rPr lang="en-US" dirty="0" err="1"/>
              <a:t>Nema</a:t>
            </a:r>
            <a:r>
              <a:rPr lang="en-US" dirty="0"/>
              <a:t> </a:t>
            </a:r>
            <a:r>
              <a:rPr lang="en-US" dirty="0" err="1"/>
              <a:t>interakcija</a:t>
            </a:r>
            <a:r>
              <a:rPr lang="en-US" dirty="0"/>
              <a:t> s </a:t>
            </a:r>
            <a:r>
              <a:rPr lang="en-US" dirty="0" err="1"/>
              <a:t>lijekovima</a:t>
            </a:r>
            <a:endParaRPr lang="en-US" dirty="0"/>
          </a:p>
          <a:p>
            <a:r>
              <a:rPr lang="en-US" dirty="0" err="1"/>
              <a:t>Sigurna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dugotrajniju</a:t>
            </a:r>
            <a:r>
              <a:rPr lang="en-US" dirty="0"/>
              <a:t> </a:t>
            </a:r>
            <a:r>
              <a:rPr lang="en-US" dirty="0" err="1"/>
              <a:t>terapiju</a:t>
            </a:r>
            <a:endParaRPr lang="en-US" dirty="0"/>
          </a:p>
          <a:p>
            <a:r>
              <a:rPr lang="en-US" dirty="0" err="1"/>
              <a:t>Adaptogen</a:t>
            </a:r>
            <a:r>
              <a:rPr lang="en-US" dirty="0"/>
              <a:t> – </a:t>
            </a:r>
            <a:r>
              <a:rPr lang="en-US" dirty="0" err="1"/>
              <a:t>kronični</a:t>
            </a:r>
            <a:r>
              <a:rPr lang="en-US" dirty="0"/>
              <a:t> </a:t>
            </a:r>
            <a:r>
              <a:rPr lang="en-US" dirty="0" err="1"/>
              <a:t>umor</a:t>
            </a:r>
            <a:r>
              <a:rPr lang="en-US" dirty="0"/>
              <a:t> </a:t>
            </a:r>
            <a:r>
              <a:rPr lang="en-US" dirty="0" err="1"/>
              <a:t>izazvan</a:t>
            </a:r>
            <a:r>
              <a:rPr lang="en-US" dirty="0"/>
              <a:t> </a:t>
            </a:r>
            <a:r>
              <a:rPr lang="en-US" dirty="0" err="1"/>
              <a:t>stresom</a:t>
            </a:r>
            <a:r>
              <a:rPr lang="en-US" dirty="0"/>
              <a:t>, </a:t>
            </a:r>
            <a:r>
              <a:rPr lang="en-US" dirty="0" err="1"/>
              <a:t>sportaši</a:t>
            </a:r>
            <a:r>
              <a:rPr lang="en-US" dirty="0"/>
              <a:t>, </a:t>
            </a:r>
            <a:r>
              <a:rPr lang="en-US" dirty="0" err="1"/>
              <a:t>blaže</a:t>
            </a:r>
            <a:r>
              <a:rPr lang="en-US" dirty="0"/>
              <a:t> </a:t>
            </a:r>
            <a:r>
              <a:rPr lang="en-US" dirty="0" err="1"/>
              <a:t>depresije</a:t>
            </a:r>
            <a:r>
              <a:rPr lang="en-US" dirty="0"/>
              <a:t>, </a:t>
            </a:r>
            <a:r>
              <a:rPr lang="en-US" dirty="0" err="1"/>
              <a:t>studenti</a:t>
            </a:r>
            <a:endParaRPr lang="en-US" dirty="0"/>
          </a:p>
          <a:p>
            <a:r>
              <a:rPr lang="hr-HR" sz="1200" dirty="0" err="1"/>
              <a:t>Rhodiola</a:t>
            </a:r>
            <a:r>
              <a:rPr lang="hr-HR" sz="1200" dirty="0"/>
              <a:t> </a:t>
            </a:r>
            <a:r>
              <a:rPr lang="hr-HR" sz="1200" dirty="0" err="1"/>
              <a:t>rosea</a:t>
            </a:r>
            <a:r>
              <a:rPr lang="hr-HR" sz="1200" dirty="0"/>
              <a:t> for </a:t>
            </a:r>
            <a:r>
              <a:rPr lang="hr-HR" sz="1200" dirty="0" err="1"/>
              <a:t>physical</a:t>
            </a:r>
            <a:r>
              <a:rPr lang="hr-HR" sz="1200" dirty="0"/>
              <a:t> </a:t>
            </a:r>
            <a:r>
              <a:rPr lang="hr-HR" sz="1200" dirty="0" err="1"/>
              <a:t>and</a:t>
            </a:r>
            <a:r>
              <a:rPr lang="hr-HR" sz="1200" dirty="0"/>
              <a:t> </a:t>
            </a:r>
            <a:r>
              <a:rPr lang="hr-HR" sz="1200" dirty="0" err="1"/>
              <a:t>mental</a:t>
            </a:r>
            <a:r>
              <a:rPr lang="hr-HR" sz="1200" dirty="0"/>
              <a:t> </a:t>
            </a:r>
            <a:r>
              <a:rPr lang="hr-HR" sz="1200" dirty="0" err="1"/>
              <a:t>fatigue</a:t>
            </a:r>
            <a:r>
              <a:rPr lang="hr-HR" sz="1200" dirty="0"/>
              <a:t>: a </a:t>
            </a:r>
            <a:r>
              <a:rPr lang="hr-HR" sz="1200" dirty="0" err="1"/>
              <a:t>systematic</a:t>
            </a:r>
            <a:r>
              <a:rPr lang="hr-HR" sz="1200" dirty="0"/>
              <a:t> </a:t>
            </a:r>
            <a:r>
              <a:rPr lang="hr-HR" sz="1200" dirty="0" err="1"/>
              <a:t>review.Ishaque</a:t>
            </a:r>
            <a:r>
              <a:rPr lang="hr-HR" sz="1200" dirty="0"/>
              <a:t> S, </a:t>
            </a:r>
            <a:r>
              <a:rPr lang="hr-HR" sz="1200" dirty="0" err="1"/>
              <a:t>Shamseer</a:t>
            </a:r>
            <a:r>
              <a:rPr lang="hr-HR" sz="1200" dirty="0"/>
              <a:t> L, </a:t>
            </a:r>
            <a:r>
              <a:rPr lang="hr-HR" sz="1200" dirty="0" err="1"/>
              <a:t>Bukutu</a:t>
            </a:r>
            <a:r>
              <a:rPr lang="hr-HR" sz="1200" dirty="0"/>
              <a:t> C, </a:t>
            </a:r>
            <a:r>
              <a:rPr lang="hr-HR" sz="1200" dirty="0" err="1"/>
              <a:t>Vohra</a:t>
            </a:r>
            <a:r>
              <a:rPr lang="hr-HR" sz="1200" dirty="0"/>
              <a:t> S.BMC </a:t>
            </a:r>
            <a:r>
              <a:rPr lang="hr-HR" sz="1200" dirty="0" err="1"/>
              <a:t>Complement</a:t>
            </a:r>
            <a:r>
              <a:rPr lang="hr-HR" sz="1200" dirty="0"/>
              <a:t> </a:t>
            </a:r>
            <a:r>
              <a:rPr lang="hr-HR" sz="1200" dirty="0" err="1"/>
              <a:t>Altern</a:t>
            </a:r>
            <a:r>
              <a:rPr lang="hr-HR" sz="1200" dirty="0"/>
              <a:t> Med. 2012 May 29;12:70.</a:t>
            </a:r>
            <a:endParaRPr lang="en-US" sz="1200" dirty="0"/>
          </a:p>
          <a:p>
            <a:r>
              <a:rPr lang="en-US" sz="1200" dirty="0"/>
              <a:t>The effectiveness and efficacy of </a:t>
            </a:r>
            <a:r>
              <a:rPr lang="en-US" sz="1200" dirty="0" err="1"/>
              <a:t>Rhodiola</a:t>
            </a:r>
            <a:r>
              <a:rPr lang="en-US" sz="1200" dirty="0"/>
              <a:t> </a:t>
            </a:r>
            <a:r>
              <a:rPr lang="en-US" sz="1200" dirty="0" err="1"/>
              <a:t>rosea</a:t>
            </a:r>
            <a:r>
              <a:rPr lang="en-US" sz="1200" dirty="0"/>
              <a:t> L.: a systematic review of randomized clinical </a:t>
            </a:r>
            <a:r>
              <a:rPr lang="en-US" sz="1200" dirty="0" err="1"/>
              <a:t>trials.Hung</a:t>
            </a:r>
            <a:r>
              <a:rPr lang="en-US" sz="1200" dirty="0"/>
              <a:t> SK, Perry R, Ernst </a:t>
            </a:r>
            <a:r>
              <a:rPr lang="en-US" sz="1200" dirty="0" err="1"/>
              <a:t>E.Phytomedicine</a:t>
            </a:r>
            <a:r>
              <a:rPr lang="en-US" sz="1200" dirty="0"/>
              <a:t>. 2011 Feb 15;18(4):235-44.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432" y="1"/>
            <a:ext cx="2245567" cy="149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828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IMUNITET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85" y="1408921"/>
            <a:ext cx="5780315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143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Ehinacea</a:t>
            </a:r>
            <a:r>
              <a:rPr lang="en-US" dirty="0"/>
              <a:t>, </a:t>
            </a:r>
            <a:r>
              <a:rPr lang="en-US" sz="2400" i="1" dirty="0"/>
              <a:t>Echinacea </a:t>
            </a:r>
            <a:r>
              <a:rPr lang="en-US" sz="2400" i="1" dirty="0" err="1"/>
              <a:t>purpurea</a:t>
            </a:r>
            <a:r>
              <a:rPr lang="en-US" sz="2400" i="1" dirty="0"/>
              <a:t>/pallida (L.) </a:t>
            </a:r>
            <a:br>
              <a:rPr lang="en-US" sz="2400" i="1" dirty="0"/>
            </a:br>
            <a:r>
              <a:rPr lang="en-US" sz="2400" i="1" dirty="0" err="1"/>
              <a:t>Moench</a:t>
            </a:r>
            <a:r>
              <a:rPr lang="hr-HR" sz="2400" dirty="0"/>
              <a:t>, </a:t>
            </a:r>
            <a:r>
              <a:rPr lang="en-US" sz="2400" dirty="0" err="1"/>
              <a:t>Asteraceae</a:t>
            </a:r>
            <a:endParaRPr lang="hr-HR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164563"/>
          </a:xfrm>
        </p:spPr>
        <p:txBody>
          <a:bodyPr>
            <a:normAutofit/>
          </a:bodyPr>
          <a:lstStyle/>
          <a:p>
            <a:r>
              <a:rPr lang="en-US" dirty="0" err="1"/>
              <a:t>nadzemni</a:t>
            </a:r>
            <a:r>
              <a:rPr lang="en-US" dirty="0"/>
              <a:t> </a:t>
            </a:r>
            <a:r>
              <a:rPr lang="en-US" dirty="0" err="1"/>
              <a:t>dio</a:t>
            </a:r>
            <a:r>
              <a:rPr lang="en-US" dirty="0"/>
              <a:t> E. </a:t>
            </a:r>
            <a:r>
              <a:rPr lang="en-US" dirty="0" err="1"/>
              <a:t>purpuree</a:t>
            </a:r>
            <a:r>
              <a:rPr lang="en-US" dirty="0"/>
              <a:t>, </a:t>
            </a:r>
            <a:r>
              <a:rPr lang="en-US" dirty="0" err="1"/>
              <a:t>korijen</a:t>
            </a:r>
            <a:r>
              <a:rPr lang="en-US" dirty="0"/>
              <a:t> E. pallida – </a:t>
            </a:r>
            <a:r>
              <a:rPr lang="en-US" dirty="0" err="1"/>
              <a:t>ekstrakti</a:t>
            </a:r>
            <a:r>
              <a:rPr lang="en-US" dirty="0"/>
              <a:t> </a:t>
            </a:r>
            <a:r>
              <a:rPr lang="en-US" dirty="0" err="1"/>
              <a:t>svježe</a:t>
            </a:r>
            <a:r>
              <a:rPr lang="en-US" dirty="0"/>
              <a:t> </a:t>
            </a:r>
            <a:r>
              <a:rPr lang="en-US" dirty="0" err="1"/>
              <a:t>biljke</a:t>
            </a:r>
            <a:endParaRPr lang="en-US" dirty="0"/>
          </a:p>
          <a:p>
            <a:r>
              <a:rPr lang="en-US" dirty="0" err="1"/>
              <a:t>Kod</a:t>
            </a:r>
            <a:r>
              <a:rPr lang="en-US" dirty="0"/>
              <a:t> </a:t>
            </a:r>
            <a:r>
              <a:rPr lang="hr-HR" dirty="0"/>
              <a:t>kroničnih infekcija poput dugotrajnih upala mokraćnog mjehura, kroničnih bolesti dišnog sustava, općenite boležljivosti i sklonosti čestim infekcijama poput prehlada</a:t>
            </a:r>
            <a:endParaRPr lang="en-US" dirty="0"/>
          </a:p>
          <a:p>
            <a:r>
              <a:rPr lang="en-US" dirty="0" err="1"/>
              <a:t>Doziranje</a:t>
            </a:r>
            <a:r>
              <a:rPr lang="en-US" dirty="0"/>
              <a:t>: </a:t>
            </a:r>
            <a:r>
              <a:rPr lang="en-US" dirty="0" err="1"/>
              <a:t>standardizirani</a:t>
            </a:r>
            <a:r>
              <a:rPr lang="en-US" dirty="0"/>
              <a:t> </a:t>
            </a:r>
            <a:r>
              <a:rPr lang="en-US" dirty="0" err="1"/>
              <a:t>pripravci</a:t>
            </a:r>
            <a:r>
              <a:rPr lang="en-US" dirty="0"/>
              <a:t>, </a:t>
            </a:r>
            <a:r>
              <a:rPr lang="en-US" dirty="0" err="1"/>
              <a:t>maksimalno</a:t>
            </a:r>
            <a:r>
              <a:rPr lang="en-US" dirty="0"/>
              <a:t> 8 </a:t>
            </a:r>
            <a:r>
              <a:rPr lang="en-US" dirty="0" err="1"/>
              <a:t>tjedana</a:t>
            </a:r>
            <a:endParaRPr lang="en-US" dirty="0"/>
          </a:p>
          <a:p>
            <a:r>
              <a:rPr lang="en-US" dirty="0" err="1"/>
              <a:t>Ograničenja</a:t>
            </a:r>
            <a:r>
              <a:rPr lang="en-US" dirty="0"/>
              <a:t>: ne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autoimunih</a:t>
            </a:r>
            <a:r>
              <a:rPr lang="en-US" dirty="0"/>
              <a:t> </a:t>
            </a:r>
            <a:r>
              <a:rPr lang="en-US" dirty="0" err="1"/>
              <a:t>bolesti</a:t>
            </a:r>
            <a:r>
              <a:rPr lang="en-US" dirty="0"/>
              <a:t>, </a:t>
            </a:r>
            <a:r>
              <a:rPr lang="en-US" dirty="0" err="1"/>
              <a:t>poput</a:t>
            </a:r>
            <a:r>
              <a:rPr lang="en-US" dirty="0"/>
              <a:t> multiple </a:t>
            </a:r>
            <a:r>
              <a:rPr lang="en-US" dirty="0" err="1"/>
              <a:t>skleroze</a:t>
            </a:r>
            <a:r>
              <a:rPr lang="en-US" dirty="0"/>
              <a:t>, </a:t>
            </a:r>
            <a:r>
              <a:rPr lang="en-US" dirty="0" err="1"/>
              <a:t>nekih</a:t>
            </a:r>
            <a:r>
              <a:rPr lang="en-US" dirty="0"/>
              <a:t> </a:t>
            </a:r>
            <a:r>
              <a:rPr lang="en-US" dirty="0" err="1"/>
              <a:t>oblika</a:t>
            </a:r>
            <a:r>
              <a:rPr lang="en-US" dirty="0"/>
              <a:t> </a:t>
            </a:r>
            <a:r>
              <a:rPr lang="en-US" dirty="0" err="1"/>
              <a:t>upale</a:t>
            </a:r>
            <a:r>
              <a:rPr lang="en-US" dirty="0"/>
              <a:t> </a:t>
            </a:r>
            <a:r>
              <a:rPr lang="en-US" dirty="0" err="1"/>
              <a:t>štitnjače</a:t>
            </a:r>
            <a:r>
              <a:rPr lang="en-US" dirty="0"/>
              <a:t> (Hashimoto </a:t>
            </a:r>
            <a:r>
              <a:rPr lang="en-US" dirty="0" err="1"/>
              <a:t>tireoiditis</a:t>
            </a:r>
            <a:r>
              <a:rPr lang="en-US" dirty="0"/>
              <a:t>)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sličnih</a:t>
            </a:r>
            <a:r>
              <a:rPr lang="en-US" dirty="0"/>
              <a:t> </a:t>
            </a:r>
            <a:r>
              <a:rPr lang="en-US" dirty="0" err="1"/>
              <a:t>bolesti</a:t>
            </a:r>
            <a:r>
              <a:rPr lang="en-US" dirty="0"/>
              <a:t> u </a:t>
            </a:r>
            <a:r>
              <a:rPr lang="en-US" dirty="0" err="1"/>
              <a:t>kojima</a:t>
            </a:r>
            <a:r>
              <a:rPr lang="en-US" dirty="0"/>
              <a:t> </a:t>
            </a:r>
            <a:r>
              <a:rPr lang="en-US" dirty="0" err="1"/>
              <a:t>imunološki</a:t>
            </a:r>
            <a:r>
              <a:rPr lang="en-US" dirty="0"/>
              <a:t> </a:t>
            </a:r>
            <a:r>
              <a:rPr lang="en-US" dirty="0" err="1"/>
              <a:t>sustav</a:t>
            </a:r>
            <a:r>
              <a:rPr lang="en-US" dirty="0"/>
              <a:t> </a:t>
            </a:r>
            <a:r>
              <a:rPr lang="en-US" dirty="0" err="1"/>
              <a:t>agresivno</a:t>
            </a:r>
            <a:r>
              <a:rPr lang="en-US" dirty="0"/>
              <a:t> </a:t>
            </a:r>
            <a:r>
              <a:rPr lang="en-US" dirty="0" err="1"/>
              <a:t>napada</a:t>
            </a:r>
            <a:r>
              <a:rPr lang="en-US" dirty="0"/>
              <a:t> </a:t>
            </a:r>
            <a:r>
              <a:rPr lang="en-US" dirty="0" err="1"/>
              <a:t>vlastito</a:t>
            </a:r>
            <a:r>
              <a:rPr lang="en-US" dirty="0"/>
              <a:t> </a:t>
            </a:r>
            <a:r>
              <a:rPr lang="en-US" dirty="0" err="1"/>
              <a:t>tkivo</a:t>
            </a:r>
            <a:r>
              <a:rPr lang="en-US" dirty="0"/>
              <a:t>, ne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infekcije</a:t>
            </a:r>
            <a:r>
              <a:rPr lang="en-US" dirty="0"/>
              <a:t> HIV-om, </a:t>
            </a:r>
            <a:r>
              <a:rPr lang="en-US" dirty="0" err="1"/>
              <a:t>jer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paradoksalno</a:t>
            </a:r>
            <a:r>
              <a:rPr lang="en-US" dirty="0"/>
              <a:t> </a:t>
            </a:r>
            <a:r>
              <a:rPr lang="en-US" dirty="0" err="1"/>
              <a:t>ubrzati</a:t>
            </a:r>
            <a:r>
              <a:rPr lang="en-US" dirty="0"/>
              <a:t> </a:t>
            </a:r>
            <a:r>
              <a:rPr lang="en-US" dirty="0" err="1"/>
              <a:t>razmnožavanje</a:t>
            </a:r>
            <a:r>
              <a:rPr lang="en-US" dirty="0"/>
              <a:t> </a:t>
            </a:r>
            <a:r>
              <a:rPr lang="en-US" dirty="0" err="1"/>
              <a:t>virusa</a:t>
            </a:r>
            <a:r>
              <a:rPr lang="en-US" dirty="0"/>
              <a:t>. </a:t>
            </a:r>
            <a:r>
              <a:rPr lang="en-US" dirty="0" err="1"/>
              <a:t>Izbjegavati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tuberkuloze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reumatoidnog</a:t>
            </a:r>
            <a:r>
              <a:rPr lang="en-US" dirty="0"/>
              <a:t> </a:t>
            </a:r>
            <a:r>
              <a:rPr lang="en-US" dirty="0" err="1"/>
              <a:t>artritisa</a:t>
            </a:r>
            <a:r>
              <a:rPr lang="en-US" dirty="0"/>
              <a:t>, </a:t>
            </a:r>
            <a:r>
              <a:rPr lang="en-US" dirty="0" err="1"/>
              <a:t>nema</a:t>
            </a:r>
            <a:r>
              <a:rPr lang="en-US" dirty="0"/>
              <a:t> </a:t>
            </a:r>
            <a:r>
              <a:rPr lang="en-US" dirty="0" err="1"/>
              <a:t>smisla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ljudi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uzimaju</a:t>
            </a:r>
            <a:r>
              <a:rPr lang="en-US" dirty="0"/>
              <a:t> </a:t>
            </a:r>
            <a:r>
              <a:rPr lang="en-US" dirty="0" err="1"/>
              <a:t>lijekove</a:t>
            </a:r>
            <a:r>
              <a:rPr lang="en-US" dirty="0"/>
              <a:t> </a:t>
            </a:r>
            <a:r>
              <a:rPr lang="en-US" dirty="0" err="1"/>
              <a:t>imunosupresive</a:t>
            </a:r>
            <a:r>
              <a:rPr lang="en-US" dirty="0"/>
              <a:t>, </a:t>
            </a:r>
            <a:r>
              <a:rPr lang="en-US" dirty="0" err="1"/>
              <a:t>poput</a:t>
            </a:r>
            <a:r>
              <a:rPr lang="en-US" dirty="0"/>
              <a:t> </a:t>
            </a:r>
            <a:r>
              <a:rPr lang="en-US" dirty="0" err="1"/>
              <a:t>kortikosteroida</a:t>
            </a:r>
            <a:r>
              <a:rPr lang="en-US" dirty="0"/>
              <a:t>.</a:t>
            </a:r>
          </a:p>
          <a:p>
            <a:r>
              <a:rPr lang="en-US" sz="1200" dirty="0"/>
              <a:t>Evaluation of </a:t>
            </a:r>
            <a:r>
              <a:rPr lang="en-US" sz="1200" dirty="0" err="1"/>
              <a:t>echinacea</a:t>
            </a:r>
            <a:r>
              <a:rPr lang="en-US" sz="1200" dirty="0"/>
              <a:t> for the prevention and treatment of the common cold: a meta-analysis, </a:t>
            </a:r>
            <a:r>
              <a:rPr lang="en-US" sz="1200" dirty="0" err="1"/>
              <a:t>Sachin</a:t>
            </a:r>
            <a:r>
              <a:rPr lang="en-US" sz="1200" dirty="0"/>
              <a:t> A Shah, Stephen Sander, C Michael White, Mike Rinaldi, Craig I Coleman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14" y="1"/>
            <a:ext cx="1611086" cy="201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216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Bazga</a:t>
            </a:r>
            <a:r>
              <a:rPr lang="en-US" dirty="0"/>
              <a:t>, </a:t>
            </a:r>
            <a:r>
              <a:rPr lang="en-US" sz="2400" i="1" dirty="0" err="1"/>
              <a:t>Sambucus</a:t>
            </a:r>
            <a:r>
              <a:rPr lang="en-US" sz="2400" i="1" dirty="0"/>
              <a:t> </a:t>
            </a:r>
            <a:r>
              <a:rPr lang="en-US" sz="2400" i="1" dirty="0" err="1"/>
              <a:t>nigra</a:t>
            </a:r>
            <a:r>
              <a:rPr lang="en-US" sz="2400" i="1" dirty="0"/>
              <a:t> L., </a:t>
            </a:r>
            <a:r>
              <a:rPr lang="en-US" sz="2400" i="1" dirty="0" err="1"/>
              <a:t>Adoxaceae</a:t>
            </a:r>
            <a:endParaRPr lang="hr-HR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16456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plodovi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bazge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nema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monografiju</a:t>
            </a:r>
            <a:r>
              <a:rPr lang="en-US" dirty="0">
                <a:solidFill>
                  <a:schemeClr val="tx1"/>
                </a:solidFill>
              </a:rPr>
              <a:t> u </a:t>
            </a:r>
            <a:r>
              <a:rPr lang="en-US" dirty="0" err="1">
                <a:solidFill>
                  <a:schemeClr val="tx1"/>
                </a:solidFill>
              </a:rPr>
              <a:t>Escopu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EMA </a:t>
            </a:r>
            <a:r>
              <a:rPr lang="en-US" dirty="0" err="1">
                <a:solidFill>
                  <a:schemeClr val="tx1"/>
                </a:solidFill>
              </a:rPr>
              <a:t>stranicama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izrazito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popularna</a:t>
            </a:r>
            <a:r>
              <a:rPr lang="en-US" dirty="0">
                <a:solidFill>
                  <a:schemeClr val="tx1"/>
                </a:solidFill>
              </a:rPr>
              <a:t> u SAD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Elderberry for prevention and treatment of viral respiratory illnesses: a systematic review: L Susan Wieland, Vanessa </a:t>
            </a:r>
            <a:r>
              <a:rPr lang="en-US" sz="1400" dirty="0" err="1">
                <a:solidFill>
                  <a:schemeClr val="tx1"/>
                </a:solidFill>
              </a:rPr>
              <a:t>Piechotta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Termeh</a:t>
            </a:r>
            <a:r>
              <a:rPr lang="en-US" sz="1400" dirty="0">
                <a:solidFill>
                  <a:schemeClr val="tx1"/>
                </a:solidFill>
              </a:rPr>
              <a:t> Feinberg, Emilie </a:t>
            </a:r>
            <a:r>
              <a:rPr lang="en-US" sz="1400" dirty="0" err="1">
                <a:solidFill>
                  <a:schemeClr val="tx1"/>
                </a:solidFill>
              </a:rPr>
              <a:t>Ludeman</a:t>
            </a:r>
            <a:r>
              <a:rPr lang="en-US" sz="1400" dirty="0">
                <a:solidFill>
                  <a:schemeClr val="tx1"/>
                </a:solidFill>
              </a:rPr>
              <a:t>, Brian Hutton, </a:t>
            </a:r>
            <a:r>
              <a:rPr lang="en-US" sz="1400" dirty="0" err="1">
                <a:solidFill>
                  <a:schemeClr val="tx1"/>
                </a:solidFill>
              </a:rPr>
              <a:t>Salmaan</a:t>
            </a:r>
            <a:r>
              <a:rPr lang="en-US" sz="1400" dirty="0">
                <a:solidFill>
                  <a:schemeClr val="tx1"/>
                </a:solidFill>
              </a:rPr>
              <a:t> Kanji, </a:t>
            </a:r>
            <a:r>
              <a:rPr lang="en-US" sz="1400" dirty="0" err="1">
                <a:solidFill>
                  <a:schemeClr val="tx1"/>
                </a:solidFill>
              </a:rPr>
              <a:t>Dugald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Seely</a:t>
            </a:r>
            <a:r>
              <a:rPr lang="en-US" sz="1400" dirty="0">
                <a:solidFill>
                  <a:schemeClr val="tx1"/>
                </a:solidFill>
              </a:rPr>
              <a:t>, Chantelle </a:t>
            </a:r>
            <a:r>
              <a:rPr lang="en-US" sz="1400" dirty="0" err="1">
                <a:solidFill>
                  <a:schemeClr val="tx1"/>
                </a:solidFill>
              </a:rPr>
              <a:t>Garritty</a:t>
            </a:r>
            <a:r>
              <a:rPr lang="en-US" sz="1400" dirty="0">
                <a:solidFill>
                  <a:schemeClr val="tx1"/>
                </a:solidFill>
              </a:rPr>
              <a:t>; 2021. – </a:t>
            </a:r>
            <a:r>
              <a:rPr lang="en-US" sz="1400" dirty="0" err="1">
                <a:solidFill>
                  <a:schemeClr val="tx1"/>
                </a:solidFill>
              </a:rPr>
              <a:t>pregled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radova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analiza</a:t>
            </a:r>
            <a:r>
              <a:rPr lang="en-US" sz="1400" dirty="0">
                <a:solidFill>
                  <a:schemeClr val="tx1"/>
                </a:solidFill>
              </a:rPr>
              <a:t> 1187 </a:t>
            </a:r>
            <a:r>
              <a:rPr lang="en-US" sz="1400" dirty="0" err="1">
                <a:solidFill>
                  <a:schemeClr val="tx1"/>
                </a:solidFill>
              </a:rPr>
              <a:t>zapisa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i</a:t>
            </a:r>
            <a:r>
              <a:rPr lang="en-US" sz="1400" dirty="0">
                <a:solidFill>
                  <a:schemeClr val="tx1"/>
                </a:solidFill>
              </a:rPr>
              <a:t> 5 </a:t>
            </a:r>
            <a:r>
              <a:rPr lang="en-US" sz="1400" dirty="0" err="1">
                <a:solidFill>
                  <a:schemeClr val="tx1"/>
                </a:solidFill>
              </a:rPr>
              <a:t>randomiziranih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studija</a:t>
            </a:r>
            <a:r>
              <a:rPr lang="en-US" sz="1400" dirty="0">
                <a:solidFill>
                  <a:schemeClr val="tx1"/>
                </a:solidFill>
              </a:rPr>
              <a:t>, 3 </a:t>
            </a:r>
            <a:r>
              <a:rPr lang="en-US" sz="1400" dirty="0" err="1">
                <a:solidFill>
                  <a:schemeClr val="tx1"/>
                </a:solidFill>
              </a:rPr>
              <a:t>kliničke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studije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za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dišne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infekcije</a:t>
            </a:r>
            <a:r>
              <a:rPr lang="en-US" sz="1400" dirty="0">
                <a:solidFill>
                  <a:schemeClr val="tx1"/>
                </a:solidFill>
              </a:rPr>
              <a:t> - </a:t>
            </a:r>
            <a:r>
              <a:rPr lang="en-US" sz="1400" dirty="0" err="1">
                <a:solidFill>
                  <a:schemeClr val="tx1"/>
                </a:solidFill>
              </a:rPr>
              <a:t>bazga</a:t>
            </a:r>
            <a:r>
              <a:rPr lang="en-US" sz="1400" dirty="0">
                <a:solidFill>
                  <a:schemeClr val="tx1"/>
                </a:solidFill>
              </a:rPr>
              <a:t> bi </a:t>
            </a:r>
            <a:r>
              <a:rPr lang="en-US" sz="1400" dirty="0" err="1">
                <a:solidFill>
                  <a:schemeClr val="tx1"/>
                </a:solidFill>
              </a:rPr>
              <a:t>mogla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biti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sigurna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opcija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za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liječenje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virusnih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respiratornih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bolesti</a:t>
            </a:r>
            <a:r>
              <a:rPr lang="en-US" sz="1400" dirty="0">
                <a:solidFill>
                  <a:schemeClr val="tx1"/>
                </a:solidFill>
              </a:rPr>
              <a:t>, a </a:t>
            </a:r>
            <a:r>
              <a:rPr lang="en-US" sz="1400" dirty="0" err="1">
                <a:solidFill>
                  <a:schemeClr val="tx1"/>
                </a:solidFill>
              </a:rPr>
              <a:t>nema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dokaza</a:t>
            </a:r>
            <a:r>
              <a:rPr lang="en-US" sz="1400" dirty="0">
                <a:solidFill>
                  <a:schemeClr val="tx1"/>
                </a:solidFill>
              </a:rPr>
              <a:t> da </a:t>
            </a:r>
            <a:r>
              <a:rPr lang="en-US" sz="1400" dirty="0" err="1">
                <a:solidFill>
                  <a:schemeClr val="tx1"/>
                </a:solidFill>
              </a:rPr>
              <a:t>pretjerano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stimulira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imunološki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sustav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628" y="0"/>
            <a:ext cx="2861372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427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Zeleni</a:t>
            </a:r>
            <a:r>
              <a:rPr lang="en-US" dirty="0"/>
              <a:t> </a:t>
            </a:r>
            <a:r>
              <a:rPr lang="en-US" dirty="0" err="1"/>
              <a:t>čaj</a:t>
            </a:r>
            <a:r>
              <a:rPr lang="en-US" dirty="0"/>
              <a:t>, </a:t>
            </a:r>
            <a:r>
              <a:rPr lang="en-US" sz="2400" i="1" dirty="0"/>
              <a:t>Camellia </a:t>
            </a:r>
            <a:r>
              <a:rPr lang="en-US" sz="2400" i="1" dirty="0" err="1"/>
              <a:t>sinensis</a:t>
            </a:r>
            <a:r>
              <a:rPr lang="en-US" sz="2400" i="1" dirty="0"/>
              <a:t> (L.) </a:t>
            </a:r>
            <a:r>
              <a:rPr lang="en-US" sz="2400" i="1" dirty="0" err="1"/>
              <a:t>Kuntze</a:t>
            </a:r>
            <a:r>
              <a:rPr lang="en-US" sz="2400" i="1" dirty="0"/>
              <a:t>, </a:t>
            </a:r>
            <a:r>
              <a:rPr lang="en-US" sz="2400" i="1" dirty="0" err="1"/>
              <a:t>Theaceae</a:t>
            </a:r>
            <a:endParaRPr lang="hr-HR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16456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listovi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zelenog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čaja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nefermentirani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za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smanjenje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umora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osjećaja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slabosti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tein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kofein</a:t>
            </a:r>
            <a:r>
              <a:rPr lang="en-US" dirty="0">
                <a:solidFill>
                  <a:schemeClr val="tx1"/>
                </a:solidFill>
              </a:rPr>
              <a:t>), </a:t>
            </a:r>
            <a:r>
              <a:rPr lang="en-US" dirty="0" err="1">
                <a:solidFill>
                  <a:schemeClr val="tx1"/>
                </a:solidFill>
              </a:rPr>
              <a:t>polifenoli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katehini</a:t>
            </a:r>
            <a:r>
              <a:rPr lang="en-US" dirty="0">
                <a:solidFill>
                  <a:schemeClr val="tx1"/>
                </a:solidFill>
              </a:rPr>
              <a:t> – </a:t>
            </a:r>
            <a:r>
              <a:rPr lang="en-US" dirty="0" err="1">
                <a:solidFill>
                  <a:schemeClr val="tx1"/>
                </a:solidFill>
              </a:rPr>
              <a:t>antioksidansi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Doziranje</a:t>
            </a:r>
            <a:r>
              <a:rPr lang="en-US" dirty="0">
                <a:solidFill>
                  <a:schemeClr val="tx1"/>
                </a:solidFill>
              </a:rPr>
              <a:t>: 1.8-2.2 g 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100-150 ml </a:t>
            </a:r>
            <a:r>
              <a:rPr lang="en-US" dirty="0" err="1">
                <a:solidFill>
                  <a:schemeClr val="tx1"/>
                </a:solidFill>
              </a:rPr>
              <a:t>vode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infuz</a:t>
            </a:r>
            <a:r>
              <a:rPr lang="en-US" dirty="0">
                <a:solidFill>
                  <a:schemeClr val="tx1"/>
                </a:solidFill>
              </a:rPr>
              <a:t> (70ºC), 3-5 min, 3-5 </a:t>
            </a:r>
            <a:r>
              <a:rPr lang="en-US" dirty="0" err="1">
                <a:solidFill>
                  <a:schemeClr val="tx1"/>
                </a:solidFill>
              </a:rPr>
              <a:t>šalica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Istraživanja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antitumorska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za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sniženje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kolesterola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za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zdravlje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usne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šupljine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sagorjevanje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masti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mentalne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sposobnosti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Green tea (Camellia </a:t>
            </a:r>
            <a:r>
              <a:rPr lang="en-US" sz="1200" dirty="0" err="1">
                <a:solidFill>
                  <a:schemeClr val="tx1"/>
                </a:solidFill>
              </a:rPr>
              <a:t>sinensis</a:t>
            </a:r>
            <a:r>
              <a:rPr lang="en-US" sz="1200" dirty="0">
                <a:solidFill>
                  <a:schemeClr val="tx1"/>
                </a:solidFill>
              </a:rPr>
              <a:t>) for the prevention of cancer, 2020. </a:t>
            </a:r>
            <a:r>
              <a:rPr lang="en-US" sz="1200" dirty="0" err="1">
                <a:solidFill>
                  <a:schemeClr val="tx1"/>
                </a:solidFill>
              </a:rPr>
              <a:t>revizija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radova</a:t>
            </a:r>
            <a:endParaRPr lang="en-US" sz="1200" dirty="0">
              <a:solidFill>
                <a:schemeClr val="tx1"/>
              </a:solidFill>
            </a:endParaRP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Anti-inflammatory Action of Green Tea, 2016.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Green tea, black tea and breast cancer risk: a meta-analysis of epidemiological studies, 2006.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Green Tea Consumption and Prostate Cancer Risk in Japanese Men: A Prospective Study, 2007.</a:t>
            </a: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547" y="1359511"/>
            <a:ext cx="2329543" cy="154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865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NJEGA KOŽE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992" y="1698949"/>
            <a:ext cx="5306008" cy="354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328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Neven, </a:t>
            </a:r>
            <a:r>
              <a:rPr lang="en-US" sz="2400" i="1" dirty="0"/>
              <a:t>Calendula officinalis L.,</a:t>
            </a:r>
            <a:r>
              <a:rPr lang="hr-HR" sz="2400" dirty="0"/>
              <a:t> </a:t>
            </a:r>
            <a:r>
              <a:rPr lang="en-US" sz="2400" dirty="0" err="1"/>
              <a:t>Asteraceae</a:t>
            </a:r>
            <a:endParaRPr lang="hr-HR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164563"/>
          </a:xfrm>
        </p:spPr>
        <p:txBody>
          <a:bodyPr>
            <a:normAutofit/>
          </a:bodyPr>
          <a:lstStyle/>
          <a:p>
            <a:r>
              <a:rPr lang="en-US" sz="2000" dirty="0" err="1"/>
              <a:t>cvijet</a:t>
            </a:r>
            <a:r>
              <a:rPr lang="en-US" sz="2000" dirty="0"/>
              <a:t> </a:t>
            </a:r>
            <a:r>
              <a:rPr lang="en-US" sz="2000" dirty="0" err="1"/>
              <a:t>nevena</a:t>
            </a:r>
            <a:r>
              <a:rPr lang="en-US" sz="2000" dirty="0"/>
              <a:t> </a:t>
            </a:r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oblozi</a:t>
            </a:r>
            <a:r>
              <a:rPr lang="en-US" sz="2000" dirty="0"/>
              <a:t> </a:t>
            </a:r>
            <a:r>
              <a:rPr lang="en-US" sz="2000" dirty="0" err="1"/>
              <a:t>ili</a:t>
            </a:r>
            <a:r>
              <a:rPr lang="en-US" sz="2000" dirty="0"/>
              <a:t> </a:t>
            </a:r>
            <a:r>
              <a:rPr lang="en-US" sz="2000" dirty="0" err="1"/>
              <a:t>polučvrsti</a:t>
            </a:r>
            <a:r>
              <a:rPr lang="en-US" sz="2000" dirty="0"/>
              <a:t> </a:t>
            </a:r>
            <a:r>
              <a:rPr lang="en-US" sz="2000" dirty="0" err="1"/>
              <a:t>pripravci</a:t>
            </a:r>
            <a:endParaRPr lang="en-US" sz="2000" dirty="0"/>
          </a:p>
          <a:p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liječenje</a:t>
            </a:r>
            <a:r>
              <a:rPr lang="en-US" sz="2000" dirty="0"/>
              <a:t> </a:t>
            </a:r>
            <a:r>
              <a:rPr lang="en-US" sz="2000" dirty="0" err="1"/>
              <a:t>manjih</a:t>
            </a:r>
            <a:r>
              <a:rPr lang="en-US" sz="2000" dirty="0"/>
              <a:t> </a:t>
            </a:r>
            <a:r>
              <a:rPr lang="en-US" sz="2000" dirty="0" err="1"/>
              <a:t>upala</a:t>
            </a:r>
            <a:r>
              <a:rPr lang="en-US" sz="2000" dirty="0"/>
              <a:t> </a:t>
            </a:r>
            <a:r>
              <a:rPr lang="en-US" sz="2000" dirty="0" err="1"/>
              <a:t>kože</a:t>
            </a:r>
            <a:r>
              <a:rPr lang="en-US" sz="2000" dirty="0"/>
              <a:t> (</a:t>
            </a:r>
            <a:r>
              <a:rPr lang="en-US" sz="2000" dirty="0" err="1"/>
              <a:t>npr</a:t>
            </a:r>
            <a:r>
              <a:rPr lang="en-US" sz="2000" dirty="0"/>
              <a:t>. </a:t>
            </a:r>
            <a:r>
              <a:rPr lang="en-US" sz="2000" dirty="0" err="1"/>
              <a:t>opekline</a:t>
            </a:r>
            <a:r>
              <a:rPr lang="en-US" sz="2000" dirty="0"/>
              <a:t> od </a:t>
            </a:r>
            <a:r>
              <a:rPr lang="en-US" sz="2000" dirty="0" err="1"/>
              <a:t>sunca</a:t>
            </a:r>
            <a:r>
              <a:rPr lang="en-US" sz="2000" dirty="0"/>
              <a:t>)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pomoć</a:t>
            </a:r>
            <a:r>
              <a:rPr lang="en-US" sz="2000" dirty="0"/>
              <a:t> u </a:t>
            </a:r>
            <a:r>
              <a:rPr lang="en-US" sz="2000" dirty="0" err="1"/>
              <a:t>cijeljenju</a:t>
            </a:r>
            <a:r>
              <a:rPr lang="en-US" sz="2000" dirty="0"/>
              <a:t> </a:t>
            </a:r>
            <a:r>
              <a:rPr lang="en-US" sz="2000" dirty="0" err="1"/>
              <a:t>manjih</a:t>
            </a:r>
            <a:r>
              <a:rPr lang="en-US" sz="2000" dirty="0"/>
              <a:t> rana. </a:t>
            </a:r>
            <a:r>
              <a:rPr lang="en-US" sz="2000" dirty="0" err="1"/>
              <a:t>Također</a:t>
            </a:r>
            <a:r>
              <a:rPr lang="en-US" sz="2000" dirty="0"/>
              <a:t> se </a:t>
            </a:r>
            <a:r>
              <a:rPr lang="en-US" sz="2000" dirty="0" err="1"/>
              <a:t>mogu</a:t>
            </a:r>
            <a:r>
              <a:rPr lang="en-US" sz="2000" dirty="0"/>
              <a:t> </a:t>
            </a:r>
            <a:r>
              <a:rPr lang="en-US" sz="2000" dirty="0" err="1"/>
              <a:t>koristiti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liječenje</a:t>
            </a:r>
            <a:r>
              <a:rPr lang="en-US" sz="2000" dirty="0"/>
              <a:t> </a:t>
            </a:r>
            <a:r>
              <a:rPr lang="en-US" sz="2000" dirty="0" err="1"/>
              <a:t>manjih</a:t>
            </a:r>
            <a:r>
              <a:rPr lang="en-US" sz="2000" dirty="0"/>
              <a:t> </a:t>
            </a:r>
            <a:r>
              <a:rPr lang="en-US" sz="2000" dirty="0" err="1"/>
              <a:t>upala</a:t>
            </a:r>
            <a:r>
              <a:rPr lang="en-US" sz="2000" dirty="0"/>
              <a:t> </a:t>
            </a:r>
            <a:r>
              <a:rPr lang="en-US" sz="2000" dirty="0" err="1"/>
              <a:t>usta</a:t>
            </a:r>
            <a:r>
              <a:rPr lang="en-US" sz="2000" dirty="0"/>
              <a:t> </a:t>
            </a:r>
            <a:r>
              <a:rPr lang="en-US" sz="2000" dirty="0" err="1"/>
              <a:t>ili</a:t>
            </a:r>
            <a:r>
              <a:rPr lang="en-US" sz="2000" dirty="0"/>
              <a:t> </a:t>
            </a:r>
            <a:r>
              <a:rPr lang="en-US" sz="2000" dirty="0" err="1"/>
              <a:t>grla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Doziranje</a:t>
            </a:r>
            <a:r>
              <a:rPr lang="en-US" sz="2000" dirty="0"/>
              <a:t>: </a:t>
            </a:r>
            <a:r>
              <a:rPr lang="pt-BR" sz="2000" dirty="0"/>
              <a:t>1-2 g na 150 ml vode kao infuz, 2-4 x dan, kao oblog (30-60’) ili u polučvrstim 2-10%</a:t>
            </a:r>
          </a:p>
          <a:p>
            <a:r>
              <a:rPr lang="pt-BR" sz="2000" dirty="0"/>
              <a:t>Vrlo česta biljka u preparatima za njegu kože</a:t>
            </a:r>
          </a:p>
          <a:p>
            <a:r>
              <a:rPr lang="en-US" sz="1200" dirty="0"/>
              <a:t>Phase III Randomized Trial of Calendula Officinalis Compared With </a:t>
            </a:r>
            <a:r>
              <a:rPr lang="en-US" sz="1200" dirty="0" err="1"/>
              <a:t>Trolamine</a:t>
            </a:r>
            <a:r>
              <a:rPr lang="en-US" sz="1200" dirty="0"/>
              <a:t> for the Prevention of Acute Dermatitis During Irradiation for Breast Cancer P. </a:t>
            </a:r>
            <a:r>
              <a:rPr lang="en-US" sz="1200" dirty="0" err="1"/>
              <a:t>Pommier</a:t>
            </a:r>
            <a:r>
              <a:rPr lang="en-US" sz="1200" dirty="0"/>
              <a:t>, F. Gomez, M.P. </a:t>
            </a:r>
            <a:r>
              <a:rPr lang="en-US" sz="1200" dirty="0" err="1"/>
              <a:t>Sunyach</a:t>
            </a:r>
            <a:r>
              <a:rPr lang="en-US" sz="1200" dirty="0"/>
              <a:t>, A. </a:t>
            </a:r>
            <a:r>
              <a:rPr lang="en-US" sz="1200" dirty="0" err="1"/>
              <a:t>D’Hombres</a:t>
            </a:r>
            <a:r>
              <a:rPr lang="en-US" sz="1200" dirty="0"/>
              <a:t>, C. Carrie, and X. </a:t>
            </a:r>
            <a:r>
              <a:rPr lang="en-US" sz="1200" dirty="0" err="1"/>
              <a:t>Montbarbon</a:t>
            </a:r>
            <a:r>
              <a:rPr lang="en-US" sz="1200" dirty="0"/>
              <a:t> - </a:t>
            </a:r>
            <a:r>
              <a:rPr lang="hr-HR" sz="1200" dirty="0"/>
              <a:t>254 pacijentice koje su operirale karcinom dojke i koje su trebale dobiti postoperativno zračenje. U studiji je aplicirana mast s </a:t>
            </a:r>
            <a:r>
              <a:rPr lang="hr-HR" sz="1200" dirty="0" err="1"/>
              <a:t>trolaminom</a:t>
            </a:r>
            <a:r>
              <a:rPr lang="hr-HR" sz="1200" dirty="0"/>
              <a:t> (128 pacijentica) ili mast s ekstraktom cvjetova nevena (126 </a:t>
            </a:r>
            <a:r>
              <a:rPr lang="hr-HR" sz="1200" dirty="0" err="1"/>
              <a:t>pacijenatica</a:t>
            </a:r>
            <a:r>
              <a:rPr lang="hr-HR" sz="1200" dirty="0"/>
              <a:t>) na ozračeno područje nakon svakog zračenja. Zaključno, mast s ekstraktom nevena je statistički značajno učinkovitija od masti s </a:t>
            </a:r>
            <a:r>
              <a:rPr lang="hr-HR" sz="1200" dirty="0" err="1"/>
              <a:t>trolaminom</a:t>
            </a:r>
            <a:r>
              <a:rPr lang="hr-HR" sz="1200" dirty="0"/>
              <a:t> u prevenciji akutnog dermatitisa stupnja 2 ili više, tijekom postoperativnog zračenja dojke. 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0"/>
            <a:ext cx="2133599" cy="21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692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Aloja</a:t>
            </a:r>
            <a:r>
              <a:rPr lang="en-US" dirty="0"/>
              <a:t>, </a:t>
            </a:r>
            <a:r>
              <a:rPr lang="en-US" sz="2400" i="1" dirty="0"/>
              <a:t>Aloe </a:t>
            </a:r>
            <a:r>
              <a:rPr lang="en-US" sz="2400" i="1" dirty="0" err="1"/>
              <a:t>vera</a:t>
            </a:r>
            <a:r>
              <a:rPr lang="en-US" sz="2400" i="1" dirty="0"/>
              <a:t> L.,</a:t>
            </a:r>
            <a:r>
              <a:rPr lang="hr-HR" sz="2400" dirty="0"/>
              <a:t> </a:t>
            </a:r>
            <a:r>
              <a:rPr lang="en-US" sz="2400" dirty="0" err="1"/>
              <a:t>Asphodelaceae</a:t>
            </a:r>
            <a:endParaRPr lang="hr-HR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164563"/>
          </a:xfrm>
        </p:spPr>
        <p:txBody>
          <a:bodyPr>
            <a:normAutofit/>
          </a:bodyPr>
          <a:lstStyle/>
          <a:p>
            <a:r>
              <a:rPr lang="en-US" sz="2000" dirty="0"/>
              <a:t>Gel </a:t>
            </a:r>
            <a:r>
              <a:rPr lang="en-US" sz="2000" dirty="0" err="1"/>
              <a:t>aloje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vanjsku</a:t>
            </a:r>
            <a:r>
              <a:rPr lang="en-US" sz="2000" dirty="0"/>
              <a:t> </a:t>
            </a:r>
            <a:r>
              <a:rPr lang="en-US" sz="2000" dirty="0" err="1"/>
              <a:t>primjenu</a:t>
            </a:r>
            <a:endParaRPr lang="en-US" sz="2000" dirty="0"/>
          </a:p>
          <a:p>
            <a:r>
              <a:rPr lang="pt-BR" sz="2000" dirty="0"/>
              <a:t>Vrlo česta biljka u preparatima za njegu kože</a:t>
            </a:r>
          </a:p>
          <a:p>
            <a:endParaRPr lang="pt-BR" dirty="0"/>
          </a:p>
          <a:p>
            <a:endParaRPr lang="pt-BR" dirty="0"/>
          </a:p>
          <a:p>
            <a:r>
              <a:rPr lang="en-US" sz="1200" dirty="0"/>
              <a:t>Prevention of acute radiation-induced </a:t>
            </a:r>
            <a:r>
              <a:rPr lang="en-US" sz="1200" dirty="0" err="1"/>
              <a:t>Proctitis</a:t>
            </a:r>
            <a:r>
              <a:rPr lang="en-US" sz="1200" dirty="0"/>
              <a:t> by Aloe </a:t>
            </a:r>
            <a:r>
              <a:rPr lang="en-US" sz="1200" dirty="0" err="1"/>
              <a:t>vera</a:t>
            </a:r>
            <a:r>
              <a:rPr lang="en-US" sz="1200" dirty="0"/>
              <a:t>: a prospective randomized, double-blind, placebo controlled clinical trial in Pelvic Cancer patients, 2020. – 42 </a:t>
            </a:r>
            <a:r>
              <a:rPr lang="en-US" sz="1200" dirty="0" err="1"/>
              <a:t>pacijenta</a:t>
            </a:r>
            <a:r>
              <a:rPr lang="en-US" sz="1200" dirty="0"/>
              <a:t>, </a:t>
            </a:r>
            <a:r>
              <a:rPr lang="en-US" sz="1200" dirty="0" err="1"/>
              <a:t>lokalna</a:t>
            </a:r>
            <a:r>
              <a:rPr lang="en-US" sz="1200" dirty="0"/>
              <a:t> </a:t>
            </a:r>
            <a:r>
              <a:rPr lang="en-US" sz="1200" dirty="0" err="1"/>
              <a:t>primjena</a:t>
            </a:r>
            <a:r>
              <a:rPr lang="en-US" sz="1200" dirty="0"/>
              <a:t> </a:t>
            </a:r>
            <a:r>
              <a:rPr lang="en-US" sz="1200" dirty="0" err="1"/>
              <a:t>masti</a:t>
            </a:r>
            <a:r>
              <a:rPr lang="en-US" sz="1200" dirty="0"/>
              <a:t> od </a:t>
            </a:r>
            <a:r>
              <a:rPr lang="en-US" sz="1200" dirty="0" err="1"/>
              <a:t>aloje</a:t>
            </a:r>
            <a:r>
              <a:rPr lang="en-US" sz="1200" dirty="0"/>
              <a:t> </a:t>
            </a:r>
            <a:r>
              <a:rPr lang="en-US" sz="1200" dirty="0" err="1"/>
              <a:t>vere</a:t>
            </a:r>
            <a:r>
              <a:rPr lang="en-US" sz="1200" dirty="0"/>
              <a:t> </a:t>
            </a:r>
            <a:r>
              <a:rPr lang="en-US" sz="1200" dirty="0" err="1"/>
              <a:t>učinkovita</a:t>
            </a:r>
            <a:r>
              <a:rPr lang="en-US" sz="1200" dirty="0"/>
              <a:t> u </a:t>
            </a:r>
            <a:r>
              <a:rPr lang="en-US" sz="1200" dirty="0" err="1"/>
              <a:t>prevenciji</a:t>
            </a:r>
            <a:r>
              <a:rPr lang="en-US" sz="1200" dirty="0"/>
              <a:t> </a:t>
            </a:r>
            <a:r>
              <a:rPr lang="en-US" sz="1200" dirty="0" err="1"/>
              <a:t>simptoma</a:t>
            </a:r>
            <a:r>
              <a:rPr lang="en-US" sz="1200" dirty="0"/>
              <a:t> </a:t>
            </a:r>
            <a:r>
              <a:rPr lang="en-US" sz="1200" dirty="0" err="1"/>
              <a:t>akutnog</a:t>
            </a:r>
            <a:r>
              <a:rPr lang="en-US" sz="1200" dirty="0"/>
              <a:t> </a:t>
            </a:r>
            <a:r>
              <a:rPr lang="en-US" sz="1200" dirty="0" err="1"/>
              <a:t>proktitisa</a:t>
            </a:r>
            <a:r>
              <a:rPr lang="en-US" sz="1200" dirty="0"/>
              <a:t> </a:t>
            </a:r>
            <a:r>
              <a:rPr lang="en-US" sz="1200" dirty="0" err="1"/>
              <a:t>izazvnaog</a:t>
            </a:r>
            <a:r>
              <a:rPr lang="en-US" sz="1200" dirty="0"/>
              <a:t> </a:t>
            </a:r>
            <a:r>
              <a:rPr lang="en-US" sz="1200" dirty="0" err="1"/>
              <a:t>zračenjem</a:t>
            </a:r>
            <a:endParaRPr lang="en-US" sz="1200" dirty="0"/>
          </a:p>
          <a:p>
            <a:r>
              <a:rPr lang="en-US" sz="1200" dirty="0"/>
              <a:t>Aloe </a:t>
            </a:r>
            <a:r>
              <a:rPr lang="en-US" sz="1200" dirty="0" err="1"/>
              <a:t>vera</a:t>
            </a:r>
            <a:r>
              <a:rPr lang="en-US" sz="1200" dirty="0"/>
              <a:t> for Prevention of Acute Radiation </a:t>
            </a:r>
            <a:r>
              <a:rPr lang="en-US" sz="1200" dirty="0" err="1"/>
              <a:t>Proctitis</a:t>
            </a:r>
            <a:r>
              <a:rPr lang="en-US" sz="1200" dirty="0"/>
              <a:t> in Colorectal Cancer a Preliminary Randomized, Placebo-Controlled Clinical Trial, 2022. - 20pacijenata s </a:t>
            </a:r>
            <a:r>
              <a:rPr lang="en-US" sz="1200" dirty="0" err="1"/>
              <a:t>kolorektalnim</a:t>
            </a:r>
            <a:r>
              <a:rPr lang="en-US" sz="1200" dirty="0"/>
              <a:t> </a:t>
            </a:r>
            <a:r>
              <a:rPr lang="en-US" sz="1200" dirty="0" err="1"/>
              <a:t>rakom</a:t>
            </a:r>
            <a:r>
              <a:rPr lang="en-US" sz="1200" dirty="0"/>
              <a:t>, </a:t>
            </a:r>
            <a:r>
              <a:rPr lang="en-US" sz="1200" dirty="0" err="1"/>
              <a:t>koji</a:t>
            </a:r>
            <a:r>
              <a:rPr lang="en-US" sz="1200" dirty="0"/>
              <a:t> </a:t>
            </a:r>
            <a:r>
              <a:rPr lang="en-US" sz="1200" dirty="0" err="1"/>
              <a:t>su</a:t>
            </a:r>
            <a:r>
              <a:rPr lang="en-US" sz="1200" dirty="0"/>
              <a:t> </a:t>
            </a:r>
            <a:r>
              <a:rPr lang="en-US" sz="1200" dirty="0" err="1"/>
              <a:t>bili</a:t>
            </a:r>
            <a:r>
              <a:rPr lang="en-US" sz="1200" dirty="0"/>
              <a:t> </a:t>
            </a:r>
            <a:r>
              <a:rPr lang="en-US" sz="1200" dirty="0" err="1"/>
              <a:t>podvrgnuti</a:t>
            </a:r>
            <a:r>
              <a:rPr lang="en-US" sz="1200" dirty="0"/>
              <a:t> </a:t>
            </a:r>
            <a:r>
              <a:rPr lang="en-US" sz="1200" dirty="0" err="1"/>
              <a:t>zračenju</a:t>
            </a:r>
            <a:r>
              <a:rPr lang="en-US" sz="1200" dirty="0"/>
              <a:t>, </a:t>
            </a:r>
            <a:r>
              <a:rPr lang="en-US" sz="1200" dirty="0" err="1"/>
              <a:t>nasumično</a:t>
            </a:r>
            <a:r>
              <a:rPr lang="en-US" sz="1200" dirty="0"/>
              <a:t> je </a:t>
            </a:r>
            <a:r>
              <a:rPr lang="en-US" sz="1200" dirty="0" err="1"/>
              <a:t>odabrano</a:t>
            </a:r>
            <a:r>
              <a:rPr lang="en-US" sz="1200" dirty="0"/>
              <a:t> da prima Aloe </a:t>
            </a:r>
            <a:r>
              <a:rPr lang="en-US" sz="1200" dirty="0" err="1"/>
              <a:t>vera</a:t>
            </a:r>
            <a:r>
              <a:rPr lang="en-US" sz="1200" dirty="0"/>
              <a:t> 3% mast </a:t>
            </a:r>
            <a:r>
              <a:rPr lang="en-US" sz="1200" dirty="0" err="1"/>
              <a:t>ili</a:t>
            </a:r>
            <a:r>
              <a:rPr lang="en-US" sz="1200" dirty="0"/>
              <a:t> placebo mast, 1 g </a:t>
            </a:r>
            <a:r>
              <a:rPr lang="en-US" sz="1200" dirty="0" err="1"/>
              <a:t>dva</a:t>
            </a:r>
            <a:r>
              <a:rPr lang="en-US" sz="1200" dirty="0"/>
              <a:t> puta </a:t>
            </a:r>
            <a:r>
              <a:rPr lang="en-US" sz="1200" dirty="0" err="1"/>
              <a:t>dnevno</a:t>
            </a:r>
            <a:r>
              <a:rPr lang="en-US" sz="1200" dirty="0"/>
              <a:t> </a:t>
            </a:r>
            <a:r>
              <a:rPr lang="en-US" sz="1200" dirty="0" err="1"/>
              <a:t>tijekom</a:t>
            </a:r>
            <a:r>
              <a:rPr lang="en-US" sz="1200" dirty="0"/>
              <a:t> 6 </a:t>
            </a:r>
            <a:r>
              <a:rPr lang="en-US" sz="1200" dirty="0" err="1"/>
              <a:t>tjedana</a:t>
            </a:r>
            <a:r>
              <a:rPr lang="en-US" sz="1200" dirty="0"/>
              <a:t> - </a:t>
            </a:r>
            <a:r>
              <a:rPr lang="en-US" sz="1200" dirty="0" err="1"/>
              <a:t>Korištenje</a:t>
            </a:r>
            <a:r>
              <a:rPr lang="en-US" sz="1200" dirty="0"/>
              <a:t> </a:t>
            </a:r>
            <a:r>
              <a:rPr lang="en-US" sz="1200" dirty="0" err="1"/>
              <a:t>topikalne</a:t>
            </a:r>
            <a:r>
              <a:rPr lang="en-US" sz="1200" dirty="0"/>
              <a:t> </a:t>
            </a:r>
            <a:r>
              <a:rPr lang="en-US" sz="1200" dirty="0" err="1"/>
              <a:t>formulacije</a:t>
            </a:r>
            <a:r>
              <a:rPr lang="en-US" sz="1200" dirty="0"/>
              <a:t> Aloe </a:t>
            </a:r>
            <a:r>
              <a:rPr lang="en-US" sz="1200" dirty="0" err="1"/>
              <a:t>vere</a:t>
            </a:r>
            <a:r>
              <a:rPr lang="en-US" sz="1200" dirty="0"/>
              <a:t> 3% </a:t>
            </a:r>
            <a:r>
              <a:rPr lang="en-US" sz="1200" dirty="0" err="1"/>
              <a:t>smanjuje</a:t>
            </a:r>
            <a:r>
              <a:rPr lang="en-US" sz="1200" dirty="0"/>
              <a:t> </a:t>
            </a:r>
            <a:r>
              <a:rPr lang="en-US" sz="1200" dirty="0" err="1"/>
              <a:t>ozbiljnost</a:t>
            </a:r>
            <a:r>
              <a:rPr lang="en-US" sz="1200" dirty="0"/>
              <a:t> </a:t>
            </a:r>
            <a:r>
              <a:rPr lang="en-US" sz="1200" dirty="0" err="1"/>
              <a:t>akutnog</a:t>
            </a:r>
            <a:r>
              <a:rPr lang="en-US" sz="1200" dirty="0"/>
              <a:t> </a:t>
            </a:r>
            <a:r>
              <a:rPr lang="en-US" sz="1200" dirty="0" err="1"/>
              <a:t>radijacijskog</a:t>
            </a:r>
            <a:r>
              <a:rPr lang="en-US" sz="1200" dirty="0"/>
              <a:t> </a:t>
            </a:r>
            <a:r>
              <a:rPr lang="en-US" sz="1200" dirty="0" err="1"/>
              <a:t>proktitisa</a:t>
            </a:r>
            <a:r>
              <a:rPr lang="en-US" sz="1200" dirty="0"/>
              <a:t> u </a:t>
            </a:r>
            <a:r>
              <a:rPr lang="en-US" sz="1200" dirty="0" err="1"/>
              <a:t>bolesnika</a:t>
            </a:r>
            <a:r>
              <a:rPr lang="en-US" sz="1200" dirty="0"/>
              <a:t> s </a:t>
            </a:r>
            <a:r>
              <a:rPr lang="en-US" sz="1200" dirty="0" err="1"/>
              <a:t>kolorektalnim</a:t>
            </a:r>
            <a:r>
              <a:rPr lang="en-US" sz="1200" dirty="0"/>
              <a:t> </a:t>
            </a:r>
            <a:r>
              <a:rPr lang="en-US" sz="1200" dirty="0" err="1"/>
              <a:t>rakom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122" y="0"/>
            <a:ext cx="3086878" cy="185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822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5" y="195943"/>
            <a:ext cx="9007917" cy="55971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3657600" lvl="8" indent="0" algn="r">
              <a:buNone/>
            </a:pPr>
            <a:r>
              <a:rPr lang="en-US" sz="3500" dirty="0">
                <a:latin typeface="Lucida Handwriting" panose="03010101010101010101" pitchFamily="66" charset="0"/>
              </a:rPr>
              <a:t>HVALA NA PAŽNJI</a:t>
            </a:r>
            <a:endParaRPr lang="hr-HR" sz="3500" dirty="0"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289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POVIJEST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05" y="2660779"/>
            <a:ext cx="7623175" cy="400208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7" y="139959"/>
            <a:ext cx="2712098" cy="27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470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E43049-A4CB-BD35-185D-45C06CAFA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19DD2FAA-BCB7-D09E-7406-FB0EE5C41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9219" y="5131166"/>
            <a:ext cx="3549866" cy="101218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919718D-4EF5-5A38-1815-556727B46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195" y="2277735"/>
            <a:ext cx="3123529" cy="97149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B50F59D-7785-A3FF-72BD-888CA7279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839" y="5344544"/>
            <a:ext cx="792549" cy="39017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30A8842-969B-12F5-D588-D85B97A2C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8351" y="5344544"/>
            <a:ext cx="560881" cy="40846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9D5D2E7-9899-3643-37CE-88DC8F541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580" y="3608774"/>
            <a:ext cx="5036212" cy="116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61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POVIJEST</a:t>
            </a:r>
            <a:endParaRPr lang="hr-HR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4455659"/>
              </p:ext>
            </p:extLst>
          </p:nvPr>
        </p:nvGraphicFramePr>
        <p:xfrm>
          <a:off x="2592925" y="1651518"/>
          <a:ext cx="8915400" cy="4898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2328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POVIJEST</a:t>
            </a:r>
            <a:endParaRPr lang="hr-HR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7427335"/>
              </p:ext>
            </p:extLst>
          </p:nvPr>
        </p:nvGraphicFramePr>
        <p:xfrm>
          <a:off x="2592925" y="1548882"/>
          <a:ext cx="8915400" cy="4348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2523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POVIJEST</a:t>
            </a:r>
            <a:endParaRPr lang="hr-HR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8955086"/>
              </p:ext>
            </p:extLst>
          </p:nvPr>
        </p:nvGraphicFramePr>
        <p:xfrm>
          <a:off x="2592925" y="1399592"/>
          <a:ext cx="8915400" cy="5150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5947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POVIJEST</a:t>
            </a:r>
            <a:endParaRPr lang="hr-HR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6777424"/>
              </p:ext>
            </p:extLst>
          </p:nvPr>
        </p:nvGraphicFramePr>
        <p:xfrm>
          <a:off x="2592925" y="1399592"/>
          <a:ext cx="8915400" cy="5150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567366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2120</TotalTime>
  <Words>3329</Words>
  <Application>Microsoft Office PowerPoint</Application>
  <PresentationFormat>Široki zaslon</PresentationFormat>
  <Paragraphs>312</Paragraphs>
  <Slides>50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50</vt:i4>
      </vt:variant>
    </vt:vector>
  </HeadingPairs>
  <TitlesOfParts>
    <vt:vector size="55" baseType="lpstr">
      <vt:lpstr>Arial</vt:lpstr>
      <vt:lpstr>Century Gothic</vt:lpstr>
      <vt:lpstr>Lucida Handwriting</vt:lpstr>
      <vt:lpstr>Wingdings 3</vt:lpstr>
      <vt:lpstr>Wisp</vt:lpstr>
      <vt:lpstr>BILJKE KAO LIJEK</vt:lpstr>
      <vt:lpstr>PowerPoint prezentacija</vt:lpstr>
      <vt:lpstr>PowerPoint prezentacija</vt:lpstr>
      <vt:lpstr>PowerPoint prezentacija</vt:lpstr>
      <vt:lpstr>POVIJEST</vt:lpstr>
      <vt:lpstr>POVIJEST</vt:lpstr>
      <vt:lpstr>POVIJEST</vt:lpstr>
      <vt:lpstr>POVIJEST</vt:lpstr>
      <vt:lpstr>POVIJEST</vt:lpstr>
      <vt:lpstr>Od narodne medicine do moderne fitoterapije</vt:lpstr>
      <vt:lpstr>Primjeri lijekova iz biljnih izvora</vt:lpstr>
      <vt:lpstr>PowerPoint prezentacija</vt:lpstr>
      <vt:lpstr>PowerPoint prezentacija</vt:lpstr>
      <vt:lpstr>Izvori informacija</vt:lpstr>
      <vt:lpstr>PowerPoint prezentacija</vt:lpstr>
      <vt:lpstr>PowerPoint prezentacija</vt:lpstr>
      <vt:lpstr>PROBAVNI SUSTAV</vt:lpstr>
      <vt:lpstr>Probavni sustav</vt:lpstr>
      <vt:lpstr>Biljne droge - purgativi</vt:lpstr>
      <vt:lpstr>Sena, Cassia acutifolia Delile, Cassia angustifolia Vahl,. Fabaceae</vt:lpstr>
      <vt:lpstr>Lan, Linum usitatissimum L. Linaceae</vt:lpstr>
      <vt:lpstr>Psilijum, Plantago ovata Mill.,  Plantaginaceae</vt:lpstr>
      <vt:lpstr>Malina, Rubi idaei L., Rosaceae</vt:lpstr>
      <vt:lpstr>Đumbir, Zingiber officinale Roscoe, Zingiberaceae </vt:lpstr>
      <vt:lpstr>Kadulja, Salvia officinalis L., Lamiaceae</vt:lpstr>
      <vt:lpstr>DIŠNI SUSTAV</vt:lpstr>
      <vt:lpstr>Dišni sustav</vt:lpstr>
      <vt:lpstr>Bijeli sljez, Althaea officinalis L., Malvaceae </vt:lpstr>
      <vt:lpstr>Crni sljez, Malva sylvestris L., Malvaceae </vt:lpstr>
      <vt:lpstr>Divizma, Verbascum spp., Scrophulariaceae</vt:lpstr>
      <vt:lpstr>Trputac, Plantago lanceolate L., Plantaginaceae</vt:lpstr>
      <vt:lpstr>Timijan, Thymus spp., Lamiaceae</vt:lpstr>
      <vt:lpstr>Jaglac, Primula veris L., Primulaceae</vt:lpstr>
      <vt:lpstr>Islandski lišaj, Cetraria islandica (L.) Ach, Parmeliaeceae</vt:lpstr>
      <vt:lpstr>ŽIVČANI SUSTAV</vt:lpstr>
      <vt:lpstr>HIGIJENA SPAVANJA</vt:lpstr>
      <vt:lpstr>Matičnjak, Melissa officinalis L.,  Lamiaceae</vt:lpstr>
      <vt:lpstr>Valerijana, Valeriana officinalis L., Caprifoliaceae</vt:lpstr>
      <vt:lpstr>Pasiflora, Passiflora incarnata L.,  Passifloraceae</vt:lpstr>
      <vt:lpstr>Hmelj, Humulus lupulus L.,  Cannabaceae</vt:lpstr>
      <vt:lpstr>Ružičasti žednjak, Rhodiola rosea L.,  Crassulaceae</vt:lpstr>
      <vt:lpstr>IMUNITET</vt:lpstr>
      <vt:lpstr>Ehinacea, Echinacea purpurea/pallida (L.)  Moench, Asteraceae</vt:lpstr>
      <vt:lpstr>Bazga, Sambucus nigra L., Adoxaceae</vt:lpstr>
      <vt:lpstr>Zeleni čaj, Camellia sinensis (L.) Kuntze, Theaceae</vt:lpstr>
      <vt:lpstr>NJEGA KOŽE</vt:lpstr>
      <vt:lpstr>Neven, Calendula officinalis L., Asteraceae</vt:lpstr>
      <vt:lpstr>Aloja, Aloe vera L., Asphodelaceae</vt:lpstr>
      <vt:lpstr>PowerPoint prezentacija</vt:lpstr>
      <vt:lpstr>PowerPoint prezentacija</vt:lpstr>
    </vt:vector>
  </TitlesOfParts>
  <Company>Suban d.o.o.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BILJKE KAO LIJEK</dc:title>
  <dc:creator>Valentina Suban</dc:creator>
  <cp:lastModifiedBy>Dora Bukovac</cp:lastModifiedBy>
  <cp:revision>216</cp:revision>
  <dcterms:created xsi:type="dcterms:W3CDTF">2022-10-12T12:08:33Z</dcterms:created>
  <dcterms:modified xsi:type="dcterms:W3CDTF">2022-10-24T13:31:21Z</dcterms:modified>
</cp:coreProperties>
</file>