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1201" r:id="rId15"/>
    <p:sldId id="269" r:id="rId16"/>
    <p:sldId id="292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93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1202" r:id="rId38"/>
    <p:sldId id="1186" r:id="rId39"/>
    <p:sldId id="329" r:id="rId40"/>
    <p:sldId id="1187" r:id="rId41"/>
    <p:sldId id="1188" r:id="rId42"/>
    <p:sldId id="1189" r:id="rId43"/>
    <p:sldId id="1190" r:id="rId44"/>
    <p:sldId id="1192" r:id="rId45"/>
    <p:sldId id="1193" r:id="rId46"/>
    <p:sldId id="304" r:id="rId47"/>
    <p:sldId id="1194" r:id="rId48"/>
    <p:sldId id="290" r:id="rId49"/>
    <p:sldId id="1199" r:id="rId50"/>
    <p:sldId id="321" r:id="rId51"/>
    <p:sldId id="323" r:id="rId52"/>
    <p:sldId id="324" r:id="rId53"/>
    <p:sldId id="1204" r:id="rId54"/>
    <p:sldId id="1203" r:id="rId55"/>
    <p:sldId id="1205" r:id="rId56"/>
    <p:sldId id="1206" r:id="rId5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22" autoAdjust="0"/>
    <p:restoredTop sz="94660"/>
  </p:normalViewPr>
  <p:slideViewPr>
    <p:cSldViewPr snapToGrid="0">
      <p:cViewPr varScale="1">
        <p:scale>
          <a:sx n="83" d="100"/>
          <a:sy n="83" d="100"/>
        </p:scale>
        <p:origin x="70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A48F2-D75B-465E-8D23-5010D3D8BE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90334-28AD-4EAE-BC5A-3028E93417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621DC-56CB-49BE-89C4-EE4CF24B7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1FE4-F162-4CEC-A35A-52F91A023B9F}" type="datetimeFigureOut">
              <a:rPr lang="hr-HR" smtClean="0"/>
              <a:t>13.6.2023.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768E2-2207-42D0-AA83-07AC147A8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5D425-88AC-45F3-8135-9B702E29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7A70-D9D0-4F5A-8A65-BA8F10E87A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66238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FDC2E-D870-4366-A621-8238CAF10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0A043A-2643-4B19-9C95-47F46BA2F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CCFBA1-6A0C-4C64-9AEA-7F669A53B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1FE4-F162-4CEC-A35A-52F91A023B9F}" type="datetimeFigureOut">
              <a:rPr lang="hr-HR" smtClean="0"/>
              <a:t>13.6.2023.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DD39AE-8D4B-41E0-A383-C1D02C913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B637E-1163-478F-ACF4-5356ED8DF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7A70-D9D0-4F5A-8A65-BA8F10E87A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7890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D349F5-CDFD-4FC6-BD17-6969CE64CA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7A8D78-7754-4336-AD5A-AC598D604B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A3B704-A443-4B88-B54D-9B76663E3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1FE4-F162-4CEC-A35A-52F91A023B9F}" type="datetimeFigureOut">
              <a:rPr lang="hr-HR" smtClean="0"/>
              <a:t>13.6.2023.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E3FE67-ABD8-43A0-BD36-0937DD38F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2A192-A9BA-4179-9178-569E2402E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7A70-D9D0-4F5A-8A65-BA8F10E87A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7261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D8BFD-03C9-4824-B3EB-1F35BECB6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77C2F-7A76-4F45-B164-40CBEAB1C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A4140-8AB0-4106-A7E9-E61327217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1FE4-F162-4CEC-A35A-52F91A023B9F}" type="datetimeFigureOut">
              <a:rPr lang="hr-HR" smtClean="0"/>
              <a:t>13.6.2023.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8C54D-05BA-4912-8C5E-94D098F1E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E0BA43-2D10-41A1-88B0-A86B7FAED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7A70-D9D0-4F5A-8A65-BA8F10E87A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162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8ECDD-7027-461D-8185-EB9B68436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FF280-BB07-44F5-ADEF-0E4CE4430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DE6410-FFAA-44BA-8034-D1CB5DF5F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1FE4-F162-4CEC-A35A-52F91A023B9F}" type="datetimeFigureOut">
              <a:rPr lang="hr-HR" smtClean="0"/>
              <a:t>13.6.2023.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CF47B-B648-4C21-92E9-FD5B2C01A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8B370-AF5E-4BA5-840E-03B5D19E6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7A70-D9D0-4F5A-8A65-BA8F10E87A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8386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EDF3-CF67-42E5-B3B8-FFE0FD090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7FCFA-A2BC-4EEB-AE92-431EFC9DF1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E85C9-13D0-4C5C-9D51-CC02852DCA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B4B80E-56AC-4AFC-9582-F46B864A8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1FE4-F162-4CEC-A35A-52F91A023B9F}" type="datetimeFigureOut">
              <a:rPr lang="hr-HR" smtClean="0"/>
              <a:t>13.6.2023.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AA0EB-D9F0-4742-91E5-2DC1ED6F6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C36BF-A4DE-4A57-98DA-0916198BD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7A70-D9D0-4F5A-8A65-BA8F10E87A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9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59AB5-4FE2-4262-9D8A-D709E4DC0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175F99-1B3F-4ED8-B2B6-12E66EB33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2C7CE-414C-4098-8B07-1C2E1FDD9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058F29-E84F-4FF1-B968-5F2BCCE936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A0AF5E-5883-4F1E-8116-1B6F74648A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BD44D8-8BF5-4DC2-AB80-2B7EB1297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1FE4-F162-4CEC-A35A-52F91A023B9F}" type="datetimeFigureOut">
              <a:rPr lang="hr-HR" smtClean="0"/>
              <a:t>13.6.2023.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9755A7-C977-4CE8-8BC0-4D383AE24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103ACF-7A99-4FB1-A7CC-49D78A876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7A70-D9D0-4F5A-8A65-BA8F10E87A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825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56E37-4416-432F-8EAD-7A09935E3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2F4A1F-5A07-417A-812D-B25793C0F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1FE4-F162-4CEC-A35A-52F91A023B9F}" type="datetimeFigureOut">
              <a:rPr lang="hr-HR" smtClean="0"/>
              <a:t>13.6.2023.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CDA3C-B139-4C5A-831C-20CCE8351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2F4ABF-AF63-4018-A612-5FD974BED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7A70-D9D0-4F5A-8A65-BA8F10E87A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13757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B7773F-87A5-445F-BE65-0FBA2459F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1FE4-F162-4CEC-A35A-52F91A023B9F}" type="datetimeFigureOut">
              <a:rPr lang="hr-HR" smtClean="0"/>
              <a:t>13.6.2023.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215D32-3917-457A-9BF6-B93AE62DE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D6FBC7-7ACB-4101-9B54-83A2FBA5B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7A70-D9D0-4F5A-8A65-BA8F10E87A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720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16E22-25F1-491A-A44A-1D3A95123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C2AB4-D548-4EF7-9783-0C0CC3F47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E00B25-4F24-4606-A986-E4CA3F5B5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0E95B-F22B-4DD4-B357-D1CE1A579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1FE4-F162-4CEC-A35A-52F91A023B9F}" type="datetimeFigureOut">
              <a:rPr lang="hr-HR" smtClean="0"/>
              <a:t>13.6.2023.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E7657-E896-4C1A-9543-F374B4205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58BA10-967C-480A-90B7-2D504E0C2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7A70-D9D0-4F5A-8A65-BA8F10E87A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31007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F5EE5-CC96-4CD7-BAAC-DBFDC40ED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2BE005-6CA7-4723-B494-2FE2A2BF68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075D2D-366E-411F-94B4-53CFF6523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ED876D-E9E4-47B4-8749-11355C0E2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01FE4-F162-4CEC-A35A-52F91A023B9F}" type="datetimeFigureOut">
              <a:rPr lang="hr-HR" smtClean="0"/>
              <a:t>13.6.2023.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D27020-D9D7-4683-8885-E5A185B9C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40258-8B2D-4304-9774-535C34A30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7A70-D9D0-4F5A-8A65-BA8F10E87A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72956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AA1F7E-ADB2-4FE9-9E99-13709376E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C3B689-E476-43A9-924B-6DEC4A99D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C2A128-6F5E-4315-8333-F09E8FCE1C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01FE4-F162-4CEC-A35A-52F91A023B9F}" type="datetimeFigureOut">
              <a:rPr lang="hr-HR" smtClean="0"/>
              <a:t>13.6.2023.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3DCC6D-E016-401C-8D75-3F6AB5A0DE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58D48-989F-4109-88D4-C699566B10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37A70-D9D0-4F5A-8A65-BA8F10E87A1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107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5F1B8-1C70-482B-B59E-2A0154EE85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4873"/>
            <a:ext cx="9144000" cy="2059709"/>
          </a:xfrm>
        </p:spPr>
        <p:txBody>
          <a:bodyPr>
            <a:normAutofit/>
          </a:bodyPr>
          <a:lstStyle/>
          <a:p>
            <a:r>
              <a:rPr lang="hr-HR" dirty="0"/>
              <a:t>KEMOTERAPIJA i IMUNOTERAPIJA KAO LIJEK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95ED1F-107F-4FD3-B94B-08ED96E2E7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87782"/>
            <a:ext cx="9144000" cy="1376218"/>
          </a:xfrm>
        </p:spPr>
        <p:txBody>
          <a:bodyPr>
            <a:normAutofit/>
          </a:bodyPr>
          <a:lstStyle/>
          <a:p>
            <a:r>
              <a:rPr lang="hr-HR" dirty="0"/>
              <a:t>Ilona Sušac, dr. med, spec. onkologije i radioterapije</a:t>
            </a:r>
          </a:p>
          <a:p>
            <a:r>
              <a:rPr lang="hr-HR" dirty="0"/>
              <a:t>KB Sveti Duh</a:t>
            </a:r>
          </a:p>
          <a:p>
            <a:r>
              <a:rPr lang="hr-HR" dirty="0"/>
              <a:t>Zagreb, 24.05.2023. </a:t>
            </a:r>
          </a:p>
          <a:p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218E2051-CBBD-29C0-0A9B-FB998F17FF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5129" y="5303511"/>
            <a:ext cx="3389670" cy="963251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01046D99-2CE4-6EE9-983D-C2D1A06D5C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3329" y="6183634"/>
            <a:ext cx="7571888" cy="438950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C9112072-EA98-127A-F261-DA579176D6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4501" y="4349557"/>
            <a:ext cx="2462997" cy="774259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6389C149-106A-8336-4A90-5F40BC3CC6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4604" y="5586999"/>
            <a:ext cx="798645" cy="396274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9B0DDF4A-439D-ECDD-EBC4-7EC1A257992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36679" y="5505808"/>
            <a:ext cx="506012" cy="47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012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1D5F9-A0FD-4CFF-9940-329546DB5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IDEALNA </a:t>
            </a:r>
            <a:r>
              <a:rPr lang="hr-HR" b="1" dirty="0">
                <a:solidFill>
                  <a:srgbClr val="FF0000"/>
                </a:solidFill>
              </a:rPr>
              <a:t>META </a:t>
            </a:r>
            <a:r>
              <a:rPr lang="hr-HR" dirty="0"/>
              <a:t>ZA TERAPIJU RAKA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89652-A7E7-4A8D-BD17-968B16095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• Ima visoku razinu ekspresije u neoplastičnim tkivima</a:t>
            </a:r>
          </a:p>
          <a:p>
            <a:pPr marL="0" indent="0">
              <a:buNone/>
            </a:pPr>
            <a:r>
              <a:rPr lang="hr-HR" dirty="0"/>
              <a:t>• Ta meta igra temeljnu ulogu u razvoju raka</a:t>
            </a:r>
          </a:p>
          <a:p>
            <a:pPr marL="0" indent="0">
              <a:buNone/>
            </a:pPr>
            <a:r>
              <a:rPr lang="hr-HR" dirty="0"/>
              <a:t>• Nema vitalnu ulogu u normalnim tkivima </a:t>
            </a:r>
          </a:p>
          <a:p>
            <a:pPr marL="0" indent="0">
              <a:buNone/>
            </a:pPr>
            <a:r>
              <a:rPr lang="hr-HR" dirty="0"/>
              <a:t>• Ciljna aktivacija dobro korelira s njegovom funkcijom</a:t>
            </a:r>
          </a:p>
          <a:p>
            <a:pPr marL="0" indent="0">
              <a:buNone/>
            </a:pPr>
            <a:r>
              <a:rPr lang="hr-HR" dirty="0"/>
              <a:t>• Može se inhibirati farmakološki </a:t>
            </a:r>
          </a:p>
          <a:p>
            <a:pPr marL="0" indent="0">
              <a:buNone/>
            </a:pPr>
            <a:r>
              <a:rPr lang="hr-HR" dirty="0"/>
              <a:t>• Ciljna inhibicija rezultira antitumorskim učincima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42019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AB960-74D0-44E6-BDB4-220EE84B1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IDEALNO </a:t>
            </a:r>
            <a:r>
              <a:rPr lang="hr-HR" b="1" dirty="0">
                <a:solidFill>
                  <a:srgbClr val="00B050"/>
                </a:solidFill>
              </a:rPr>
              <a:t>SREDSTVO</a:t>
            </a:r>
            <a:r>
              <a:rPr lang="hr-HR" dirty="0"/>
              <a:t> ZA TERAPIJU RAKA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6325F-B2A7-4EC2-AB0C-8912042CE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 • Ima visoku specifičnost i afinitet prema svojoj meti</a:t>
            </a:r>
          </a:p>
          <a:p>
            <a:pPr marL="0" indent="0">
              <a:buNone/>
            </a:pPr>
            <a:r>
              <a:rPr lang="hr-HR" dirty="0"/>
              <a:t> • Interakcija s metom rezultira antitumorskim učincima</a:t>
            </a:r>
          </a:p>
          <a:p>
            <a:pPr marL="0" indent="0">
              <a:buNone/>
            </a:pPr>
            <a:r>
              <a:rPr lang="hr-HR" dirty="0"/>
              <a:t> • Ima predvidljiva i dosljedna farmakološka svojstva</a:t>
            </a:r>
          </a:p>
          <a:p>
            <a:pPr marL="0" indent="0">
              <a:buNone/>
            </a:pPr>
            <a:r>
              <a:rPr lang="hr-HR" dirty="0"/>
              <a:t> • Ima minimalnu toksičnost za normalno tkivo</a:t>
            </a:r>
          </a:p>
          <a:p>
            <a:pPr marL="0" indent="0">
              <a:buNone/>
            </a:pPr>
            <a:r>
              <a:rPr lang="hr-HR" dirty="0"/>
              <a:t> • Sredstvo je jednostavno za primjenu i idealno je prikladno za     </a:t>
            </a:r>
          </a:p>
          <a:p>
            <a:pPr marL="0" indent="0">
              <a:buNone/>
            </a:pPr>
            <a:r>
              <a:rPr lang="hr-HR" dirty="0"/>
              <a:t>   kroničnu primjenu npr. oralna uporaba</a:t>
            </a:r>
          </a:p>
          <a:p>
            <a:pPr marL="0" indent="0">
              <a:buNone/>
            </a:pPr>
            <a:r>
              <a:rPr lang="hr-HR" dirty="0"/>
              <a:t> • Moguća primjena u prevenciji ili terapiji raka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74077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BF87B-48FC-4386-8594-700D41243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Lijekovi za </a:t>
            </a:r>
            <a:r>
              <a:rPr lang="hr-HR" b="1" dirty="0"/>
              <a:t>kemoterapiju-</a:t>
            </a:r>
            <a:br>
              <a:rPr lang="hr-HR" b="1" dirty="0"/>
            </a:br>
            <a:r>
              <a:rPr lang="hr-HR" b="1" dirty="0"/>
              <a:t>citostatici ili citotoksični lijekovi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82752-91D6-480C-A5A7-58C63C672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Dostupno je </a:t>
            </a:r>
            <a:r>
              <a:rPr lang="hr-HR" b="1" dirty="0"/>
              <a:t>preko 50 </a:t>
            </a:r>
            <a:r>
              <a:rPr lang="hr-HR" dirty="0"/>
              <a:t>različitih citotoksičnih lijekova</a:t>
            </a:r>
          </a:p>
          <a:p>
            <a:r>
              <a:rPr lang="hr-HR" dirty="0"/>
              <a:t> Citotoksični lijekovi:</a:t>
            </a:r>
          </a:p>
          <a:p>
            <a:pPr>
              <a:buFontTx/>
              <a:buChar char="-"/>
            </a:pPr>
            <a:r>
              <a:rPr lang="hr-HR" dirty="0"/>
              <a:t>Alkilirajući agensi</a:t>
            </a:r>
          </a:p>
          <a:p>
            <a:pPr>
              <a:buFontTx/>
              <a:buChar char="-"/>
            </a:pPr>
            <a:r>
              <a:rPr lang="hr-HR" dirty="0"/>
              <a:t> Antimetaboliti</a:t>
            </a:r>
          </a:p>
          <a:p>
            <a:pPr>
              <a:buFontTx/>
              <a:buChar char="-"/>
            </a:pPr>
            <a:r>
              <a:rPr lang="hr-HR" dirty="0"/>
              <a:t> Vinka alkaloidi</a:t>
            </a:r>
          </a:p>
          <a:p>
            <a:pPr>
              <a:buFontTx/>
              <a:buChar char="-"/>
            </a:pPr>
            <a:r>
              <a:rPr lang="hr-HR" dirty="0"/>
              <a:t> Antraciklinski antibiotici</a:t>
            </a:r>
          </a:p>
          <a:p>
            <a:pPr>
              <a:buFontTx/>
              <a:buChar char="-"/>
            </a:pPr>
            <a:r>
              <a:rPr lang="hr-HR" dirty="0"/>
              <a:t> Inhibitori topoizomeraze</a:t>
            </a:r>
          </a:p>
          <a:p>
            <a:pPr>
              <a:buFontTx/>
              <a:buChar char="-"/>
            </a:pPr>
            <a:r>
              <a:rPr lang="hr-HR" dirty="0"/>
              <a:t> Taksani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91488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930AF-66F6-400F-A58F-E1270795A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KAKO DJELUJE KEMOTERAPIJA?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A6735-EB5B-40C6-9B45-4F034450D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• Tumorske stanice imaju slabe mehanizme popravka DNK</a:t>
            </a:r>
          </a:p>
          <a:p>
            <a:pPr marL="0" indent="0">
              <a:buNone/>
            </a:pPr>
            <a:r>
              <a:rPr lang="hr-HR" dirty="0"/>
              <a:t> • Normalne stanice se mogu učinkovitije popraviti ili zamijeniti</a:t>
            </a:r>
          </a:p>
          <a:p>
            <a:pPr marL="0" indent="0">
              <a:buNone/>
            </a:pPr>
            <a:r>
              <a:rPr lang="hr-HR" dirty="0"/>
              <a:t> • Intermitentna kemoterapija oštećuje i normalne stanice i tumorske stanice koje se dijele, ali se tumorske stanice ne oporavljaju tako brzo</a:t>
            </a:r>
          </a:p>
          <a:p>
            <a:pPr marL="0" indent="0">
              <a:buNone/>
            </a:pPr>
            <a:r>
              <a:rPr lang="hr-HR" dirty="0"/>
              <a:t> • Oštećenje DNK može spriječiti proizvodnju stanica kćeri ili uzrokovati staničnu smrt npr. putem indukcije apoptoze ( programirana stanična smrt).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95619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8F527-353D-4B14-AFF3-B7B49BF50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STANIČNI CIKLUS</a:t>
            </a:r>
          </a:p>
        </p:txBody>
      </p:sp>
      <p:pic>
        <p:nvPicPr>
          <p:cNvPr id="1026" name="Picture 2" descr="https://edutorij.e-skole.hr/share/proxy/alfresco-noauth/edutorij/api/proxy-guest/2b9adcd0-ef41-48cf-a705-c1c37eb6ba2b/m_4/storage/files/images/DOS3/M4/ispravak_07.jpg">
            <a:extLst>
              <a:ext uri="{FF2B5EF4-FFF2-40B4-BE49-F238E27FC236}">
                <a16:creationId xmlns:a16="http://schemas.microsoft.com/office/drawing/2014/main" id="{4FBD541C-52F1-469F-9C90-15857DC100F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7502" y="1825625"/>
            <a:ext cx="5136996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6658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A7AF8-0EF7-44AC-BED6-FF8822722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Stanični ciklus i faza djelovanja lijekova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DEA0F2-EF3C-487D-9872-0B2789AFB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Antibiotici i Antimetaboliti S (2-6h); G0 (dio)</a:t>
            </a:r>
          </a:p>
          <a:p>
            <a:r>
              <a:rPr lang="hr-HR" dirty="0"/>
              <a:t>Alkilirajući agensi u svim fazama G2 (2-32h);M (0,5-2h); G1 (2-h); G0 </a:t>
            </a:r>
          </a:p>
          <a:p>
            <a:r>
              <a:rPr lang="hr-HR" dirty="0"/>
              <a:t>Vinca alkaloidi M (0,5-2h)</a:t>
            </a:r>
          </a:p>
          <a:p>
            <a:r>
              <a:rPr lang="hr-HR" dirty="0"/>
              <a:t> Inhibitori mitoze M (0,5-2 h)</a:t>
            </a:r>
          </a:p>
          <a:p>
            <a:r>
              <a:rPr lang="hr-HR" dirty="0"/>
              <a:t> Taksani M( 0,5-2 h); G1 (2 h -? H); G0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02094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FEBE3-6D31-47E5-BEAD-9D7A5F836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8194" name="Picture 2" descr="Cancer chemo therapy">
            <a:extLst>
              <a:ext uri="{FF2B5EF4-FFF2-40B4-BE49-F238E27FC236}">
                <a16:creationId xmlns:a16="http://schemas.microsoft.com/office/drawing/2014/main" id="{81BD3D21-5781-48D7-B2A1-04EBFE4E3E3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40" y="365125"/>
            <a:ext cx="10810240" cy="6767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6324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E49E6-7708-4BCA-AB6D-BC22DB700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/>
              <a:t>KLASIFIKACIJA CITOTOKSIČNIH SREDSTAVA</a:t>
            </a:r>
            <a:br>
              <a:rPr lang="hr-HR" dirty="0"/>
            </a:b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E2551-426B-4031-ABCA-A612A93CA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hr-HR" sz="8600" b="1" dirty="0"/>
              <a:t>Alkilirajući agensi</a:t>
            </a:r>
          </a:p>
          <a:p>
            <a:pPr marL="0" indent="0">
              <a:buNone/>
            </a:pPr>
            <a:r>
              <a:rPr lang="hr-HR" sz="8600" dirty="0"/>
              <a:t>   busulfan, karmustin, klorambucil, cisplatin, ciklofosfamid, ifosfamid, melfalan</a:t>
            </a:r>
          </a:p>
          <a:p>
            <a:r>
              <a:rPr lang="hr-HR" sz="8600" b="1" dirty="0"/>
              <a:t>Antimetaboliti</a:t>
            </a:r>
            <a:r>
              <a:rPr lang="hr-HR" sz="8600" dirty="0"/>
              <a:t> </a:t>
            </a:r>
          </a:p>
          <a:p>
            <a:pPr marL="0" indent="0">
              <a:buNone/>
            </a:pPr>
            <a:r>
              <a:rPr lang="hr-HR" sz="8600" dirty="0"/>
              <a:t>    citozin, arabinoza, fluorouracil, floksiuridin, metotreksat, merkaptopurin</a:t>
            </a:r>
          </a:p>
          <a:p>
            <a:r>
              <a:rPr lang="hr-HR" sz="8600" b="1" dirty="0"/>
              <a:t>Inhibitori mitoze</a:t>
            </a:r>
          </a:p>
          <a:p>
            <a:pPr marL="0" indent="0">
              <a:buNone/>
            </a:pPr>
            <a:r>
              <a:rPr lang="hr-HR" sz="8600" dirty="0"/>
              <a:t>   etopozid, taksani, vinkristin, vindezin,vinblastin, </a:t>
            </a:r>
          </a:p>
          <a:p>
            <a:r>
              <a:rPr lang="hr-HR" sz="8600" b="1" dirty="0"/>
              <a:t>Antibiotici</a:t>
            </a:r>
            <a:r>
              <a:rPr lang="hr-HR" sz="8600" dirty="0"/>
              <a:t>:</a:t>
            </a:r>
          </a:p>
          <a:p>
            <a:pPr marL="0" indent="0">
              <a:buNone/>
            </a:pPr>
            <a:r>
              <a:rPr lang="hr-HR" sz="8600" dirty="0"/>
              <a:t>  daktinomicin, daunorubicin, doksorubicin, bleomicin, mitomicin-C, plikamicin,   </a:t>
            </a:r>
          </a:p>
          <a:p>
            <a:pPr marL="0" indent="0">
              <a:buNone/>
            </a:pPr>
            <a:r>
              <a:rPr lang="hr-HR" sz="8600" dirty="0"/>
              <a:t>   mitoksantron</a:t>
            </a:r>
          </a:p>
          <a:p>
            <a:r>
              <a:rPr lang="hr-HR" sz="8600" b="1" dirty="0"/>
              <a:t>Ostalo:</a:t>
            </a:r>
          </a:p>
          <a:p>
            <a:pPr marL="0" indent="0">
              <a:buNone/>
            </a:pPr>
            <a:r>
              <a:rPr lang="hr-HR" sz="8600" dirty="0"/>
              <a:t>    hidroksiureja, prokarbazin, L-asparaginaza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  </a:t>
            </a:r>
            <a:br>
              <a:rPr lang="hr-HR" dirty="0"/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0906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2A55C-8990-4263-AA28-EDE1A2697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ANTIBIOTICI PROTIV TUMORA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E33FE-87CB-4280-AB4D-2AEFD8861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• Actinomycin, Mitomycin C, Bleomycin. </a:t>
            </a:r>
          </a:p>
          <a:p>
            <a:pPr marL="0" indent="0">
              <a:buNone/>
            </a:pPr>
            <a:r>
              <a:rPr lang="hr-HR" dirty="0"/>
              <a:t>• Gljivičnog podrijetla </a:t>
            </a:r>
          </a:p>
          <a:p>
            <a:pPr marL="0" indent="0">
              <a:buNone/>
            </a:pPr>
            <a:r>
              <a:rPr lang="hr-HR" dirty="0"/>
              <a:t>• Fragmentira DNA i stvara slobodne radikale</a:t>
            </a:r>
          </a:p>
          <a:p>
            <a:pPr marL="0" indent="0">
              <a:buNone/>
            </a:pPr>
            <a:r>
              <a:rPr lang="hr-HR" dirty="0"/>
              <a:t> • Djeluje tijekom staničnog ciklusa </a:t>
            </a:r>
          </a:p>
          <a:p>
            <a:pPr marL="0" indent="0">
              <a:buNone/>
            </a:pPr>
            <a:r>
              <a:rPr lang="hr-HR" dirty="0"/>
              <a:t>• Koristi se kod karcinoma testisa i hematoloških karcinoma i sarkoma</a:t>
            </a:r>
          </a:p>
        </p:txBody>
      </p:sp>
    </p:spTree>
    <p:extLst>
      <p:ext uri="{BB962C8B-B14F-4D97-AF65-F5344CB8AC3E}">
        <p14:creationId xmlns:p14="http://schemas.microsoft.com/office/powerpoint/2010/main" val="19204684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973BB-3850-4C96-9F31-B0FA16800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Anti-tumorski antibiotici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5B112-67F1-49CF-81D6-68BA426A1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Doksirubicin i epirubicin </a:t>
            </a:r>
            <a:r>
              <a:rPr lang="hr-HR" dirty="0"/>
              <a:t>su antraciklinski antibiotici- oba </a:t>
            </a:r>
            <a:r>
              <a:rPr lang="hr-HR" u="sng" dirty="0"/>
              <a:t>kardiotoksični.</a:t>
            </a:r>
            <a:r>
              <a:rPr lang="hr-HR" dirty="0"/>
              <a:t> </a:t>
            </a:r>
          </a:p>
          <a:p>
            <a:r>
              <a:rPr lang="hr-HR" b="1" dirty="0"/>
              <a:t>Bleomicin</a:t>
            </a:r>
            <a:r>
              <a:rPr lang="hr-HR" dirty="0"/>
              <a:t> je neantraciklinski antibiotik, </a:t>
            </a:r>
          </a:p>
          <a:p>
            <a:pPr marL="0" indent="0">
              <a:buNone/>
            </a:pPr>
            <a:r>
              <a:rPr lang="hr-HR" dirty="0"/>
              <a:t>   ali za razliku od mitoksantrona i mitomicina C </a:t>
            </a:r>
          </a:p>
          <a:p>
            <a:pPr marL="0" indent="0">
              <a:buNone/>
            </a:pPr>
            <a:r>
              <a:rPr lang="hr-HR" dirty="0"/>
              <a:t>   </a:t>
            </a:r>
            <a:r>
              <a:rPr lang="hr-HR" u="sng" dirty="0"/>
              <a:t>ne uzrokuje značajnu supresiju koštane srži.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03269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57A19-8919-4001-BF3F-356F1DEA3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NAČINI LIJEČENJA ZLOĆUDNIH BOLESTI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7204D-013C-44E7-ABD2-2EDE0960E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• Kirurški</a:t>
            </a:r>
          </a:p>
          <a:p>
            <a:pPr marL="0" indent="0">
              <a:buNone/>
            </a:pPr>
            <a:r>
              <a:rPr lang="hr-HR" dirty="0"/>
              <a:t>• Radioterapijom </a:t>
            </a:r>
          </a:p>
          <a:p>
            <a:pPr marL="0" indent="0">
              <a:buNone/>
            </a:pPr>
            <a:r>
              <a:rPr lang="hr-HR" dirty="0"/>
              <a:t>• Sistemskom terapijom: </a:t>
            </a:r>
          </a:p>
          <a:p>
            <a:pPr>
              <a:buFontTx/>
              <a:buChar char="-"/>
            </a:pPr>
            <a:r>
              <a:rPr lang="hr-HR" dirty="0"/>
              <a:t>Kemoterapijom</a:t>
            </a:r>
          </a:p>
          <a:p>
            <a:pPr>
              <a:buFontTx/>
              <a:buChar char="-"/>
            </a:pPr>
            <a:r>
              <a:rPr lang="hr-HR" dirty="0"/>
              <a:t>Hormonskom terapijom</a:t>
            </a:r>
          </a:p>
          <a:p>
            <a:pPr>
              <a:buFontTx/>
              <a:buChar char="-"/>
            </a:pPr>
            <a:r>
              <a:rPr lang="hr-HR" dirty="0"/>
              <a:t>Imunoterapijom</a:t>
            </a:r>
          </a:p>
          <a:p>
            <a:pPr>
              <a:buFontTx/>
              <a:buChar char="-"/>
            </a:pPr>
            <a:r>
              <a:rPr lang="hr-HR" dirty="0"/>
              <a:t>Biološkom (ciljanom) terapijom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204780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32CAD-FA4E-44A9-BC7E-A0CAF11F6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ALKILIRAJUĆA SREDSTVA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813BB-28BF-4013-8130-BF650EC76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• Prvi citotoksični lijekovi, uključuju ciklofosfamid i ifosfamid koji se koriste i danas </a:t>
            </a:r>
          </a:p>
          <a:p>
            <a:pPr marL="0" indent="0">
              <a:buNone/>
            </a:pPr>
            <a:r>
              <a:rPr lang="hr-HR" dirty="0"/>
              <a:t>• Poprečno povezuju DNK nepovratnim vezanjem na N7 atome guanin baza </a:t>
            </a:r>
          </a:p>
          <a:p>
            <a:pPr marL="0" indent="0">
              <a:buNone/>
            </a:pPr>
            <a:r>
              <a:rPr lang="hr-HR" dirty="0"/>
              <a:t>• Glavno djelovanje je tijekom faze sinteze staničnog ciklusa </a:t>
            </a:r>
          </a:p>
          <a:p>
            <a:pPr marL="0" indent="0">
              <a:buNone/>
            </a:pPr>
            <a:r>
              <a:rPr lang="hr-HR" dirty="0"/>
              <a:t>• Sintetski lijekovi koji koriste reaktivni Pt vrste djeluju slično: cisplatin, karboplatin i oksaliplatin </a:t>
            </a:r>
          </a:p>
          <a:p>
            <a:pPr marL="0" indent="0">
              <a:buNone/>
            </a:pPr>
            <a:r>
              <a:rPr lang="hr-HR" dirty="0"/>
              <a:t>• Uzrokuju i intra- i inter-lančane DNA veze gvaninskih baza i sprječavaju cijepanje DNA </a:t>
            </a:r>
          </a:p>
          <a:p>
            <a:pPr marL="0" indent="0">
              <a:buNone/>
            </a:pPr>
            <a:r>
              <a:rPr lang="hr-HR" dirty="0"/>
              <a:t>• Koristi se u mnogim solidnim i hematološkim tumorima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695944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8CD46-E92D-4B88-B82E-5D1D155E7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Alkilirajuća sredstva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AD382-D4AB-4B54-B9B4-B359FE4F7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Alkilirajuća sredstva: </a:t>
            </a:r>
          </a:p>
          <a:p>
            <a:pPr marL="0" indent="0">
              <a:buNone/>
            </a:pPr>
            <a:r>
              <a:rPr lang="hr-HR" dirty="0"/>
              <a:t>  Ciklofosfamid </a:t>
            </a:r>
          </a:p>
          <a:p>
            <a:pPr marL="0" indent="0">
              <a:buNone/>
            </a:pPr>
            <a:r>
              <a:rPr lang="hr-HR" dirty="0"/>
              <a:t>  Klorambucil</a:t>
            </a:r>
          </a:p>
          <a:p>
            <a:pPr marL="0" indent="0">
              <a:buNone/>
            </a:pPr>
            <a:r>
              <a:rPr lang="hr-HR" dirty="0"/>
              <a:t>  Melfalan </a:t>
            </a:r>
          </a:p>
          <a:p>
            <a:r>
              <a:rPr lang="hr-HR" b="1" dirty="0"/>
              <a:t>Neklasična alkilirajuća sredstva </a:t>
            </a:r>
          </a:p>
          <a:p>
            <a:pPr marL="0" indent="0">
              <a:buNone/>
            </a:pPr>
            <a:r>
              <a:rPr lang="hr-HR" dirty="0"/>
              <a:t>  Cisplatin</a:t>
            </a:r>
          </a:p>
          <a:p>
            <a:pPr marL="0" indent="0">
              <a:buNone/>
            </a:pPr>
            <a:r>
              <a:rPr lang="hr-HR" dirty="0"/>
              <a:t>  Karboplatin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987141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DC10F-0DAC-4176-B94A-C4A66ADEA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ANTI-METABOLITI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B7ED3-BFB4-4930-8EDF-BA530E7F7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• Sprječavaju sintezu purina ili pirimidina koji su potrebni za stvaranje    </a:t>
            </a:r>
          </a:p>
          <a:p>
            <a:pPr marL="0" indent="0">
              <a:buNone/>
            </a:pPr>
            <a:r>
              <a:rPr lang="hr-HR" dirty="0"/>
              <a:t>   DNA i RNA </a:t>
            </a:r>
          </a:p>
          <a:p>
            <a:pPr marL="0" indent="0">
              <a:buNone/>
            </a:pPr>
            <a:r>
              <a:rPr lang="hr-HR" dirty="0"/>
              <a:t>• Po strukturi su slični prirodnim metabolitima</a:t>
            </a:r>
          </a:p>
          <a:p>
            <a:pPr marL="0" indent="0">
              <a:buNone/>
            </a:pPr>
            <a:r>
              <a:rPr lang="hr-HR" dirty="0"/>
              <a:t> • Djeluju u S fazi staničnog ciklusa</a:t>
            </a:r>
          </a:p>
          <a:p>
            <a:pPr marL="0" indent="0">
              <a:buNone/>
            </a:pPr>
            <a:r>
              <a:rPr lang="hr-HR" dirty="0"/>
              <a:t> • Primjeri: metotreksat, 5-fluorouracil, gemcitabin</a:t>
            </a:r>
          </a:p>
          <a:p>
            <a:pPr marL="0" indent="0">
              <a:buNone/>
            </a:pPr>
            <a:r>
              <a:rPr lang="hr-HR" dirty="0"/>
              <a:t> • Koristi se kod raka debelog crijeva, dojke i gušterače.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696095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E9CC4-3334-4A05-8442-FA4E844DA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ALKALOIDI VINKE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83DDE-BE75-4FFB-91C3-CFE8DA7D4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• Potječu iz biljke zelenika </a:t>
            </a:r>
          </a:p>
          <a:p>
            <a:pPr marL="0" indent="0">
              <a:buNone/>
            </a:pPr>
            <a:r>
              <a:rPr lang="hr-HR" dirty="0"/>
              <a:t>• Vežu se za tubulin (građevni blok staničnih vretena)</a:t>
            </a:r>
          </a:p>
          <a:p>
            <a:pPr marL="0" indent="0">
              <a:buNone/>
            </a:pPr>
            <a:r>
              <a:rPr lang="hr-HR" dirty="0"/>
              <a:t> • Uzrokuju zaustavljanje metafaze (u mitotskom dijelu staničnog ciklusa)</a:t>
            </a:r>
          </a:p>
          <a:p>
            <a:pPr marL="0" indent="0">
              <a:buNone/>
            </a:pPr>
            <a:r>
              <a:rPr lang="hr-HR" dirty="0"/>
              <a:t>• Primjeri: Vinkristin, Vinblastin, Vinorelbin, Vinflunin</a:t>
            </a:r>
          </a:p>
          <a:p>
            <a:pPr marL="0" indent="0">
              <a:buNone/>
            </a:pPr>
            <a:r>
              <a:rPr lang="hr-HR" dirty="0"/>
              <a:t> • Koriste se u hematološkim, plućnim i karcinomi dojke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829298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C3DE0-4ED4-45C6-A4EC-4038C04F8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RITAM DAVANJA- PROTOKOLI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966461-9C34-4228-BD3D-4D89B6155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Svaki tjedan ( npr. Tjedni paklitaksel)</a:t>
            </a:r>
          </a:p>
          <a:p>
            <a:r>
              <a:rPr lang="hr-HR" dirty="0"/>
              <a:t>Svaka dva tjedna ( FOLFIRI)</a:t>
            </a:r>
          </a:p>
          <a:p>
            <a:r>
              <a:rPr lang="hr-HR" dirty="0"/>
              <a:t>Svaka tri tjedna ( CAPEOX, AC, TC)</a:t>
            </a:r>
          </a:p>
          <a:p>
            <a:r>
              <a:rPr lang="hr-HR" dirty="0"/>
              <a:t>1., 8. i 15. dan pa pauza dva tjedna </a:t>
            </a:r>
          </a:p>
          <a:p>
            <a:r>
              <a:rPr lang="hr-HR" dirty="0"/>
              <a:t>14 dana zaredom pa pauza tjedan dana- kapecitabini</a:t>
            </a:r>
          </a:p>
          <a:p>
            <a:r>
              <a:rPr lang="hr-HR" dirty="0"/>
              <a:t>Najviše ovisi o tome koliko je tijelo sposobno oporaviti se između dva ciklusa</a:t>
            </a:r>
          </a:p>
          <a:p>
            <a:r>
              <a:rPr lang="hr-HR" dirty="0"/>
              <a:t>Ako dajemo češće kemoterapiju, moramo davati i lijekove i pripravke koji će pomoći da se tijelo ne uruši previše( transfuzije, čimbenike rasta leukocita-filgrastime, antibiotike). </a:t>
            </a:r>
          </a:p>
        </p:txBody>
      </p:sp>
    </p:spTree>
    <p:extLst>
      <p:ext uri="{BB962C8B-B14F-4D97-AF65-F5344CB8AC3E}">
        <p14:creationId xmlns:p14="http://schemas.microsoft.com/office/powerpoint/2010/main" val="12627510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56FDC-8C72-46E9-A339-BA6C88E18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26" name="Picture 2" descr="Chemotherapy">
            <a:extLst>
              <a:ext uri="{FF2B5EF4-FFF2-40B4-BE49-F238E27FC236}">
                <a16:creationId xmlns:a16="http://schemas.microsoft.com/office/drawing/2014/main" id="{808B6AB8-D768-49B2-B5B2-002D66E67D1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"/>
            <a:ext cx="1192784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0360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19476-3577-46FB-B716-795D487FE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2050" name="Picture 2" descr="Chemotherapy">
            <a:extLst>
              <a:ext uri="{FF2B5EF4-FFF2-40B4-BE49-F238E27FC236}">
                <a16:creationId xmlns:a16="http://schemas.microsoft.com/office/drawing/2014/main" id="{F14E45BA-3DB9-4CDE-82D7-06D3AD7F372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29920"/>
            <a:ext cx="103124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36446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A885A-5979-4D25-B731-B3C50353C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3074" name="Picture 2" descr="Chemotherapy">
            <a:extLst>
              <a:ext uri="{FF2B5EF4-FFF2-40B4-BE49-F238E27FC236}">
                <a16:creationId xmlns:a16="http://schemas.microsoft.com/office/drawing/2014/main" id="{66AB77A3-A848-4653-9787-07D189E4212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8116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2639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BA71C-A718-4427-A5C0-A0486D585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Upala sluznice usne šupljine</a:t>
            </a:r>
          </a:p>
        </p:txBody>
      </p:sp>
      <p:pic>
        <p:nvPicPr>
          <p:cNvPr id="4098" name="Picture 2" descr="Chemotherapy">
            <a:extLst>
              <a:ext uri="{FF2B5EF4-FFF2-40B4-BE49-F238E27FC236}">
                <a16:creationId xmlns:a16="http://schemas.microsoft.com/office/drawing/2014/main" id="{75B84DC7-ED4D-4ECB-8C06-634436F5273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690688"/>
            <a:ext cx="10439400" cy="5500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22129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B71D0-7BB6-4E64-9A4C-723BEF76F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Prevencija toksičnosti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F48DD-FFD9-4DAD-B1E5-F84866630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• Profilaktički antiemetici </a:t>
            </a:r>
          </a:p>
          <a:p>
            <a:pPr marL="0" indent="0">
              <a:buNone/>
            </a:pPr>
            <a:r>
              <a:rPr lang="hr-HR" dirty="0"/>
              <a:t>• Uređaji za vaskularni pristup minimiziraju ekstravazaciju </a:t>
            </a:r>
          </a:p>
          <a:p>
            <a:pPr marL="0" indent="0">
              <a:buNone/>
            </a:pPr>
            <a:r>
              <a:rPr lang="hr-HR" dirty="0"/>
              <a:t>• Adekvatna prije/post hidracija </a:t>
            </a:r>
          </a:p>
          <a:p>
            <a:pPr marL="0" indent="0">
              <a:buNone/>
            </a:pPr>
            <a:r>
              <a:rPr lang="hr-HR" dirty="0"/>
              <a:t>• Ne davati više od poznatih toksičnih kumulativnih doza </a:t>
            </a:r>
          </a:p>
          <a:p>
            <a:pPr marL="0" indent="0">
              <a:buNone/>
            </a:pPr>
            <a:r>
              <a:rPr lang="hr-HR" dirty="0"/>
              <a:t>• Smanjenje doze / odgoda </a:t>
            </a:r>
          </a:p>
          <a:p>
            <a:pPr marL="0" indent="0">
              <a:buNone/>
            </a:pPr>
            <a:r>
              <a:rPr lang="hr-HR" dirty="0"/>
              <a:t>• Podrška faktorima rasta leukocita, eritrocita</a:t>
            </a:r>
          </a:p>
          <a:p>
            <a:pPr marL="0" indent="0">
              <a:buNone/>
            </a:pPr>
            <a:r>
              <a:rPr lang="hr-HR" dirty="0"/>
              <a:t>• Profilaktički antibiotici </a:t>
            </a:r>
          </a:p>
          <a:p>
            <a:pPr marL="0" indent="0">
              <a:buNone/>
            </a:pPr>
            <a:r>
              <a:rPr lang="hr-HR" dirty="0"/>
              <a:t>• Njega usta </a:t>
            </a:r>
          </a:p>
          <a:p>
            <a:pPr marL="0" indent="0">
              <a:buNone/>
            </a:pPr>
            <a:r>
              <a:rPr lang="hr-HR" dirty="0"/>
              <a:t>• Citoprotektori 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63442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6285C-9D51-4C70-9806-7FBAD50AA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Sustavne terapije protiv raka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01CDE-606F-41EA-9AB8-DE4685F0E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• Rak je "sustavna" bolest - otprilike 50% pacijenata će razviti metastatsku bolest </a:t>
            </a:r>
          </a:p>
          <a:p>
            <a:pPr marL="0" indent="0">
              <a:buNone/>
            </a:pPr>
            <a:r>
              <a:rPr lang="hr-HR" dirty="0"/>
              <a:t>• Sustavna terapija (liječenje lijekovima - citotoksični agensi, hormoni, biološki lijekovi) široko se distribuira kroz tijelo - normalno i zloćudno tkiva </a:t>
            </a:r>
          </a:p>
          <a:p>
            <a:pPr marL="0" indent="0">
              <a:buNone/>
            </a:pPr>
            <a:r>
              <a:rPr lang="hr-HR" dirty="0"/>
              <a:t>• Lokalna terapija (kirurgija, zračenje) usmjerena je na definirano područje dokumentirane ili pretpostavljene bolesti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786291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9B1A4-657F-4A97-A390-E67815BDB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Zašto kemoterapija ponekad ne uspijeva?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61BC-2E6B-457C-897F-B7D3755750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• </a:t>
            </a:r>
            <a:r>
              <a:rPr lang="hr-HR" b="1" dirty="0"/>
              <a:t>Primarna rezistencija</a:t>
            </a:r>
            <a:r>
              <a:rPr lang="hr-HR" dirty="0"/>
              <a:t>– Tumor nije osjetljiv na odabrani tretman </a:t>
            </a:r>
          </a:p>
          <a:p>
            <a:pPr marL="0" indent="0">
              <a:buNone/>
            </a:pPr>
            <a:r>
              <a:rPr lang="hr-HR" dirty="0"/>
              <a:t>• </a:t>
            </a:r>
            <a:r>
              <a:rPr lang="hr-HR" b="1" dirty="0"/>
              <a:t>Sekundarna rezistencija </a:t>
            </a:r>
            <a:r>
              <a:rPr lang="hr-HR" dirty="0"/>
              <a:t>– Tumor postaje otporan na liječenje koje je prvobitno izazvalo odgovor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  Dijeljenjem tumorskih stanica neke postaju rezistentne tako što su: </a:t>
            </a:r>
          </a:p>
          <a:p>
            <a:pPr marL="0" indent="0">
              <a:buNone/>
            </a:pPr>
            <a:r>
              <a:rPr lang="hr-HR" dirty="0"/>
              <a:t>- oslobođene konkurencije (kemoterapija ubija slabije, a jače ostanu i     </a:t>
            </a:r>
          </a:p>
          <a:p>
            <a:pPr marL="0" indent="0">
              <a:buNone/>
            </a:pPr>
            <a:r>
              <a:rPr lang="hr-HR" dirty="0"/>
              <a:t>  razmnožavaju se dalje)</a:t>
            </a:r>
          </a:p>
          <a:p>
            <a:pPr marL="0" indent="0">
              <a:buNone/>
            </a:pPr>
            <a:r>
              <a:rPr lang="hr-HR" dirty="0"/>
              <a:t>- kemoterapija na njih više ne djeluje.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394917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37142-34D5-4678-A74B-16946428C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METASTAZE U JETRI prije kemoterapije</a:t>
            </a:r>
          </a:p>
        </p:txBody>
      </p:sp>
      <p:pic>
        <p:nvPicPr>
          <p:cNvPr id="5122" name="Picture 2" descr="Chemotherapy">
            <a:extLst>
              <a:ext uri="{FF2B5EF4-FFF2-40B4-BE49-F238E27FC236}">
                <a16:creationId xmlns:a16="http://schemas.microsoft.com/office/drawing/2014/main" id="{87B3554E-583F-4A31-B6A5-6738CE3441E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" y="1503680"/>
            <a:ext cx="9570720" cy="535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63057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7FB86-88E5-4269-A2A3-869B8D060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Metastaze u jetri- djelomični odgovor na KT</a:t>
            </a:r>
          </a:p>
        </p:txBody>
      </p:sp>
      <p:pic>
        <p:nvPicPr>
          <p:cNvPr id="6146" name="Picture 2" descr="Chemotherapy">
            <a:extLst>
              <a:ext uri="{FF2B5EF4-FFF2-40B4-BE49-F238E27FC236}">
                <a16:creationId xmlns:a16="http://schemas.microsoft.com/office/drawing/2014/main" id="{0A6ABFE3-88B7-474C-A055-30C05FFAC26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59840"/>
            <a:ext cx="10002520" cy="559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38863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5247B-58FA-47EC-9148-3C06B62AA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Jetra nakon operacije metastaza (samo mali broj metastaza ima smisla operirati!!!!)</a:t>
            </a:r>
          </a:p>
        </p:txBody>
      </p:sp>
      <p:pic>
        <p:nvPicPr>
          <p:cNvPr id="7170" name="Picture 2" descr="Chemotherapy">
            <a:extLst>
              <a:ext uri="{FF2B5EF4-FFF2-40B4-BE49-F238E27FC236}">
                <a16:creationId xmlns:a16="http://schemas.microsoft.com/office/drawing/2014/main" id="{2913C7DC-D763-4A1B-A11F-9AD00D51F98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80" y="1616075"/>
            <a:ext cx="105156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2215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3B209-C725-4609-AB4B-72F73A552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Prirodna selekcija otpornosti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5435C-733B-4BD2-867A-6FF6909AFE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• Stanice raka potječu od staničnih </a:t>
            </a:r>
            <a:r>
              <a:rPr lang="hr-HR" b="1" dirty="0"/>
              <a:t>mutacija</a:t>
            </a:r>
            <a:r>
              <a:rPr lang="hr-HR" dirty="0"/>
              <a:t> koje sprječavaju normalnu kontrolu diobe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• Budući da su tumorske stanice nestabilne, moguće su daljnje mutacije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 • Neke </a:t>
            </a:r>
            <a:r>
              <a:rPr lang="hr-HR" b="1" dirty="0"/>
              <a:t>mutacije mogu omogućiti </a:t>
            </a:r>
            <a:r>
              <a:rPr lang="hr-HR" dirty="0"/>
              <a:t>nekim tumorskim stanicama </a:t>
            </a:r>
            <a:r>
              <a:rPr lang="hr-HR" b="1" dirty="0"/>
              <a:t>otpornost </a:t>
            </a:r>
            <a:r>
              <a:rPr lang="hr-HR" dirty="0"/>
              <a:t>na citotoksične tvari (oko 100 milijuna stanica koje se dijele)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82463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2D000-2C0F-479D-8ECE-3E9705AA7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Mehanizmi otpornosti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809B5-FA0E-470A-AB40-4EE1E0306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• Promjene u staničnoj membrani</a:t>
            </a:r>
          </a:p>
          <a:p>
            <a:pPr marL="0" indent="0">
              <a:buNone/>
            </a:pPr>
            <a:r>
              <a:rPr lang="hr-HR" dirty="0"/>
              <a:t>• Povećana deaktivacija lijeka </a:t>
            </a:r>
          </a:p>
          <a:p>
            <a:pPr marL="0" indent="0">
              <a:buNone/>
            </a:pPr>
            <a:r>
              <a:rPr lang="hr-HR" dirty="0"/>
              <a:t>• Gubitak aktivacije lijeka </a:t>
            </a:r>
          </a:p>
          <a:p>
            <a:pPr marL="0" indent="0">
              <a:buNone/>
            </a:pPr>
            <a:r>
              <a:rPr lang="hr-HR" dirty="0"/>
              <a:t>• Povećana proizvodnja ciljane molekule (molekula)</a:t>
            </a:r>
          </a:p>
          <a:p>
            <a:pPr marL="0" indent="0">
              <a:buNone/>
            </a:pPr>
            <a:r>
              <a:rPr lang="hr-HR" dirty="0"/>
              <a:t> • Promjena u specifičnosti enzima </a:t>
            </a:r>
          </a:p>
          <a:p>
            <a:pPr marL="0" indent="0">
              <a:buNone/>
            </a:pPr>
            <a:r>
              <a:rPr lang="hr-HR" dirty="0"/>
              <a:t>• Proizvodnja neesencijalnih konkurenata </a:t>
            </a:r>
          </a:p>
          <a:p>
            <a:pPr marL="0" indent="0">
              <a:buNone/>
            </a:pPr>
            <a:r>
              <a:rPr lang="hr-HR" dirty="0"/>
              <a:t>• Alternativni biokemijski putovi </a:t>
            </a:r>
          </a:p>
          <a:p>
            <a:pPr marL="0" indent="0">
              <a:buNone/>
            </a:pPr>
            <a:r>
              <a:rPr lang="hr-HR" dirty="0"/>
              <a:t>• Povećani popravak oštećenja DNK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591943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D5D6-5C63-49A3-9835-7EF57162F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KAKO IZBJEĆI OTPORNOST?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2F724-0673-42F5-B74B-928E6EA9C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420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 • Liječite kada je tumor </a:t>
            </a:r>
            <a:r>
              <a:rPr lang="hr-HR" b="1" dirty="0"/>
              <a:t>malen</a:t>
            </a:r>
            <a:r>
              <a:rPr lang="hr-HR" dirty="0"/>
              <a:t> (manja je vjerojatnost da će sadržavati rezistentne stanice) –</a:t>
            </a:r>
            <a:r>
              <a:rPr lang="hr-HR" b="1" dirty="0">
                <a:solidFill>
                  <a:srgbClr val="FF0000"/>
                </a:solidFill>
              </a:rPr>
              <a:t>rano otkrivanje je uvijek na 1. mjestu</a:t>
            </a:r>
            <a:r>
              <a:rPr lang="hr-HR" dirty="0"/>
              <a:t>!!!!</a:t>
            </a:r>
          </a:p>
          <a:p>
            <a:pPr marL="0" indent="0">
              <a:buNone/>
            </a:pPr>
            <a:r>
              <a:rPr lang="hr-HR" dirty="0"/>
              <a:t>• Koristite </a:t>
            </a:r>
            <a:r>
              <a:rPr lang="hr-HR" b="1" dirty="0"/>
              <a:t>kombinacije </a:t>
            </a:r>
            <a:r>
              <a:rPr lang="hr-HR" dirty="0"/>
              <a:t>kemoterapije koje nisu unakrsno rezistentne i imaju različite profile toksičnosti: npr. cisplatin i 5-fluorouracil:</a:t>
            </a:r>
          </a:p>
          <a:p>
            <a:pPr marL="0" indent="0">
              <a:buNone/>
            </a:pPr>
            <a:r>
              <a:rPr lang="hr-HR" dirty="0"/>
              <a:t> – Alkilirajući agens za oštećenje DNA </a:t>
            </a:r>
          </a:p>
          <a:p>
            <a:pPr marL="0" indent="0">
              <a:buNone/>
            </a:pPr>
            <a:r>
              <a:rPr lang="hr-HR" dirty="0"/>
              <a:t>– Antimetabolit za sprječavanje sinteze i popravka DNA</a:t>
            </a:r>
          </a:p>
          <a:p>
            <a:pPr marL="0" indent="0">
              <a:buNone/>
            </a:pPr>
            <a:r>
              <a:rPr lang="hr-HR" dirty="0"/>
              <a:t> • Koristite </a:t>
            </a:r>
            <a:r>
              <a:rPr lang="hr-HR" b="1" dirty="0"/>
              <a:t>učinkovite doze </a:t>
            </a:r>
            <a:r>
              <a:rPr lang="hr-HR" dirty="0"/>
              <a:t>lijekova za kemoterapiju, npr. optimalnu potpornu njegu kako biste omogućili održavanje intenziteta doze</a:t>
            </a:r>
          </a:p>
          <a:p>
            <a:r>
              <a:rPr lang="hr-HR" dirty="0"/>
              <a:t>Koristiti i druge oblike liječenja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476135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7E207-2FB3-44D8-9C02-3336497FD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Drugi oblici liječenja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9A62D-B52A-4499-9F9E-5949D3206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600" dirty="0"/>
              <a:t>Imunoterapija</a:t>
            </a:r>
          </a:p>
          <a:p>
            <a:r>
              <a:rPr lang="hr-HR" sz="3600" dirty="0"/>
              <a:t>Anihormonska terapija</a:t>
            </a:r>
          </a:p>
          <a:p>
            <a:r>
              <a:rPr lang="hr-HR" sz="3600" dirty="0"/>
              <a:t>Biološka terapija</a:t>
            </a:r>
          </a:p>
          <a:p>
            <a:r>
              <a:rPr lang="hr-HR" sz="3600" dirty="0"/>
              <a:t>Radioterapija</a:t>
            </a:r>
          </a:p>
          <a:p>
            <a:r>
              <a:rPr lang="hr-HR" sz="3600" dirty="0"/>
              <a:t>Ciljana terapija</a:t>
            </a:r>
          </a:p>
        </p:txBody>
      </p:sp>
    </p:spTree>
    <p:extLst>
      <p:ext uri="{BB962C8B-B14F-4D97-AF65-F5344CB8AC3E}">
        <p14:creationId xmlns:p14="http://schemas.microsoft.com/office/powerpoint/2010/main" val="17950519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F232D-D2E5-4E9F-9736-07AF34F88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ŠTO JE IMUNOTERAPIJA?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4A06A-BE44-4861-8C8A-E64696268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Imunoterapija je liječenje koje </a:t>
            </a:r>
            <a:r>
              <a:rPr lang="hr-HR" b="1" dirty="0"/>
              <a:t>koristi imunološki sustav </a:t>
            </a:r>
            <a:r>
              <a:rPr lang="hr-HR" dirty="0"/>
              <a:t>osobe u borbi protiv raka. </a:t>
            </a:r>
          </a:p>
          <a:p>
            <a:r>
              <a:rPr lang="hr-HR" dirty="0"/>
              <a:t>Imunoterapija može </a:t>
            </a:r>
            <a:r>
              <a:rPr lang="hr-HR" b="1" dirty="0"/>
              <a:t>potaknuti ili promijeniti </a:t>
            </a:r>
            <a:r>
              <a:rPr lang="hr-HR" dirty="0"/>
              <a:t>rad imunološkog sustava tako da može pronaći i napasti stanice raka.</a:t>
            </a:r>
          </a:p>
          <a:p>
            <a:r>
              <a:rPr lang="hr-HR" dirty="0"/>
              <a:t> Ako vaše liječenje uključuje imunoterapiju, saznanje kako ona funkcionira i što možete očekivati često vam može pomoći da se pripremite za liječenje.</a:t>
            </a:r>
          </a:p>
        </p:txBody>
      </p:sp>
    </p:spTree>
    <p:extLst>
      <p:ext uri="{BB962C8B-B14F-4D97-AF65-F5344CB8AC3E}">
        <p14:creationId xmlns:p14="http://schemas.microsoft.com/office/powerpoint/2010/main" val="265936854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F4DAB-11D2-4443-90A9-EE88BC214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Kako se imunoterapija koristi za liječenje raka</a:t>
            </a:r>
            <a:r>
              <a:rPr lang="hr-HR" b="1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A31CF-A7C8-4B0F-9663-01CD0AD9B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Dva su temeljna principa:</a:t>
            </a:r>
          </a:p>
          <a:p>
            <a:pPr marL="0" indent="0">
              <a:buNone/>
            </a:pPr>
            <a:r>
              <a:rPr lang="hr-HR" b="1" dirty="0"/>
              <a:t>1. Poticanje ili jačanje prirodne obrane </a:t>
            </a:r>
            <a:r>
              <a:rPr lang="hr-HR" dirty="0"/>
              <a:t>vašeg imunološkog sustava tako da   </a:t>
            </a:r>
          </a:p>
          <a:p>
            <a:pPr marL="0" indent="0">
              <a:buNone/>
            </a:pPr>
            <a:r>
              <a:rPr lang="hr-HR" dirty="0"/>
              <a:t>     radi jače ili pametnije kako bi pronašao i napao stanice raka</a:t>
            </a:r>
          </a:p>
          <a:p>
            <a:pPr marL="0" indent="0">
              <a:buNone/>
            </a:pPr>
            <a:r>
              <a:rPr lang="hr-HR" b="1" dirty="0"/>
              <a:t>2. Stvaranje tvari u laboratoriju </a:t>
            </a:r>
            <a:r>
              <a:rPr lang="hr-HR" dirty="0"/>
              <a:t>koje su poput komponenti imunološkog </a:t>
            </a:r>
          </a:p>
          <a:p>
            <a:pPr marL="0" indent="0">
              <a:buNone/>
            </a:pPr>
            <a:r>
              <a:rPr lang="hr-HR" dirty="0"/>
              <a:t>     sustava i njihovo korištenje za pomoć u pronalaženju i napadu na st. raka</a:t>
            </a:r>
          </a:p>
          <a:p>
            <a:r>
              <a:rPr lang="hr-HR" dirty="0"/>
              <a:t>U posljednjih nekoliko desetljeća imunoterapija je postala važan dio liječenja </a:t>
            </a:r>
            <a:r>
              <a:rPr lang="hr-HR" b="1" dirty="0"/>
              <a:t>nekih vrsta </a:t>
            </a:r>
            <a:r>
              <a:rPr lang="hr-HR" dirty="0"/>
              <a:t>raka.</a:t>
            </a:r>
          </a:p>
          <a:p>
            <a:r>
              <a:rPr lang="hr-HR" dirty="0"/>
              <a:t>Kod nekih vrsta  karcinoma primjenjuje se kao </a:t>
            </a:r>
            <a:r>
              <a:rPr lang="hr-HR" b="1" dirty="0"/>
              <a:t>monoterapija</a:t>
            </a:r>
            <a:r>
              <a:rPr lang="hr-HR" dirty="0"/>
              <a:t>, ali za druge djeluje bolje kada se koristi </a:t>
            </a:r>
            <a:r>
              <a:rPr lang="hr-HR" b="1" dirty="0"/>
              <a:t>u kombinaciji  </a:t>
            </a:r>
            <a:r>
              <a:rPr lang="hr-HR" dirty="0"/>
              <a:t>s drugim vrstama liječenja.</a:t>
            </a:r>
          </a:p>
        </p:txBody>
      </p:sp>
    </p:spTree>
    <p:extLst>
      <p:ext uri="{BB962C8B-B14F-4D97-AF65-F5344CB8AC3E}">
        <p14:creationId xmlns:p14="http://schemas.microsoft.com/office/powerpoint/2010/main" val="4283499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9A421-FCF6-43F4-9AD0-E906F1EBC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 Ciljevi sustavne terapije protiv raka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337AA-1774-484A-A837-A608F1B2E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Sustavna terapija može se dati za:</a:t>
            </a:r>
          </a:p>
          <a:p>
            <a:pPr marL="0" indent="0">
              <a:buNone/>
            </a:pPr>
            <a:r>
              <a:rPr lang="hr-HR" dirty="0"/>
              <a:t> – Izlječenje</a:t>
            </a:r>
          </a:p>
          <a:p>
            <a:pPr marL="0" indent="0">
              <a:buNone/>
            </a:pPr>
            <a:r>
              <a:rPr lang="hr-HR" dirty="0"/>
              <a:t>– Povećanje preživljenja</a:t>
            </a:r>
          </a:p>
          <a:p>
            <a:pPr marL="0" indent="0">
              <a:buNone/>
            </a:pPr>
            <a:r>
              <a:rPr lang="hr-HR" dirty="0"/>
              <a:t> – Ublažavanje simptoma kroz kontrolu bolesti</a:t>
            </a:r>
          </a:p>
          <a:p>
            <a:pPr marL="0" indent="0">
              <a:buNone/>
            </a:pPr>
            <a:r>
              <a:rPr lang="hr-HR" dirty="0"/>
              <a:t> – Neoadjuvantno / indukcijsko liječenje - kada je lokalno liječenje     nedostatno i dokazano je da se bolest proširila izvan opsega lokalne terapije</a:t>
            </a:r>
          </a:p>
          <a:p>
            <a:pPr marL="0" indent="0">
              <a:buNone/>
            </a:pPr>
            <a:r>
              <a:rPr lang="hr-HR" dirty="0"/>
              <a:t> – Adjuvantno / preventivno liječenje – kada postoji visok rizik od recidiva samo uz lokalno liječenje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1965374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7DE45-AA0F-47BC-95A5-57C13CF38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Što radi naš imunološki sustav?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907C3-C20E-44C1-8EE8-B810B9C66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Naš imunološki sustav skup je organa, posebnih stanica i tvari koje nam pomažu u zaštiti od infekcija i nekih drugih bolesti.</a:t>
            </a:r>
          </a:p>
          <a:p>
            <a:r>
              <a:rPr lang="hr-HR" dirty="0"/>
              <a:t>Imunološki sustav prati sve tvari koje se normalno nalaze u tijelu. </a:t>
            </a:r>
          </a:p>
          <a:p>
            <a:r>
              <a:rPr lang="hr-HR" dirty="0"/>
              <a:t>Svaka </a:t>
            </a:r>
            <a:r>
              <a:rPr lang="hr-HR" b="1" dirty="0"/>
              <a:t>nova tvar koju imunološki sustav ne prepozna izaziva uzbunu, zbog čega je imunološki sustav napada</a:t>
            </a:r>
            <a:r>
              <a:rPr lang="hr-HR" dirty="0"/>
              <a:t>. Na primjer, mikroorganizmi  sadrže tvari poput određenih proteina koji se inače ne nalaze u ljudskom tijelu. Imunološki sustav ih vidi </a:t>
            </a:r>
            <a:r>
              <a:rPr lang="hr-HR" b="1" dirty="0"/>
              <a:t>kao "strane" i napada ih. </a:t>
            </a:r>
          </a:p>
          <a:p>
            <a:r>
              <a:rPr lang="hr-HR" dirty="0"/>
              <a:t>Imunološki odgovor može uništiti sve što sadrži stranu tvar, poput mikrorganizama ili stanica raka.</a:t>
            </a:r>
          </a:p>
        </p:txBody>
      </p:sp>
    </p:spTree>
    <p:extLst>
      <p:ext uri="{BB962C8B-B14F-4D97-AF65-F5344CB8AC3E}">
        <p14:creationId xmlns:p14="http://schemas.microsoft.com/office/powerpoint/2010/main" val="428188526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37F5E-92DA-4E70-9D43-F9CA4ABD1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Imunološki sustav teže cilja na stanice raka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00F77-2DC6-4680-98EC-0C5FF6403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Budući da stanice raka zapravo počinju </a:t>
            </a:r>
            <a:r>
              <a:rPr lang="hr-HR" b="1" dirty="0"/>
              <a:t>PROMJENOM normalnih </a:t>
            </a:r>
            <a:r>
              <a:rPr lang="hr-HR" dirty="0"/>
              <a:t>stanica, imunološki ih sustav </a:t>
            </a:r>
            <a:r>
              <a:rPr lang="hr-HR" b="1" dirty="0"/>
              <a:t>ne prepoznaje uvijek kao strane.</a:t>
            </a:r>
          </a:p>
          <a:p>
            <a:r>
              <a:rPr lang="hr-HR" dirty="0"/>
              <a:t>Jasno je da </a:t>
            </a:r>
            <a:r>
              <a:rPr lang="hr-HR" b="1" dirty="0">
                <a:solidFill>
                  <a:srgbClr val="FF0000"/>
                </a:solidFill>
              </a:rPr>
              <a:t>postoje ograničenja u sposobnosti imunološkog sustava </a:t>
            </a:r>
            <a:r>
              <a:rPr lang="hr-HR" dirty="0"/>
              <a:t>da se sam bori protiv raka, jer mnogi ljudi sa zdravim imunološkim sustavom i dalje razvijaju rak.</a:t>
            </a:r>
          </a:p>
          <a:p>
            <a:r>
              <a:rPr lang="hr-HR" b="1" dirty="0"/>
              <a:t>Što se tumorska stanica više razlikuje od normalne to će ju imunološki sustav prije prepoznati. </a:t>
            </a:r>
          </a:p>
          <a:p>
            <a:r>
              <a:rPr lang="hr-HR" dirty="0"/>
              <a:t>Gradus tumora</a:t>
            </a:r>
            <a:r>
              <a:rPr lang="hr-HR" b="1" dirty="0"/>
              <a:t>-gradus I, gradus II, gradus III</a:t>
            </a:r>
            <a:r>
              <a:rPr lang="hr-HR" dirty="0"/>
              <a:t> </a:t>
            </a:r>
            <a:r>
              <a:rPr lang="hr-HR" b="1" dirty="0"/>
              <a:t>označava stupanj razlikovanja tumorske stanice od normalne. </a:t>
            </a:r>
          </a:p>
        </p:txBody>
      </p:sp>
    </p:spTree>
    <p:extLst>
      <p:ext uri="{BB962C8B-B14F-4D97-AF65-F5344CB8AC3E}">
        <p14:creationId xmlns:p14="http://schemas.microsoft.com/office/powerpoint/2010/main" val="34254917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E5F22-06DF-4982-85EF-0F85473F2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Vrste imunoterapije raka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34D79-9572-4067-BAFB-8CBEC8DFD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150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Postoji nekoliko glavnih vrsta imunoterapije koje se koriste za liječenje raka, a mnoge se proučavaju.</a:t>
            </a:r>
          </a:p>
          <a:p>
            <a:r>
              <a:rPr lang="hr-HR" b="1" dirty="0">
                <a:solidFill>
                  <a:srgbClr val="FF0000"/>
                </a:solidFill>
              </a:rPr>
              <a:t>Inhibitori kontrolnih točaka ”checkpoint inhibitori”</a:t>
            </a:r>
          </a:p>
          <a:p>
            <a:r>
              <a:rPr lang="hr-HR" b="1" dirty="0"/>
              <a:t>Monoklonska protutijela (mAt)</a:t>
            </a:r>
          </a:p>
          <a:p>
            <a:r>
              <a:rPr lang="hr-HR" b="1" dirty="0">
                <a:solidFill>
                  <a:srgbClr val="FF0000"/>
                </a:solidFill>
              </a:rPr>
              <a:t>Terapija T-stanicom kimernog antigenskog receptora (CAR) </a:t>
            </a:r>
          </a:p>
          <a:p>
            <a:r>
              <a:rPr lang="hr-HR" b="1" dirty="0"/>
              <a:t>Citokini</a:t>
            </a:r>
          </a:p>
          <a:p>
            <a:r>
              <a:rPr lang="hr-HR" b="1" dirty="0"/>
              <a:t>Imunomodulatori</a:t>
            </a:r>
          </a:p>
          <a:p>
            <a:r>
              <a:rPr lang="hr-HR" b="1" dirty="0"/>
              <a:t>Cjepiva protiv raka</a:t>
            </a:r>
            <a:endParaRPr lang="hr-HR" dirty="0"/>
          </a:p>
          <a:p>
            <a:r>
              <a:rPr lang="hr-HR" b="1" dirty="0"/>
              <a:t>Onkolitički virusi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728549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D6041-3A00-49FF-A99F-B196CA957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1. Inhibitori imunoloških kontrolnih </a:t>
            </a:r>
            <a:r>
              <a:rPr lang="hr-HR" b="1" dirty="0">
                <a:solidFill>
                  <a:srgbClr val="FF0000"/>
                </a:solidFill>
              </a:rPr>
              <a:t>točaka-CHECKPOINT INHIBITORI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F37D0-EA1B-4C76-9795-2746975D3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Jedan od načina na koji imunološki sustav  ubija stanice raka kao strane  je korištenjem </a:t>
            </a:r>
            <a:r>
              <a:rPr lang="hr-HR" b="1" dirty="0"/>
              <a:t>proteina "kontrolne točke" </a:t>
            </a:r>
            <a:r>
              <a:rPr lang="hr-HR" dirty="0"/>
              <a:t>na imunološkim stanicama. </a:t>
            </a:r>
          </a:p>
          <a:p>
            <a:r>
              <a:rPr lang="hr-HR" b="1" dirty="0"/>
              <a:t>Kontrolne točke djeluju poput prekidača </a:t>
            </a:r>
            <a:r>
              <a:rPr lang="hr-HR" dirty="0"/>
              <a:t>koje je potrebno uključiti (ili isključiti) da bi se pokrenuo imunološki odgovor. </a:t>
            </a:r>
          </a:p>
          <a:p>
            <a:r>
              <a:rPr lang="hr-HR" dirty="0"/>
              <a:t>Ali, stanice raka ponekad pronađu načine da iskoriste te kontrolne točke kako bi izbjegle napad imunološkog sustava.</a:t>
            </a:r>
          </a:p>
          <a:p>
            <a:r>
              <a:rPr lang="hr-HR" dirty="0"/>
              <a:t>Lijekovi koji ciljaju te proteine ​​kontrolnih točaka zovu se inhibitori kontrolnih točaka.</a:t>
            </a:r>
          </a:p>
          <a:p>
            <a:r>
              <a:rPr lang="hr-HR" dirty="0"/>
              <a:t>Inhibitori kontrolnih točaka </a:t>
            </a:r>
            <a:r>
              <a:rPr lang="hr-HR" u="sng" dirty="0"/>
              <a:t>ne ubijaju stanice raka izravno. </a:t>
            </a:r>
          </a:p>
          <a:p>
            <a:r>
              <a:rPr lang="hr-HR" dirty="0"/>
              <a:t>Djeluju tako da </a:t>
            </a:r>
            <a:r>
              <a:rPr lang="hr-HR" u="sng" dirty="0"/>
              <a:t>pomažu imunološkom sustavu da bolje pronađe i napadne stanice raka, gdje god se nalazile u tijelu.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1805566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CFEB8-C492-4CB4-B572-7BBDDE00A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PD-1 i PD-L1 inhibitori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806AD-8BDA-4C3B-9D1C-DA450C180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HR" b="1" dirty="0"/>
              <a:t>PD-1 inhibitori uključuju:</a:t>
            </a:r>
          </a:p>
          <a:p>
            <a:r>
              <a:rPr lang="hr-HR" dirty="0"/>
              <a:t>Pembrolizumab (</a:t>
            </a:r>
            <a:r>
              <a:rPr lang="hr-HR" dirty="0">
                <a:solidFill>
                  <a:srgbClr val="00B050"/>
                </a:solidFill>
              </a:rPr>
              <a:t>Keytruda)</a:t>
            </a:r>
          </a:p>
          <a:p>
            <a:r>
              <a:rPr lang="hr-HR" dirty="0"/>
              <a:t>Nivolumab (</a:t>
            </a:r>
            <a:r>
              <a:rPr lang="hr-HR" dirty="0">
                <a:solidFill>
                  <a:srgbClr val="00B050"/>
                </a:solidFill>
              </a:rPr>
              <a:t>Opdivo</a:t>
            </a:r>
            <a:r>
              <a:rPr lang="hr-HR" dirty="0"/>
              <a:t>)</a:t>
            </a:r>
          </a:p>
          <a:p>
            <a:r>
              <a:rPr lang="hr-HR" dirty="0"/>
              <a:t>Cemiplimab (</a:t>
            </a:r>
            <a:r>
              <a:rPr lang="hr-HR" dirty="0">
                <a:solidFill>
                  <a:srgbClr val="00B050"/>
                </a:solidFill>
              </a:rPr>
              <a:t>Libtayo</a:t>
            </a:r>
            <a:r>
              <a:rPr lang="hr-HR" dirty="0"/>
              <a:t>)</a:t>
            </a:r>
          </a:p>
          <a:p>
            <a:pPr marL="0" indent="0">
              <a:buNone/>
            </a:pPr>
            <a:r>
              <a:rPr lang="hr-HR" b="1" dirty="0"/>
              <a:t>PD-L1 inhibitori uključuju:</a:t>
            </a:r>
          </a:p>
          <a:p>
            <a:pPr marL="0" indent="0">
              <a:buNone/>
            </a:pPr>
            <a:r>
              <a:rPr lang="hr-HR" dirty="0"/>
              <a:t>-Atezolizumab (</a:t>
            </a:r>
            <a:r>
              <a:rPr lang="hr-HR" dirty="0">
                <a:solidFill>
                  <a:srgbClr val="FF0000"/>
                </a:solidFill>
              </a:rPr>
              <a:t>Tecentriq)</a:t>
            </a:r>
          </a:p>
          <a:p>
            <a:pPr marL="0" indent="0">
              <a:buNone/>
            </a:pPr>
            <a:r>
              <a:rPr lang="hr-HR" dirty="0"/>
              <a:t>-Avelumab (</a:t>
            </a:r>
            <a:r>
              <a:rPr lang="hr-HR" dirty="0">
                <a:solidFill>
                  <a:srgbClr val="FF0000"/>
                </a:solidFill>
              </a:rPr>
              <a:t>Bavencio</a:t>
            </a:r>
            <a:r>
              <a:rPr lang="hr-HR" dirty="0"/>
              <a:t>)</a:t>
            </a:r>
          </a:p>
          <a:p>
            <a:pPr marL="0" indent="0">
              <a:buNone/>
            </a:pPr>
            <a:r>
              <a:rPr lang="hr-HR" dirty="0"/>
              <a:t>-Durvalumab (</a:t>
            </a:r>
            <a:r>
              <a:rPr lang="hr-HR" dirty="0">
                <a:solidFill>
                  <a:srgbClr val="FF0000"/>
                </a:solidFill>
              </a:rPr>
              <a:t>Imfinzi)</a:t>
            </a:r>
          </a:p>
          <a:p>
            <a:pPr marL="0" indent="0">
              <a:buNone/>
            </a:pPr>
            <a:endParaRPr lang="hr-H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r-HR" dirty="0"/>
              <a:t>Svi ovi lijekovi daju se kao infuzija u venu!</a:t>
            </a:r>
          </a:p>
          <a:p>
            <a:pPr marL="0" indent="0">
              <a:buNone/>
            </a:pPr>
            <a:r>
              <a:rPr lang="hr-HR" dirty="0"/>
              <a:t>Temeljni preduvjet za njihovu primjenu jest na u </a:t>
            </a:r>
            <a:r>
              <a:rPr lang="hr-HR" u="sng" dirty="0"/>
              <a:t>patihistološkom nalazu imamo podatak da je tumor PD-L1 pozitivan u više od 1% ili kdo nekih sijela &gt; 50%. 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1597770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0C607-FC9B-4306-A713-A064A6D97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b.) CTLA-4 inhibitori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BD14A-B516-4771-8915-2BCAB06DED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CTLA-4 je još jedan protein kontrolne točke na nekim T stanicama koji djeluje kao vrsta "prekidača za isključivanje" koji pomaže u održavanju imunološkog sustava pod kontrolom.</a:t>
            </a:r>
          </a:p>
          <a:p>
            <a:r>
              <a:rPr lang="hr-HR" dirty="0"/>
              <a:t>Ipilimumab </a:t>
            </a:r>
            <a:r>
              <a:rPr lang="hr-HR" dirty="0">
                <a:solidFill>
                  <a:srgbClr val="FF0000"/>
                </a:solidFill>
              </a:rPr>
              <a:t>(Yervoy</a:t>
            </a:r>
            <a:r>
              <a:rPr lang="hr-HR" dirty="0"/>
              <a:t>) i  tremelimumab </a:t>
            </a:r>
            <a:r>
              <a:rPr lang="hr-HR" dirty="0">
                <a:solidFill>
                  <a:srgbClr val="FF0000"/>
                </a:solidFill>
              </a:rPr>
              <a:t>(Imjuno</a:t>
            </a:r>
            <a:r>
              <a:rPr lang="hr-HR" dirty="0"/>
              <a:t>) su monoklonska antitijela koja se vežu za CTLA-4 i sprječavaju njegovo djelovanje. To može pomoći u jačanju imunološkog odgovora tijela protiv stanica raka.</a:t>
            </a:r>
          </a:p>
          <a:p>
            <a:r>
              <a:rPr lang="hr-HR" dirty="0"/>
              <a:t>Ti se lijekovi obično koriste </a:t>
            </a:r>
            <a:r>
              <a:rPr lang="hr-HR" b="1" dirty="0"/>
              <a:t>zajedno s inhibitorom PD-1 ili PD-L1</a:t>
            </a:r>
            <a:r>
              <a:rPr lang="hr-HR" dirty="0"/>
              <a:t>. Ove kombinacije mogu se koristiti za liječenje nekoliko vrsta raka.</a:t>
            </a:r>
          </a:p>
        </p:txBody>
      </p:sp>
    </p:spTree>
    <p:extLst>
      <p:ext uri="{BB962C8B-B14F-4D97-AF65-F5344CB8AC3E}">
        <p14:creationId xmlns:p14="http://schemas.microsoft.com/office/powerpoint/2010/main" val="350228471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60265-7D67-4E59-B7AB-EF0146863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Kombinacija CTLA-4 i PD-1 inhibitora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D508DE-864C-4AAE-8411-0EB710D1E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90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hr-HR" b="1" dirty="0"/>
              <a:t>Ipilimumab (</a:t>
            </a:r>
            <a:r>
              <a:rPr lang="hr-HR" b="1" dirty="0">
                <a:solidFill>
                  <a:srgbClr val="92D050"/>
                </a:solidFill>
              </a:rPr>
              <a:t>Yervoy</a:t>
            </a:r>
            <a:r>
              <a:rPr lang="hr-HR" b="1" dirty="0"/>
              <a:t>)</a:t>
            </a:r>
            <a:r>
              <a:rPr lang="sr-Latn-RS" altLang="sr-Latn-RS" b="1" dirty="0">
                <a:solidFill>
                  <a:srgbClr val="484346"/>
                </a:solidFill>
                <a:latin typeface="-apple-system"/>
              </a:rPr>
              <a:t> kombinaciji s nivolumabom </a:t>
            </a:r>
            <a:r>
              <a:rPr lang="hr-HR" b="1" dirty="0"/>
              <a:t>(Opdivo)</a:t>
            </a:r>
          </a:p>
          <a:p>
            <a:r>
              <a:rPr lang="sr-Latn-RS" altLang="sr-Latn-RS" dirty="0">
                <a:solidFill>
                  <a:srgbClr val="484346"/>
                </a:solidFill>
                <a:latin typeface="-apple-system"/>
              </a:rPr>
              <a:t> NL 523 smjernica HZZO: za prvu liniju liječenja odraslih bolesnika s uznapredovalim </a:t>
            </a:r>
            <a:r>
              <a:rPr lang="sr-Latn-RS" altLang="sr-Latn-RS" dirty="0">
                <a:solidFill>
                  <a:srgbClr val="FF0000"/>
                </a:solidFill>
                <a:latin typeface="-apple-system"/>
              </a:rPr>
              <a:t>karcinomom bubrežnih stanica umjerenog/visokog rizika......................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73C2079-89DB-4907-8724-14661D50E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240"/>
            <a:ext cx="184731" cy="3847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RS" altLang="sr-Latn-RS" sz="1900" b="0" i="0" u="none" strike="noStrike" cap="none" normalizeH="0" baseline="0" dirty="0">
              <a:ln>
                <a:noFill/>
              </a:ln>
              <a:solidFill>
                <a:srgbClr val="484346"/>
              </a:solidFill>
              <a:effectLst/>
              <a:latin typeface="-apple-system"/>
            </a:endParaRPr>
          </a:p>
        </p:txBody>
      </p:sp>
      <p:sp>
        <p:nvSpPr>
          <p:cNvPr id="5" name="AutoShape 2" descr="x">
            <a:extLst>
              <a:ext uri="{FF2B5EF4-FFF2-40B4-BE49-F238E27FC236}">
                <a16:creationId xmlns:a16="http://schemas.microsoft.com/office/drawing/2014/main" id="{3FD17CAC-D00A-4968-864D-E86222FFC26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34938" y="20510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925852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E1B58-A47D-4043-BF74-D932B67F1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c.) LAG-3 inhibitori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3F5D2-E683-48AB-9BBB-235D50323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LAG-3 je protein kontrolne točke na nekim vrstama imunoloških stanica koji normalno djeluje kao vrsta "prekidača za isključivanje"</a:t>
            </a:r>
          </a:p>
          <a:p>
            <a:r>
              <a:rPr lang="hr-HR" dirty="0">
                <a:solidFill>
                  <a:srgbClr val="FF0000"/>
                </a:solidFill>
              </a:rPr>
              <a:t>Relatlimab</a:t>
            </a:r>
            <a:r>
              <a:rPr lang="hr-HR" dirty="0"/>
              <a:t> je monoklonsko antitijelo koje se veže za LAG-3 i sprječava njegovo djelovanje.</a:t>
            </a:r>
          </a:p>
          <a:p>
            <a:r>
              <a:rPr lang="hr-HR" dirty="0"/>
              <a:t>Ovaj lijek se daje </a:t>
            </a:r>
            <a:r>
              <a:rPr lang="hr-HR" dirty="0">
                <a:solidFill>
                  <a:srgbClr val="FF0000"/>
                </a:solidFill>
              </a:rPr>
              <a:t>zajedno s inhibitorom PD-1 nivolumabom </a:t>
            </a:r>
            <a:r>
              <a:rPr lang="hr-HR" dirty="0"/>
              <a:t>(u kombinaciji poznatoj kao </a:t>
            </a:r>
            <a:r>
              <a:rPr lang="hr-HR" b="1" dirty="0">
                <a:solidFill>
                  <a:srgbClr val="0070C0"/>
                </a:solidFill>
              </a:rPr>
              <a:t>Opdualag</a:t>
            </a:r>
            <a:r>
              <a:rPr lang="hr-HR" dirty="0"/>
              <a:t>). </a:t>
            </a:r>
          </a:p>
          <a:p>
            <a:r>
              <a:rPr lang="hr-HR" dirty="0"/>
              <a:t>Može se koristiti za liječenje </a:t>
            </a:r>
            <a:r>
              <a:rPr lang="hr-HR" u="sng" dirty="0">
                <a:solidFill>
                  <a:srgbClr val="FF0000"/>
                </a:solidFill>
              </a:rPr>
              <a:t>melanoma kože</a:t>
            </a:r>
            <a:r>
              <a:rPr lang="hr-HR" dirty="0"/>
              <a:t>, a proučava se njegova upotreba u nekoliko drugih vrsta raka.</a:t>
            </a:r>
          </a:p>
          <a:p>
            <a:r>
              <a:rPr lang="hr-HR" dirty="0"/>
              <a:t>Nije na listi HZZO</a:t>
            </a:r>
          </a:p>
        </p:txBody>
      </p:sp>
    </p:spTree>
    <p:extLst>
      <p:ext uri="{BB962C8B-B14F-4D97-AF65-F5344CB8AC3E}">
        <p14:creationId xmlns:p14="http://schemas.microsoft.com/office/powerpoint/2010/main" val="252310124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20113-836D-4DE3-BA83-3EA97D811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KOJA SU MONOKLONSKA ANTITIJELA DANAS U UPOTREBI?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5C0F1-3E8D-47BF-B513-947ED1720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hr-HR" dirty="0">
                <a:solidFill>
                  <a:srgbClr val="FF0000"/>
                </a:solidFill>
              </a:rPr>
              <a:t>Herceptin</a:t>
            </a:r>
            <a:r>
              <a:rPr lang="hr-HR" dirty="0"/>
              <a:t> (1998.), </a:t>
            </a:r>
          </a:p>
          <a:p>
            <a:pPr marL="0" indent="0">
              <a:buNone/>
            </a:pPr>
            <a:r>
              <a:rPr lang="hr-HR" dirty="0"/>
              <a:t>- ciljano djeluje na Her-2, koristi se kod raka dojke, želuca, gušterače, crijeva </a:t>
            </a:r>
          </a:p>
          <a:p>
            <a:pPr marL="0" indent="0">
              <a:buNone/>
            </a:pPr>
            <a:r>
              <a:rPr lang="hr-HR" dirty="0"/>
              <a:t>- Tumor mora biti biti Her-2 pozitivan  </a:t>
            </a:r>
          </a:p>
          <a:p>
            <a:pPr marL="0" indent="0">
              <a:buNone/>
            </a:pPr>
            <a:r>
              <a:rPr lang="hr-HR" dirty="0"/>
              <a:t>• </a:t>
            </a:r>
            <a:r>
              <a:rPr lang="hr-HR" dirty="0">
                <a:solidFill>
                  <a:srgbClr val="00B050"/>
                </a:solidFill>
              </a:rPr>
              <a:t>Avastin</a:t>
            </a:r>
            <a:r>
              <a:rPr lang="hr-HR" dirty="0"/>
              <a:t> (2005.), </a:t>
            </a:r>
          </a:p>
          <a:p>
            <a:pPr marL="0" indent="0">
              <a:buNone/>
            </a:pPr>
            <a:r>
              <a:rPr lang="hr-HR" dirty="0"/>
              <a:t>-ciljano djeluje na sam VEGF ( čimbenih stvaranja krvih žila) </a:t>
            </a:r>
          </a:p>
          <a:p>
            <a:pPr marL="0" indent="0">
              <a:buNone/>
            </a:pPr>
            <a:r>
              <a:rPr lang="hr-HR" dirty="0"/>
              <a:t>- koristi se kod raka debelog crijeva, dojke, jajnika.......</a:t>
            </a:r>
          </a:p>
          <a:p>
            <a:r>
              <a:rPr lang="hr-HR" dirty="0"/>
              <a:t> </a:t>
            </a:r>
            <a:r>
              <a:rPr lang="hr-HR" dirty="0">
                <a:solidFill>
                  <a:srgbClr val="7030A0"/>
                </a:solidFill>
              </a:rPr>
              <a:t>Erbitux</a:t>
            </a:r>
            <a:r>
              <a:rPr lang="hr-HR" dirty="0"/>
              <a:t> (2006.), </a:t>
            </a:r>
          </a:p>
          <a:p>
            <a:pPr marL="0" indent="0">
              <a:buNone/>
            </a:pPr>
            <a:r>
              <a:rPr lang="hr-HR" dirty="0"/>
              <a:t>-ciljano djeluje na EGFR ( receptor epidermalnog čimbenika rasta</a:t>
            </a:r>
          </a:p>
          <a:p>
            <a:pPr marL="0" indent="0">
              <a:buNone/>
            </a:pPr>
            <a:r>
              <a:rPr lang="hr-HR" dirty="0"/>
              <a:t>-koristi se kod raka d. crijva te u tumorima pločastih stanica na glavi i vratu, panRAS/BRAF nemutiranog raka debelog crijeva  itd. </a:t>
            </a:r>
          </a:p>
          <a:p>
            <a:pPr marL="0" indent="0">
              <a:buNone/>
            </a:pPr>
            <a:r>
              <a:rPr lang="hr-HR" dirty="0"/>
              <a:t> • </a:t>
            </a:r>
            <a:r>
              <a:rPr lang="hr-HR" b="1" dirty="0">
                <a:solidFill>
                  <a:srgbClr val="002060"/>
                </a:solidFill>
              </a:rPr>
              <a:t>Panitumumab</a:t>
            </a:r>
            <a:r>
              <a:rPr lang="hr-HR" dirty="0"/>
              <a:t> (2007.)</a:t>
            </a:r>
          </a:p>
          <a:p>
            <a:pPr>
              <a:buFontTx/>
              <a:buChar char="-"/>
            </a:pPr>
            <a:r>
              <a:rPr lang="hr-HR" dirty="0"/>
              <a:t>cilja na EGFR, </a:t>
            </a:r>
          </a:p>
          <a:p>
            <a:pPr>
              <a:buFontTx/>
              <a:buChar char="-"/>
            </a:pPr>
            <a:r>
              <a:rPr lang="hr-HR" dirty="0"/>
              <a:t>potpuno humaniziran</a:t>
            </a:r>
          </a:p>
          <a:p>
            <a:pPr>
              <a:buFontTx/>
              <a:buChar char="-"/>
            </a:pPr>
            <a:r>
              <a:rPr lang="hr-HR" dirty="0"/>
              <a:t>koristi se u karcinomima debelog crijeva  koji je panRAS/BRAF  nemutiran.  </a:t>
            </a:r>
          </a:p>
          <a:p>
            <a:pPr marL="0" indent="0">
              <a:buNone/>
            </a:pPr>
            <a:r>
              <a:rPr lang="hr-HR" dirty="0"/>
              <a:t>• I još mnogo njih u oporabi i još više njih u razvoju</a:t>
            </a:r>
          </a:p>
          <a:p>
            <a:pPr marL="0" indent="0">
              <a:buNone/>
            </a:pPr>
            <a:r>
              <a:rPr lang="hr-HR" dirty="0"/>
              <a:t>Svi ovi lijekovi dodaju se kemoterapiji,a u nekim slučajevima mogu se davati i sami bez kemoterapije.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5551169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DA124-9710-495E-BE04-9E673AC61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Moguće nuspojave monoklonskih protutijela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F63CC-DF04-47F1-83E3-C4B6E0778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r-HR" dirty="0"/>
              <a:t>Monoklonska antitijela se daju uglavnom intravenozno (ubrizgavaju se u venu). </a:t>
            </a:r>
          </a:p>
          <a:p>
            <a:r>
              <a:rPr lang="hr-HR" dirty="0"/>
              <a:t>Sama antitijela su proteini, pa njihovo davanje ponekad može izazvati nešto poput alergijske reakcije, </a:t>
            </a:r>
            <a:r>
              <a:rPr lang="hr-HR" b="1" dirty="0">
                <a:solidFill>
                  <a:srgbClr val="FF0000"/>
                </a:solidFill>
              </a:rPr>
              <a:t>najčešće kod 1. aplikacije lijeka.</a:t>
            </a:r>
            <a:r>
              <a:rPr lang="hr-HR" dirty="0"/>
              <a:t> </a:t>
            </a:r>
          </a:p>
          <a:p>
            <a:r>
              <a:rPr lang="hr-HR" dirty="0"/>
              <a:t>Moguće nuspojave mogu uključivati:</a:t>
            </a:r>
          </a:p>
          <a:p>
            <a:pPr marL="0" indent="0">
              <a:buNone/>
            </a:pPr>
            <a:r>
              <a:rPr lang="hr-HR" dirty="0"/>
              <a:t>-Groznica</a:t>
            </a:r>
          </a:p>
          <a:p>
            <a:pPr marL="0" indent="0">
              <a:buNone/>
            </a:pPr>
            <a:r>
              <a:rPr lang="hr-HR" dirty="0"/>
              <a:t>-Zimica</a:t>
            </a:r>
          </a:p>
          <a:p>
            <a:pPr marL="0" indent="0">
              <a:buNone/>
            </a:pPr>
            <a:r>
              <a:rPr lang="hr-HR" dirty="0"/>
              <a:t>-Slabost</a:t>
            </a:r>
          </a:p>
          <a:p>
            <a:pPr marL="0" indent="0">
              <a:buNone/>
            </a:pPr>
            <a:r>
              <a:rPr lang="hr-HR" dirty="0"/>
              <a:t>-Glavobolja</a:t>
            </a:r>
          </a:p>
          <a:p>
            <a:pPr marL="0" indent="0">
              <a:buNone/>
            </a:pPr>
            <a:r>
              <a:rPr lang="hr-HR" dirty="0"/>
              <a:t>-Mučnina</a:t>
            </a:r>
          </a:p>
          <a:p>
            <a:pPr marL="0" indent="0">
              <a:buNone/>
            </a:pPr>
            <a:r>
              <a:rPr lang="hr-HR" dirty="0"/>
              <a:t>-Povraćanje</a:t>
            </a:r>
          </a:p>
          <a:p>
            <a:pPr marL="0" indent="0">
              <a:buNone/>
            </a:pPr>
            <a:r>
              <a:rPr lang="hr-HR" dirty="0"/>
              <a:t>-Proljev</a:t>
            </a:r>
          </a:p>
          <a:p>
            <a:pPr marL="0" indent="0">
              <a:buNone/>
            </a:pPr>
            <a:r>
              <a:rPr lang="hr-HR" dirty="0"/>
              <a:t>-Niski krvni tlak</a:t>
            </a:r>
          </a:p>
          <a:p>
            <a:pPr marL="0" indent="0">
              <a:buNone/>
            </a:pPr>
            <a:r>
              <a:rPr lang="hr-HR" dirty="0"/>
              <a:t>-osip</a:t>
            </a:r>
          </a:p>
        </p:txBody>
      </p:sp>
    </p:spTree>
    <p:extLst>
      <p:ext uri="{BB962C8B-B14F-4D97-AF65-F5344CB8AC3E}">
        <p14:creationId xmlns:p14="http://schemas.microsoft.com/office/powerpoint/2010/main" val="3322107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8697E-5F7B-4479-8286-33CD8C9D0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Ciljevi sustavne terapije protiv raka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FC3857-DCB7-45BD-988E-4A31D5FC3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• Sistemska terapija temelji se na biologiji raka</a:t>
            </a:r>
          </a:p>
          <a:p>
            <a:pPr marL="0" indent="0">
              <a:buNone/>
            </a:pPr>
            <a:r>
              <a:rPr lang="hr-HR" dirty="0"/>
              <a:t>• Vrste sistemske terapije: </a:t>
            </a:r>
          </a:p>
          <a:p>
            <a:pPr marL="0" indent="0">
              <a:buNone/>
            </a:pPr>
            <a:r>
              <a:rPr lang="hr-HR" dirty="0"/>
              <a:t>– Citotoksični agensi (kemoterapija) npr. cisplatin, etopozid</a:t>
            </a:r>
          </a:p>
          <a:p>
            <a:pPr marL="0" indent="0">
              <a:buNone/>
            </a:pPr>
            <a:r>
              <a:rPr lang="hr-HR" dirty="0"/>
              <a:t> – ciljana terapija, npr. gefitinib (inhibitori tirozin kinaze)</a:t>
            </a:r>
          </a:p>
          <a:p>
            <a:pPr marL="0" indent="0">
              <a:buNone/>
            </a:pPr>
            <a:r>
              <a:rPr lang="hr-HR" dirty="0"/>
              <a:t> – endokrini/hormonalni, npr. tamoksifen</a:t>
            </a:r>
          </a:p>
          <a:p>
            <a:pPr marL="0" indent="0">
              <a:buNone/>
            </a:pPr>
            <a:r>
              <a:rPr lang="hr-HR" dirty="0"/>
              <a:t> – biološke terapije, npr. interferon, trastuzumab i sl. </a:t>
            </a:r>
          </a:p>
        </p:txBody>
      </p:sp>
    </p:spTree>
    <p:extLst>
      <p:ext uri="{BB962C8B-B14F-4D97-AF65-F5344CB8AC3E}">
        <p14:creationId xmlns:p14="http://schemas.microsoft.com/office/powerpoint/2010/main" val="119768666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80D2E-3099-4F46-8C19-27F582554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Konjugati lijekova s antitijelima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0C95C-2191-42F7-8336-F7935FC2D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b="1" dirty="0"/>
              <a:t>Sacituzumab-govitecan (TRODELVY)</a:t>
            </a:r>
          </a:p>
          <a:p>
            <a:r>
              <a:rPr lang="hr-HR" dirty="0"/>
              <a:t>Učinkovit u TNRD ( tip raka dojke kod koje su negativni receptori za sve čimbenike rasta, ER, PR, Her-2), ali i u HR+/Her-2 neg. raku dojke</a:t>
            </a:r>
          </a:p>
          <a:p>
            <a:r>
              <a:rPr lang="hr-HR" dirty="0"/>
              <a:t>Preživljenje bez progresije bilo je značajno produljeno -5,6 mjeseci u odnosu na 1,7 mjeseci, HR 0,41, P &lt; 0,0001. </a:t>
            </a:r>
          </a:p>
          <a:p>
            <a:r>
              <a:rPr lang="hr-HR" dirty="0"/>
              <a:t>Ukupno preživljenje je značajno produljeno uz terapiju SG: 12,1 mjeseci u odnosu na 6,7 ​​mjeseci.</a:t>
            </a:r>
          </a:p>
          <a:p>
            <a:r>
              <a:rPr lang="hr-HR" dirty="0"/>
              <a:t>Samo 4,7% pacijenata prekinulo je lijek zbog toksičnosti i nije bilo smrtnih slučajeva povezanih s liječenjem</a:t>
            </a:r>
          </a:p>
        </p:txBody>
      </p:sp>
    </p:spTree>
    <p:extLst>
      <p:ext uri="{BB962C8B-B14F-4D97-AF65-F5344CB8AC3E}">
        <p14:creationId xmlns:p14="http://schemas.microsoft.com/office/powerpoint/2010/main" val="153263210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F58AB-7CC9-47C4-8535-BD5D34028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Trastuzumab-derukstekan=  3 u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19085-A2AA-4E18-BFF6-E2C73927C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b="1" dirty="0">
                <a:solidFill>
                  <a:srgbClr val="C00000"/>
                </a:solidFill>
              </a:rPr>
              <a:t>Trastuzumab derukstekan nova zvijezda na onkološkom nebu</a:t>
            </a:r>
          </a:p>
          <a:p>
            <a:r>
              <a:rPr lang="hr-HR" b="1" dirty="0"/>
              <a:t>Uskoro će biti odobren za 2.liniju metastateke bolesti raka dojke koji je Her-2 pozitivan</a:t>
            </a:r>
          </a:p>
          <a:p>
            <a:r>
              <a:rPr lang="hr-HR" dirty="0"/>
              <a:t>Postoji interes za liječenje i bolesnika s tumorima s niskim HER2 </a:t>
            </a:r>
          </a:p>
          <a:p>
            <a:r>
              <a:rPr lang="hr-HR" dirty="0"/>
              <a:t>Intersticijsku bolest pluća izazvana ovim lijekom je najvažnija nuspojava.</a:t>
            </a:r>
          </a:p>
        </p:txBody>
      </p:sp>
    </p:spTree>
    <p:extLst>
      <p:ext uri="{BB962C8B-B14F-4D97-AF65-F5344CB8AC3E}">
        <p14:creationId xmlns:p14="http://schemas.microsoft.com/office/powerpoint/2010/main" val="426098455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0A36E-B37E-4ED7-A999-A44661AB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Alpelisib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D55C4-A944-4BE6-B6C2-37553E92C7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Autofit/>
          </a:bodyPr>
          <a:lstStyle/>
          <a:p>
            <a:r>
              <a:rPr lang="hr-HR" sz="2400" dirty="0"/>
              <a:t>Put PI3K bio je u središtu istraživanja tumora solidnih organa zbog svoje uloge u rastu stanica, apoptozi i povezanosti s otpornošću na taksane i endokrinim sustavom.</a:t>
            </a:r>
          </a:p>
          <a:p>
            <a:r>
              <a:rPr lang="hr-HR" sz="2400" dirty="0"/>
              <a:t>Alpelisib je oralni lijek koji s edaje za HR+/Her-2 neg. Metastatski rak dojke koji imaju PIk3CA mutaciju</a:t>
            </a:r>
          </a:p>
          <a:p>
            <a:r>
              <a:rPr lang="hr-HR" sz="2400" dirty="0"/>
              <a:t>Studija faze I/II istraživala je alpelisib plus nab-paclitaxel u HER2-negativnom MBC-u.</a:t>
            </a:r>
          </a:p>
          <a:p>
            <a:r>
              <a:rPr lang="hr-HR" sz="2400" dirty="0"/>
              <a:t>Među bolesnicama 30% je imalo TNBC</a:t>
            </a:r>
          </a:p>
          <a:p>
            <a:r>
              <a:rPr lang="hr-HR" sz="2400" dirty="0"/>
              <a:t>I kod negativnih djeluje!</a:t>
            </a:r>
          </a:p>
        </p:txBody>
      </p:sp>
    </p:spTree>
    <p:extLst>
      <p:ext uri="{BB962C8B-B14F-4D97-AF65-F5344CB8AC3E}">
        <p14:creationId xmlns:p14="http://schemas.microsoft.com/office/powerpoint/2010/main" val="66338700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UMJESTO ZAKLJUČKA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KEMOTERAPIJA NE MOŽE UBITI SVAKI TUMOR, ALI JE NJEZINA KORIST DALEKO NADMAŠILA ŠTETU</a:t>
            </a:r>
          </a:p>
          <a:p>
            <a:r>
              <a:rPr lang="hr-HR" dirty="0"/>
              <a:t>S KEMOTERAPOIJOM SE DANAS KOMBINIRA JAKO PUNO NOVIH LIJEKOVA RAZLIČITOH MEHANIZMA DJELOVANJA I NJIHOVA SINERGIJA DAJE FANTASTIČNE REZULTATE</a:t>
            </a:r>
          </a:p>
          <a:p>
            <a:r>
              <a:rPr lang="hr-HR" dirty="0"/>
              <a:t>AKO SU NEKAD BOLENSICI U ZADNJEM STADIJU BOLESTI ŽIVJELI 6 MJ., DANAS ŽIVE I GODINAMA, A NEKI SE I IZLIJEČE</a:t>
            </a:r>
          </a:p>
          <a:p>
            <a:r>
              <a:rPr lang="hr-HR" dirty="0"/>
              <a:t>NOVI LIJEKOVI  IZ RAZLIČITIH SKUPINA TZV”PAMETNIH LIJEKOVA”  JAKO SU UČINKOVITI, ALI JEDNAKO TOKSIČNI KAO I KEMOTERAPIJA</a:t>
            </a:r>
          </a:p>
          <a:p>
            <a:r>
              <a:rPr lang="hr-HR" dirty="0"/>
              <a:t>DA VAM NETKO KAŽE DA ĆETE ŽIVJETI DVOSTRUKO DUŽE, AKO DOBIJETE KEMOTERAPIJU, NEGO DA JU NE DOBIJETE, ŠTO BISTE IZABRALI?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8838770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61A80-5CB6-458B-9221-6051E0464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Ovo ne pokušavajte nikada!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553F19-0DAD-469A-8788-6D2562A0C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hr-HR" dirty="0"/>
              <a:t>Poštovana,</a:t>
            </a:r>
          </a:p>
          <a:p>
            <a:pPr marL="0" indent="0">
              <a:buNone/>
            </a:pPr>
            <a:r>
              <a:rPr lang="hr-HR" dirty="0"/>
              <a:t>u privitku se nalaze nalazi</a:t>
            </a:r>
            <a:br>
              <a:rPr lang="hr-HR" dirty="0"/>
            </a:br>
            <a:endParaRPr lang="hr-HR" dirty="0"/>
          </a:p>
          <a:p>
            <a:pPr marL="0" indent="0">
              <a:buNone/>
            </a:pPr>
            <a:r>
              <a:rPr lang="hr-HR" dirty="0"/>
              <a:t>No da malo ipak pojasnim situaciju.</a:t>
            </a:r>
            <a:br>
              <a:rPr lang="hr-HR" dirty="0"/>
            </a:br>
            <a:r>
              <a:rPr lang="hr-HR" dirty="0"/>
              <a:t>Rodila sam sa 40 (2007.) prvo i jedino dijete, u menopauzu sam ušla sa 43 (2010.) , sa 51,5 (02.2019.)  mi je ugrađen umjetni kuk, a sa 52,5 (02.2020.) sam napipala kvržicu. Sada imam 56 za nekoliko dana.</a:t>
            </a:r>
          </a:p>
          <a:p>
            <a:pPr marL="0" indent="0">
              <a:buNone/>
            </a:pPr>
            <a:r>
              <a:rPr lang="hr-HR" dirty="0"/>
              <a:t>Nakon što je kvržica dijagnosticirana kao maligni tumor u studenom 2020. na Institutu je predložen kirurški zahvat kojeg ja tada nisam prihvatila</a:t>
            </a:r>
            <a:br>
              <a:rPr lang="hr-HR" dirty="0"/>
            </a:br>
            <a:r>
              <a:rPr lang="hr-HR" dirty="0"/>
              <a:t>već sam se liječila i liječim se ne invazivnim metodama.</a:t>
            </a:r>
            <a:br>
              <a:rPr lang="hr-HR" dirty="0"/>
            </a:br>
            <a:r>
              <a:rPr lang="hr-HR" dirty="0"/>
              <a:t>U međuvremenu sam na sve strane tražila preporuku za Onkologa koji je otvoren prema drugim oblicima liječenja osim operacije, kemoterapije i radijacije,</a:t>
            </a:r>
            <a:br>
              <a:rPr lang="hr-HR" dirty="0"/>
            </a:br>
            <a:r>
              <a:rPr lang="hr-HR" dirty="0"/>
              <a:t>te je Dr. Ilona Sušac prva koju su mi do sada predložili upravo prije neki dan, da bi mogla biti otvorena i za takav način promišljanja i liječenja. Da li je to točno, ne znam.</a:t>
            </a:r>
            <a:br>
              <a:rPr lang="hr-HR" dirty="0"/>
            </a:br>
            <a:r>
              <a:rPr lang="hr-HR" dirty="0"/>
              <a:t>U život sam unijela radikalne promjene fizičkom, mentalnom i duhovnom smislu.</a:t>
            </a:r>
            <a:br>
              <a:rPr lang="hr-HR" dirty="0"/>
            </a:br>
            <a:r>
              <a:rPr lang="hr-HR" dirty="0"/>
              <a:t>Tumor se u međuvremenu smanjivao, stagnirao i rastao ovisno o izazovima u životu.</a:t>
            </a:r>
            <a:br>
              <a:rPr lang="hr-HR" dirty="0"/>
            </a:br>
            <a:r>
              <a:rPr lang="hr-HR" dirty="0"/>
              <a:t>I unatoč činjenici da je sada veći nego kada je dijagnosticiran ja se i dalje osjećam super i tako namjeravam i dalje.</a:t>
            </a:r>
            <a:br>
              <a:rPr lang="hr-HR" dirty="0"/>
            </a:br>
            <a:endParaRPr lang="hr-HR" dirty="0"/>
          </a:p>
          <a:p>
            <a:pPr marL="0" indent="0">
              <a:buNone/>
            </a:pPr>
            <a:r>
              <a:rPr lang="hr-HR" dirty="0"/>
              <a:t>S obzirom se ne uklapam u nikakve standarde, bilo bi mi drago da sam ovaj puta pronašla osobu ili kliniku koja je spremna razmišljati "outside the box".</a:t>
            </a:r>
          </a:p>
          <a:p>
            <a:pPr marL="0" indent="0">
              <a:buNone/>
            </a:pPr>
            <a:r>
              <a:rPr lang="hr-HR" dirty="0"/>
              <a:t>Nadam se da će ovo olakšati.</a:t>
            </a:r>
          </a:p>
          <a:p>
            <a:pPr marL="0" indent="0">
              <a:buNone/>
            </a:pPr>
            <a:r>
              <a:rPr lang="hr-HR" dirty="0"/>
              <a:t>Srdačan pozdrav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0764961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Tumorski biljezi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TUMORSKI BILJEZI od 31.03.2023. </a:t>
            </a:r>
          </a:p>
          <a:p>
            <a:endParaRPr lang="hr-HR" dirty="0"/>
          </a:p>
          <a:p>
            <a:r>
              <a:rPr lang="hr-HR" dirty="0"/>
              <a:t>(S) CA 15-3* </a:t>
            </a:r>
            <a:r>
              <a:rPr lang="hr-HR" dirty="0">
                <a:solidFill>
                  <a:srgbClr val="FF0000"/>
                </a:solidFill>
              </a:rPr>
              <a:t>121 U/mL</a:t>
            </a:r>
          </a:p>
          <a:p>
            <a:endParaRPr lang="hr-HR" dirty="0">
              <a:solidFill>
                <a:srgbClr val="FF0000"/>
              </a:solidFill>
            </a:endParaRPr>
          </a:p>
          <a:p>
            <a:endParaRPr lang="hr-H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r-HR" b="1" dirty="0"/>
              <a:t>Zaključak: </a:t>
            </a:r>
            <a:r>
              <a:rPr lang="hr-HR" dirty="0"/>
              <a:t>metastatska bolest koja više nije operabilna. Potrebna je opsežna dijagnostička obrada, biopsija, dokazivanje biologije tumora, skupa terapija koja uključuje puno lijekova svaki dan!  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8908366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Zaključak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4691"/>
            <a:ext cx="10515600" cy="2466109"/>
          </a:xfrm>
        </p:spPr>
        <p:txBody>
          <a:bodyPr>
            <a:normAutofit lnSpcReduction="10000"/>
          </a:bodyPr>
          <a:lstStyle/>
          <a:p>
            <a:endParaRPr lang="hr-HR" dirty="0"/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>                            Pametnome dosta!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                 Hvala na pozornosti i budite dobro!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57EE7446-6AD8-FE3C-EE12-A91820D728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5527" y="5519351"/>
            <a:ext cx="3446578" cy="978287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E67729CD-150C-8C9D-E5B7-4EE5DC5D40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1970" y="4028853"/>
            <a:ext cx="3944139" cy="912082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87A92A3F-DE6F-568C-F053-9762322589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6601" y="3889412"/>
            <a:ext cx="2681254" cy="830968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A1E38099-CF2B-2C71-CBAB-9B52CDD31F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4039" y="5708432"/>
            <a:ext cx="688908" cy="341406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B621C31A-6EC0-782D-21B8-4D156A977BB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46601" y="5713240"/>
            <a:ext cx="493819" cy="35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221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61612-3432-49BC-BB47-5061A106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Tko dobiva sustavnu terapiju protiv raka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C7BEA-AFA2-4AF6-A492-7AB1BC7C8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 Čimbenici koje treba uzeti u obzir: </a:t>
            </a:r>
          </a:p>
          <a:p>
            <a:pPr marL="0" indent="0">
              <a:buNone/>
            </a:pPr>
            <a:r>
              <a:rPr lang="hr-HR" dirty="0"/>
              <a:t>• </a:t>
            </a:r>
            <a:r>
              <a:rPr lang="hr-HR" b="1" dirty="0"/>
              <a:t>Čimbenici tumora:</a:t>
            </a:r>
          </a:p>
          <a:p>
            <a:pPr marL="0" indent="0">
              <a:buNone/>
            </a:pPr>
            <a:r>
              <a:rPr lang="hr-HR" dirty="0"/>
              <a:t>– Stadij bolesti</a:t>
            </a:r>
          </a:p>
          <a:p>
            <a:pPr marL="0" indent="0">
              <a:buNone/>
            </a:pPr>
            <a:r>
              <a:rPr lang="hr-HR" dirty="0"/>
              <a:t>– Patološke značajke </a:t>
            </a:r>
          </a:p>
          <a:p>
            <a:pPr marL="0" indent="0">
              <a:buNone/>
            </a:pPr>
            <a:r>
              <a:rPr lang="hr-HR" dirty="0"/>
              <a:t>– Namjera liječenja </a:t>
            </a:r>
          </a:p>
          <a:p>
            <a:pPr marL="0" indent="0">
              <a:buNone/>
            </a:pPr>
            <a:r>
              <a:rPr lang="hr-HR" b="1" dirty="0"/>
              <a:t>• Čimbenici pacijenta</a:t>
            </a:r>
          </a:p>
          <a:p>
            <a:pPr marL="0" indent="0">
              <a:buNone/>
            </a:pPr>
            <a:r>
              <a:rPr lang="hr-HR" dirty="0"/>
              <a:t>– Prikladnost za liječenje</a:t>
            </a:r>
          </a:p>
          <a:p>
            <a:pPr marL="0" indent="0">
              <a:buNone/>
            </a:pPr>
            <a:r>
              <a:rPr lang="hr-HR" dirty="0"/>
              <a:t>– Komorbiditet (druge bolesti koje bolesnik ima)</a:t>
            </a:r>
          </a:p>
          <a:p>
            <a:pPr marL="0" indent="0">
              <a:buNone/>
            </a:pPr>
            <a:r>
              <a:rPr lang="hr-HR" dirty="0"/>
              <a:t>– Želje pacijenta</a:t>
            </a:r>
          </a:p>
        </p:txBody>
      </p:sp>
    </p:spTree>
    <p:extLst>
      <p:ext uri="{BB962C8B-B14F-4D97-AF65-F5344CB8AC3E}">
        <p14:creationId xmlns:p14="http://schemas.microsoft.com/office/powerpoint/2010/main" val="250232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5704C-D97F-48E5-8EE6-70039EC8F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Bolesnikova prikladnost za liječenje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79563-6F5C-47B4-8962-45A8A28BC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Status izvedbe</a:t>
            </a:r>
            <a:r>
              <a:rPr lang="hr-HR" dirty="0"/>
              <a:t>:</a:t>
            </a:r>
          </a:p>
          <a:p>
            <a:pPr marL="0" indent="0">
              <a:buNone/>
            </a:pPr>
            <a:r>
              <a:rPr lang="hr-HR" dirty="0"/>
              <a:t> – Pokušaj kvantificiranja stanja pacijenata</a:t>
            </a:r>
          </a:p>
          <a:p>
            <a:r>
              <a:rPr lang="hr-HR" dirty="0"/>
              <a:t> </a:t>
            </a:r>
            <a:r>
              <a:rPr lang="hr-HR" b="1" dirty="0"/>
              <a:t>Sustavi bodovanja</a:t>
            </a:r>
            <a:r>
              <a:rPr lang="hr-HR" dirty="0"/>
              <a:t>:</a:t>
            </a:r>
          </a:p>
          <a:p>
            <a:pPr marL="0" indent="0">
              <a:buNone/>
            </a:pPr>
            <a:r>
              <a:rPr lang="hr-HR" dirty="0"/>
              <a:t>– Karnofsky rezultat </a:t>
            </a:r>
          </a:p>
          <a:p>
            <a:pPr marL="0" indent="0">
              <a:buNone/>
            </a:pPr>
            <a:r>
              <a:rPr lang="hr-HR" dirty="0"/>
              <a:t>– WHO/</a:t>
            </a:r>
            <a:r>
              <a:rPr lang="hr-HR" b="1" dirty="0"/>
              <a:t>ECOG rezultat( 0,1,2,3,4)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67418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7D0DF-5397-4714-9838-909D07AF4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WHO/ECOG rezultat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3C9A3-1B83-44C0-BB88-FFBD15D5EF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/>
              <a:t>0</a:t>
            </a:r>
            <a:r>
              <a:rPr lang="hr-HR" dirty="0"/>
              <a:t> - Asimptomatski potpuno aktivan, </a:t>
            </a:r>
            <a:r>
              <a:rPr lang="hr-HR" b="1" dirty="0"/>
              <a:t>sposoban </a:t>
            </a:r>
            <a:r>
              <a:rPr lang="hr-HR" dirty="0"/>
              <a:t>obavljati </a:t>
            </a:r>
            <a:r>
              <a:rPr lang="hr-HR" b="1" dirty="0"/>
              <a:t>sve</a:t>
            </a:r>
            <a:r>
              <a:rPr lang="hr-HR" dirty="0"/>
              <a:t> aktivnosti bez ograničenja </a:t>
            </a:r>
          </a:p>
          <a:p>
            <a:r>
              <a:rPr lang="hr-HR" b="1" dirty="0"/>
              <a:t>1</a:t>
            </a:r>
            <a:r>
              <a:rPr lang="hr-HR" dirty="0"/>
              <a:t> - Simptomatski Ambulantan, sposoban obavljati </a:t>
            </a:r>
            <a:r>
              <a:rPr lang="hr-HR" b="1" dirty="0"/>
              <a:t>lagane poslove</a:t>
            </a:r>
            <a:r>
              <a:rPr lang="hr-HR" dirty="0"/>
              <a:t>, npr. lake kućanske poslove </a:t>
            </a:r>
          </a:p>
          <a:p>
            <a:r>
              <a:rPr lang="hr-HR" b="1" dirty="0"/>
              <a:t>2</a:t>
            </a:r>
            <a:r>
              <a:rPr lang="hr-HR" dirty="0"/>
              <a:t> - Simptomatski Do &gt;50% dana, sposoban za svu skrb o sebi, ali </a:t>
            </a:r>
            <a:r>
              <a:rPr lang="hr-HR" b="1" dirty="0"/>
              <a:t>nesposoban </a:t>
            </a:r>
            <a:r>
              <a:rPr lang="hr-HR" dirty="0"/>
              <a:t>za obavljanje bilo kakvih </a:t>
            </a:r>
            <a:r>
              <a:rPr lang="hr-HR" b="1" dirty="0"/>
              <a:t>radnih</a:t>
            </a:r>
            <a:r>
              <a:rPr lang="hr-HR" dirty="0"/>
              <a:t> aktivnosti </a:t>
            </a:r>
          </a:p>
          <a:p>
            <a:r>
              <a:rPr lang="hr-HR" b="1" dirty="0"/>
              <a:t>3</a:t>
            </a:r>
            <a:r>
              <a:rPr lang="hr-HR" dirty="0"/>
              <a:t> – Simptomatski </a:t>
            </a:r>
            <a:r>
              <a:rPr lang="hr-HR" b="1" dirty="0"/>
              <a:t>&gt;50% dana u krevetu</a:t>
            </a:r>
            <a:r>
              <a:rPr lang="hr-HR" dirty="0"/>
              <a:t>, ali nije vezan za krevet (ograničeno samozbrinjavanje) </a:t>
            </a:r>
          </a:p>
          <a:p>
            <a:r>
              <a:rPr lang="hr-HR" b="1" dirty="0"/>
              <a:t>4</a:t>
            </a:r>
            <a:r>
              <a:rPr lang="hr-HR" dirty="0"/>
              <a:t> - Vezan za krevet: </a:t>
            </a:r>
            <a:r>
              <a:rPr lang="hr-HR" b="1" dirty="0"/>
              <a:t>Potpuno vezan za krevet</a:t>
            </a:r>
            <a:r>
              <a:rPr lang="hr-HR" dirty="0"/>
              <a:t>/stolicu; nesposoban za brigu o sebi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78797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23ACC-E437-4CFC-BE72-81D48218F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KEMOTERAPIJA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B479E-5228-4D0A-B1B0-07AD6D6E4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• Cilj kemoterapije je “</a:t>
            </a:r>
            <a:r>
              <a:rPr lang="hr-HR" b="1" dirty="0"/>
              <a:t>učiniti maksimalnu štetu stanicama raka, a uzrokovati minimalnu štetu zdravom tkivu</a:t>
            </a:r>
            <a:r>
              <a:rPr lang="hr-HR" dirty="0"/>
              <a:t>.”</a:t>
            </a:r>
          </a:p>
          <a:p>
            <a:pPr marL="0" indent="0">
              <a:buNone/>
            </a:pPr>
            <a:r>
              <a:rPr lang="hr-HR" dirty="0"/>
              <a:t> • To je uporaba citotoksičnih lijekova za uništavanje stanica raka</a:t>
            </a:r>
          </a:p>
          <a:p>
            <a:pPr marL="0" indent="0">
              <a:buNone/>
            </a:pPr>
            <a:r>
              <a:rPr lang="hr-HR" dirty="0"/>
              <a:t> • Kemoterapija utječe na cijelo tijelo. </a:t>
            </a:r>
          </a:p>
          <a:p>
            <a:pPr marL="0" indent="0">
              <a:buNone/>
            </a:pPr>
            <a:r>
              <a:rPr lang="hr-HR" dirty="0"/>
              <a:t>• Činjenica da utječe i na zdrave i na stanice raka znači da može biti vrlo    agresivna. </a:t>
            </a:r>
          </a:p>
          <a:p>
            <a:pPr marL="0" indent="0">
              <a:buNone/>
            </a:pPr>
            <a:r>
              <a:rPr lang="hr-HR" dirty="0"/>
              <a:t>• Međutim, danas se naširoko koristi zbog svoje sposobnosti da smanji,   pa čak i eliminira rak.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46708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3199</Words>
  <Application>Microsoft Office PowerPoint</Application>
  <PresentationFormat>Široki zaslon</PresentationFormat>
  <Paragraphs>341</Paragraphs>
  <Slides>56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56</vt:i4>
      </vt:variant>
    </vt:vector>
  </HeadingPairs>
  <TitlesOfParts>
    <vt:vector size="61" baseType="lpstr">
      <vt:lpstr>-apple-system</vt:lpstr>
      <vt:lpstr>Arial</vt:lpstr>
      <vt:lpstr>Calibri</vt:lpstr>
      <vt:lpstr>Calibri Light</vt:lpstr>
      <vt:lpstr>Office Theme</vt:lpstr>
      <vt:lpstr>KEMOTERAPIJA i IMUNOTERAPIJA KAO LIJEK</vt:lpstr>
      <vt:lpstr>NAČINI LIJEČENJA ZLOĆUDNIH BOLESTI</vt:lpstr>
      <vt:lpstr>Sustavne terapije protiv raka</vt:lpstr>
      <vt:lpstr> Ciljevi sustavne terapije protiv raka</vt:lpstr>
      <vt:lpstr>Ciljevi sustavne terapije protiv raka</vt:lpstr>
      <vt:lpstr>Tko dobiva sustavnu terapiju protiv raka</vt:lpstr>
      <vt:lpstr>Bolesnikova prikladnost za liječenje</vt:lpstr>
      <vt:lpstr>WHO/ECOG rezultat</vt:lpstr>
      <vt:lpstr>KEMOTERAPIJA</vt:lpstr>
      <vt:lpstr>IDEALNA META ZA TERAPIJU RAKA</vt:lpstr>
      <vt:lpstr>IDEALNO SREDSTVO ZA TERAPIJU RAKA</vt:lpstr>
      <vt:lpstr>Lijekovi za kemoterapiju- citostatici ili citotoksični lijekovi</vt:lpstr>
      <vt:lpstr>KAKO DJELUJE KEMOTERAPIJA?</vt:lpstr>
      <vt:lpstr>STANIČNI CIKLUS</vt:lpstr>
      <vt:lpstr>Stanični ciklus i faza djelovanja lijekova</vt:lpstr>
      <vt:lpstr>PowerPoint prezentacija</vt:lpstr>
      <vt:lpstr>KLASIFIKACIJA CITOTOKSIČNIH SREDSTAVA </vt:lpstr>
      <vt:lpstr>ANTIBIOTICI PROTIV TUMORA</vt:lpstr>
      <vt:lpstr>Anti-tumorski antibiotici</vt:lpstr>
      <vt:lpstr>ALKILIRAJUĆA SREDSTVA</vt:lpstr>
      <vt:lpstr>Alkilirajuća sredstva</vt:lpstr>
      <vt:lpstr>ANTI-METABOLITI</vt:lpstr>
      <vt:lpstr>ALKALOIDI VINKE</vt:lpstr>
      <vt:lpstr>RITAM DAVANJA- PROTOKOLI</vt:lpstr>
      <vt:lpstr>PowerPoint prezentacija</vt:lpstr>
      <vt:lpstr>PowerPoint prezentacija</vt:lpstr>
      <vt:lpstr>PowerPoint prezentacija</vt:lpstr>
      <vt:lpstr>Upala sluznice usne šupljine</vt:lpstr>
      <vt:lpstr>Prevencija toksičnosti</vt:lpstr>
      <vt:lpstr>Zašto kemoterapija ponekad ne uspijeva?</vt:lpstr>
      <vt:lpstr>METASTAZE U JETRI prije kemoterapije</vt:lpstr>
      <vt:lpstr>Metastaze u jetri- djelomični odgovor na KT</vt:lpstr>
      <vt:lpstr>Jetra nakon operacije metastaza (samo mali broj metastaza ima smisla operirati!!!!)</vt:lpstr>
      <vt:lpstr>Prirodna selekcija otpornosti </vt:lpstr>
      <vt:lpstr>Mehanizmi otpornosti</vt:lpstr>
      <vt:lpstr>KAKO IZBJEĆI OTPORNOST?</vt:lpstr>
      <vt:lpstr>Drugi oblici liječenja</vt:lpstr>
      <vt:lpstr>ŠTO JE IMUNOTERAPIJA?</vt:lpstr>
      <vt:lpstr>Kako se imunoterapija koristi za liječenje raka?</vt:lpstr>
      <vt:lpstr>Što radi naš imunološki sustav?</vt:lpstr>
      <vt:lpstr>Imunološki sustav teže cilja na stanice raka</vt:lpstr>
      <vt:lpstr>Vrste imunoterapije raka</vt:lpstr>
      <vt:lpstr>1. Inhibitori imunoloških kontrolnih točaka-CHECKPOINT INHIBITORI</vt:lpstr>
      <vt:lpstr>PD-1 i PD-L1 inhibitori</vt:lpstr>
      <vt:lpstr>b.) CTLA-4 inhibitori</vt:lpstr>
      <vt:lpstr>Kombinacija CTLA-4 i PD-1 inhibitora</vt:lpstr>
      <vt:lpstr>c.) LAG-3 inhibitori</vt:lpstr>
      <vt:lpstr>KOJA SU MONOKLONSKA ANTITIJELA DANAS U UPOTREBI?</vt:lpstr>
      <vt:lpstr>Moguće nuspojave monoklonskih protutijela</vt:lpstr>
      <vt:lpstr>Konjugati lijekova s antitijelima</vt:lpstr>
      <vt:lpstr>Trastuzumab-derukstekan=  3 u 1</vt:lpstr>
      <vt:lpstr>Alpelisib </vt:lpstr>
      <vt:lpstr>UMJESTO ZAKLJUČKA</vt:lpstr>
      <vt:lpstr>Ovo ne pokušavajte nikada!</vt:lpstr>
      <vt:lpstr>Tumorski biljezi</vt:lpstr>
      <vt:lpstr>Zaključak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KEMOTERAPIJA U LIJEČENJU ZLOĆUDNIH BOLESTI</dc:title>
  <dc:creator>Ilona</dc:creator>
  <cp:lastModifiedBy>Dora Bukovac</cp:lastModifiedBy>
  <cp:revision>144</cp:revision>
  <dcterms:created xsi:type="dcterms:W3CDTF">2023-05-21T08:45:44Z</dcterms:created>
  <dcterms:modified xsi:type="dcterms:W3CDTF">2023-06-13T09:33:22Z</dcterms:modified>
</cp:coreProperties>
</file>