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1"/>
  </p:notesMasterIdLst>
  <p:sldIdLst>
    <p:sldId id="256" r:id="rId3"/>
    <p:sldId id="299" r:id="rId4"/>
    <p:sldId id="1185" r:id="rId5"/>
    <p:sldId id="257" r:id="rId6"/>
    <p:sldId id="258" r:id="rId7"/>
    <p:sldId id="1131" r:id="rId8"/>
    <p:sldId id="1132" r:id="rId9"/>
    <p:sldId id="1133" r:id="rId10"/>
    <p:sldId id="981" r:id="rId11"/>
    <p:sldId id="1095" r:id="rId12"/>
    <p:sldId id="1139" r:id="rId13"/>
    <p:sldId id="1140" r:id="rId14"/>
    <p:sldId id="1141" r:id="rId15"/>
    <p:sldId id="1142" r:id="rId16"/>
    <p:sldId id="1146" r:id="rId17"/>
    <p:sldId id="1147" r:id="rId18"/>
    <p:sldId id="1148" r:id="rId19"/>
    <p:sldId id="1149" r:id="rId20"/>
    <p:sldId id="1151" r:id="rId21"/>
    <p:sldId id="1154" r:id="rId22"/>
    <p:sldId id="1155" r:id="rId23"/>
    <p:sldId id="1156" r:id="rId24"/>
    <p:sldId id="1157" r:id="rId25"/>
    <p:sldId id="1171" r:id="rId26"/>
    <p:sldId id="1175" r:id="rId27"/>
    <p:sldId id="1174" r:id="rId28"/>
    <p:sldId id="1159" r:id="rId29"/>
    <p:sldId id="1160" r:id="rId30"/>
    <p:sldId id="1161" r:id="rId31"/>
    <p:sldId id="1162" r:id="rId32"/>
    <p:sldId id="1165" r:id="rId33"/>
    <p:sldId id="1099" r:id="rId34"/>
    <p:sldId id="1166" r:id="rId35"/>
    <p:sldId id="273" r:id="rId36"/>
    <p:sldId id="275" r:id="rId37"/>
    <p:sldId id="262" r:id="rId38"/>
    <p:sldId id="259" r:id="rId39"/>
    <p:sldId id="260" r:id="rId40"/>
    <p:sldId id="261" r:id="rId41"/>
    <p:sldId id="263" r:id="rId42"/>
    <p:sldId id="276" r:id="rId43"/>
    <p:sldId id="277" r:id="rId44"/>
    <p:sldId id="278" r:id="rId45"/>
    <p:sldId id="279" r:id="rId46"/>
    <p:sldId id="280" r:id="rId47"/>
    <p:sldId id="281" r:id="rId48"/>
    <p:sldId id="282" r:id="rId49"/>
    <p:sldId id="284" r:id="rId50"/>
    <p:sldId id="285" r:id="rId51"/>
    <p:sldId id="286" r:id="rId52"/>
    <p:sldId id="287" r:id="rId53"/>
    <p:sldId id="288" r:id="rId54"/>
    <p:sldId id="289" r:id="rId55"/>
    <p:sldId id="290" r:id="rId56"/>
    <p:sldId id="291" r:id="rId57"/>
    <p:sldId id="292" r:id="rId58"/>
    <p:sldId id="293" r:id="rId59"/>
    <p:sldId id="294" r:id="rId60"/>
    <p:sldId id="295" r:id="rId61"/>
    <p:sldId id="1195" r:id="rId62"/>
    <p:sldId id="265" r:id="rId63"/>
    <p:sldId id="297" r:id="rId64"/>
    <p:sldId id="298" r:id="rId65"/>
    <p:sldId id="1196" r:id="rId66"/>
    <p:sldId id="301" r:id="rId67"/>
    <p:sldId id="305" r:id="rId68"/>
    <p:sldId id="1197" r:id="rId69"/>
    <p:sldId id="1186" r:id="rId70"/>
    <p:sldId id="329" r:id="rId71"/>
    <p:sldId id="1187" r:id="rId72"/>
    <p:sldId id="1188" r:id="rId73"/>
    <p:sldId id="1189" r:id="rId74"/>
    <p:sldId id="1190" r:id="rId75"/>
    <p:sldId id="1191" r:id="rId76"/>
    <p:sldId id="1192" r:id="rId77"/>
    <p:sldId id="1193" r:id="rId78"/>
    <p:sldId id="304" r:id="rId79"/>
    <p:sldId id="1194" r:id="rId80"/>
    <p:sldId id="302" r:id="rId81"/>
    <p:sldId id="327" r:id="rId82"/>
    <p:sldId id="321" r:id="rId83"/>
    <p:sldId id="323" r:id="rId84"/>
    <p:sldId id="324" r:id="rId85"/>
    <p:sldId id="1184" r:id="rId86"/>
    <p:sldId id="1201" r:id="rId87"/>
    <p:sldId id="1202" r:id="rId88"/>
    <p:sldId id="1203" r:id="rId89"/>
    <p:sldId id="267" r:id="rId90"/>
    <p:sldId id="1204" r:id="rId91"/>
    <p:sldId id="264" r:id="rId92"/>
    <p:sldId id="274" r:id="rId93"/>
    <p:sldId id="1205" r:id="rId94"/>
    <p:sldId id="1206" r:id="rId95"/>
    <p:sldId id="1207" r:id="rId96"/>
    <p:sldId id="1208" r:id="rId97"/>
    <p:sldId id="1209" r:id="rId98"/>
    <p:sldId id="269" r:id="rId99"/>
    <p:sldId id="1198" r:id="rId10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9" autoAdjust="0"/>
    <p:restoredTop sz="94660"/>
  </p:normalViewPr>
  <p:slideViewPr>
    <p:cSldViewPr snapToGrid="0">
      <p:cViewPr varScale="1">
        <p:scale>
          <a:sx n="83" d="100"/>
          <a:sy n="83" d="100"/>
        </p:scale>
        <p:origin x="350"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513CA-3D4E-4F34-AC59-1B6ED86CADBE}" type="datetimeFigureOut">
              <a:rPr lang="hr-HR" smtClean="0"/>
              <a:pPr/>
              <a:t>3.5.2023.</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F4AB8-1AA2-4A87-9F72-4AEF80E873BB}" type="slidenum">
              <a:rPr lang="hr-HR" smtClean="0"/>
              <a:pPr/>
              <a:t>‹#›</a:t>
            </a:fld>
            <a:endParaRPr lang="hr-HR"/>
          </a:p>
        </p:txBody>
      </p:sp>
    </p:spTree>
    <p:extLst>
      <p:ext uri="{BB962C8B-B14F-4D97-AF65-F5344CB8AC3E}">
        <p14:creationId xmlns:p14="http://schemas.microsoft.com/office/powerpoint/2010/main" val="115150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Arial" charset="0"/>
                <a:cs typeface="Arial" charset="0"/>
              </a:rPr>
              <a:t>This graph illustrates how much progress has been achieved in a relatively well-resourced country: the United States </a:t>
            </a:r>
            <a:endParaRPr lang="en-US" dirty="0">
              <a:latin typeface="Arial" charset="0"/>
              <a:cs typeface="Arial" charset="0"/>
            </a:endParaRPr>
          </a:p>
          <a:p>
            <a:pPr>
              <a:buFontTx/>
              <a:buChar char="•"/>
            </a:pPr>
            <a:r>
              <a:rPr lang="en-US" dirty="0">
                <a:latin typeface="Arial" charset="0"/>
                <a:cs typeface="Arial" charset="0"/>
              </a:rPr>
              <a:t>It’s pulled from ASCO’s </a:t>
            </a:r>
            <a:r>
              <a:rPr lang="en-US" dirty="0" err="1">
                <a:latin typeface="Arial" charset="0"/>
                <a:cs typeface="Arial" charset="0"/>
              </a:rPr>
              <a:t>CancerProgress.Net</a:t>
            </a:r>
            <a:r>
              <a:rPr lang="en-US" dirty="0">
                <a:latin typeface="Arial" charset="0"/>
                <a:cs typeface="Arial" charset="0"/>
              </a:rPr>
              <a:t>, a website we created to document and recognize progress achieved in cancer research</a:t>
            </a:r>
          </a:p>
          <a:p>
            <a:pPr>
              <a:buFontTx/>
              <a:buChar char="•"/>
            </a:pPr>
            <a:r>
              <a:rPr lang="en-US" dirty="0">
                <a:latin typeface="Arial" charset="0"/>
                <a:cs typeface="Arial" charset="0"/>
              </a:rPr>
              <a:t>The website features an interactive timeline of hundreds of cancer research milestones from the past 100 years</a:t>
            </a:r>
          </a:p>
          <a:p>
            <a:endParaRPr lang="en-US" dirty="0">
              <a:latin typeface="Arial" charset="0"/>
              <a:cs typeface="Arial" charset="0"/>
            </a:endParaRPr>
          </a:p>
          <a:p>
            <a:endParaRPr lang="en-US" dirty="0">
              <a:latin typeface="Arial" charset="0"/>
              <a:cs typeface="Arial"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8448" indent="-287865">
              <a:defRPr>
                <a:solidFill>
                  <a:schemeClr val="tx1"/>
                </a:solidFill>
                <a:latin typeface="Arial" charset="0"/>
                <a:ea typeface="ＭＳ Ｐゴシック" charset="0"/>
              </a:defRPr>
            </a:lvl2pPr>
            <a:lvl3pPr marL="1151458" indent="-230292">
              <a:defRPr>
                <a:solidFill>
                  <a:schemeClr val="tx1"/>
                </a:solidFill>
                <a:latin typeface="Arial" charset="0"/>
                <a:ea typeface="ＭＳ Ｐゴシック" charset="0"/>
              </a:defRPr>
            </a:lvl3pPr>
            <a:lvl4pPr marL="1612041" indent="-230292">
              <a:defRPr>
                <a:solidFill>
                  <a:schemeClr val="tx1"/>
                </a:solidFill>
                <a:latin typeface="Arial" charset="0"/>
                <a:ea typeface="ＭＳ Ｐゴシック" charset="0"/>
              </a:defRPr>
            </a:lvl4pPr>
            <a:lvl5pPr marL="2072625" indent="-230292">
              <a:defRPr>
                <a:solidFill>
                  <a:schemeClr val="tx1"/>
                </a:solidFill>
                <a:latin typeface="Arial" charset="0"/>
                <a:ea typeface="ＭＳ Ｐゴシック" charset="0"/>
              </a:defRPr>
            </a:lvl5pPr>
            <a:lvl6pPr marL="2533208" indent="-230292" eaLnBrk="0" fontAlgn="base" hangingPunct="0">
              <a:spcBef>
                <a:spcPct val="0"/>
              </a:spcBef>
              <a:spcAft>
                <a:spcPct val="0"/>
              </a:spcAft>
              <a:defRPr>
                <a:solidFill>
                  <a:schemeClr val="tx1"/>
                </a:solidFill>
                <a:latin typeface="Arial" charset="0"/>
                <a:ea typeface="ＭＳ Ｐゴシック" charset="0"/>
              </a:defRPr>
            </a:lvl6pPr>
            <a:lvl7pPr marL="2993791" indent="-230292" eaLnBrk="0" fontAlgn="base" hangingPunct="0">
              <a:spcBef>
                <a:spcPct val="0"/>
              </a:spcBef>
              <a:spcAft>
                <a:spcPct val="0"/>
              </a:spcAft>
              <a:defRPr>
                <a:solidFill>
                  <a:schemeClr val="tx1"/>
                </a:solidFill>
                <a:latin typeface="Arial" charset="0"/>
                <a:ea typeface="ＭＳ Ｐゴシック" charset="0"/>
              </a:defRPr>
            </a:lvl7pPr>
            <a:lvl8pPr marL="3454375" indent="-230292" eaLnBrk="0" fontAlgn="base" hangingPunct="0">
              <a:spcBef>
                <a:spcPct val="0"/>
              </a:spcBef>
              <a:spcAft>
                <a:spcPct val="0"/>
              </a:spcAft>
              <a:defRPr>
                <a:solidFill>
                  <a:schemeClr val="tx1"/>
                </a:solidFill>
                <a:latin typeface="Arial" charset="0"/>
                <a:ea typeface="ＭＳ Ｐゴシック" charset="0"/>
              </a:defRPr>
            </a:lvl8pPr>
            <a:lvl9pPr marL="3914958" indent="-230292"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8BC9EC5-D22A-614E-B876-1282AA448D1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69044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E834C003-5821-400C-BD21-53638BA405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3B516F-E6A8-458B-87F4-3F6DD8C21DD1}" type="slidenum">
              <a:rPr kumimoji="0" lang="it-IT" altLang="sr-Latn-R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it-IT" altLang="sr-Latn-R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803" name="Rectangle 2">
            <a:extLst>
              <a:ext uri="{FF2B5EF4-FFF2-40B4-BE49-F238E27FC236}">
                <a16:creationId xmlns:a16="http://schemas.microsoft.com/office/drawing/2014/main" id="{3C9516F9-158D-4588-BFF0-331C3EC3A42F}"/>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EBAEEFD2-546D-4F51-A1EE-403660EFD9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CS" altLang="sr-Latn-R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1431-D93F-4922-804D-8D3CAF2620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id="{B9651C4D-4D3E-4678-9C92-D177A0095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id="{8D458649-69EB-4B39-81B3-0590F1E391DA}"/>
              </a:ext>
            </a:extLst>
          </p:cNvPr>
          <p:cNvSpPr>
            <a:spLocks noGrp="1"/>
          </p:cNvSpPr>
          <p:nvPr>
            <p:ph type="dt" sz="half" idx="10"/>
          </p:nvPr>
        </p:nvSpPr>
        <p:spPr/>
        <p:txBody>
          <a:bodyPr/>
          <a:lstStyle/>
          <a:p>
            <a:fld id="{515FEF94-D4BF-4454-9B54-D858613B9B72}" type="datetimeFigureOut">
              <a:rPr lang="hr-HR" smtClean="0"/>
              <a:pPr/>
              <a:t>3.5.2023.</a:t>
            </a:fld>
            <a:endParaRPr lang="hr-HR"/>
          </a:p>
        </p:txBody>
      </p:sp>
      <p:sp>
        <p:nvSpPr>
          <p:cNvPr id="5" name="Footer Placeholder 4">
            <a:extLst>
              <a:ext uri="{FF2B5EF4-FFF2-40B4-BE49-F238E27FC236}">
                <a16:creationId xmlns:a16="http://schemas.microsoft.com/office/drawing/2014/main" id="{E779546C-9AA3-40DB-B478-7F03CF58DBC2}"/>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6070FA5E-6158-4429-AD00-76986D7A3FF9}"/>
              </a:ext>
            </a:extLst>
          </p:cNvPr>
          <p:cNvSpPr>
            <a:spLocks noGrp="1"/>
          </p:cNvSpPr>
          <p:nvPr>
            <p:ph type="sldNum" sz="quarter" idx="12"/>
          </p:nvPr>
        </p:nvSpPr>
        <p:spPr/>
        <p:txBody>
          <a:bodyPr/>
          <a:lstStyle/>
          <a:p>
            <a:fld id="{EFF54326-B622-4E73-B137-1D8C3F000877}" type="slidenum">
              <a:rPr lang="hr-HR" smtClean="0"/>
              <a:pPr/>
              <a:t>‹#›</a:t>
            </a:fld>
            <a:endParaRPr lang="hr-HR"/>
          </a:p>
        </p:txBody>
      </p:sp>
    </p:spTree>
    <p:extLst>
      <p:ext uri="{BB962C8B-B14F-4D97-AF65-F5344CB8AC3E}">
        <p14:creationId xmlns:p14="http://schemas.microsoft.com/office/powerpoint/2010/main" val="3621990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55938-8CE8-4937-8BAD-C0FF48789129}"/>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25A72544-5761-4B90-87EC-08028B4A82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DF024999-BEE5-43EF-A452-304933F388C4}"/>
              </a:ext>
            </a:extLst>
          </p:cNvPr>
          <p:cNvSpPr>
            <a:spLocks noGrp="1"/>
          </p:cNvSpPr>
          <p:nvPr>
            <p:ph type="dt" sz="half" idx="10"/>
          </p:nvPr>
        </p:nvSpPr>
        <p:spPr/>
        <p:txBody>
          <a:bodyPr/>
          <a:lstStyle/>
          <a:p>
            <a:fld id="{515FEF94-D4BF-4454-9B54-D858613B9B72}" type="datetimeFigureOut">
              <a:rPr lang="hr-HR" smtClean="0"/>
              <a:pPr/>
              <a:t>3.5.2023.</a:t>
            </a:fld>
            <a:endParaRPr lang="hr-HR"/>
          </a:p>
        </p:txBody>
      </p:sp>
      <p:sp>
        <p:nvSpPr>
          <p:cNvPr id="5" name="Footer Placeholder 4">
            <a:extLst>
              <a:ext uri="{FF2B5EF4-FFF2-40B4-BE49-F238E27FC236}">
                <a16:creationId xmlns:a16="http://schemas.microsoft.com/office/drawing/2014/main" id="{71D3E86B-DCA0-4734-94E6-3E7CA706DE29}"/>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548FB8D7-005B-4652-95BB-7ED3083B1A17}"/>
              </a:ext>
            </a:extLst>
          </p:cNvPr>
          <p:cNvSpPr>
            <a:spLocks noGrp="1"/>
          </p:cNvSpPr>
          <p:nvPr>
            <p:ph type="sldNum" sz="quarter" idx="12"/>
          </p:nvPr>
        </p:nvSpPr>
        <p:spPr/>
        <p:txBody>
          <a:bodyPr/>
          <a:lstStyle/>
          <a:p>
            <a:fld id="{EFF54326-B622-4E73-B137-1D8C3F000877}" type="slidenum">
              <a:rPr lang="hr-HR" smtClean="0"/>
              <a:pPr/>
              <a:t>‹#›</a:t>
            </a:fld>
            <a:endParaRPr lang="hr-HR"/>
          </a:p>
        </p:txBody>
      </p:sp>
    </p:spTree>
    <p:extLst>
      <p:ext uri="{BB962C8B-B14F-4D97-AF65-F5344CB8AC3E}">
        <p14:creationId xmlns:p14="http://schemas.microsoft.com/office/powerpoint/2010/main" val="323565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A469D2-9584-476D-ABEB-93156F6F45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id="{739830B1-6713-4026-B5E4-719DBBFC633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D2C51402-A41B-47C4-9729-61CB4474F7CF}"/>
              </a:ext>
            </a:extLst>
          </p:cNvPr>
          <p:cNvSpPr>
            <a:spLocks noGrp="1"/>
          </p:cNvSpPr>
          <p:nvPr>
            <p:ph type="dt" sz="half" idx="10"/>
          </p:nvPr>
        </p:nvSpPr>
        <p:spPr/>
        <p:txBody>
          <a:bodyPr/>
          <a:lstStyle/>
          <a:p>
            <a:fld id="{515FEF94-D4BF-4454-9B54-D858613B9B72}" type="datetimeFigureOut">
              <a:rPr lang="hr-HR" smtClean="0"/>
              <a:pPr/>
              <a:t>3.5.2023.</a:t>
            </a:fld>
            <a:endParaRPr lang="hr-HR"/>
          </a:p>
        </p:txBody>
      </p:sp>
      <p:sp>
        <p:nvSpPr>
          <p:cNvPr id="5" name="Footer Placeholder 4">
            <a:extLst>
              <a:ext uri="{FF2B5EF4-FFF2-40B4-BE49-F238E27FC236}">
                <a16:creationId xmlns:a16="http://schemas.microsoft.com/office/drawing/2014/main" id="{695A9CB6-C15F-474D-854B-859A32AE20B7}"/>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E2D701BA-0D24-4A11-BB41-EA5FBB2DDA53}"/>
              </a:ext>
            </a:extLst>
          </p:cNvPr>
          <p:cNvSpPr>
            <a:spLocks noGrp="1"/>
          </p:cNvSpPr>
          <p:nvPr>
            <p:ph type="sldNum" sz="quarter" idx="12"/>
          </p:nvPr>
        </p:nvSpPr>
        <p:spPr/>
        <p:txBody>
          <a:bodyPr/>
          <a:lstStyle/>
          <a:p>
            <a:fld id="{EFF54326-B622-4E73-B137-1D8C3F000877}" type="slidenum">
              <a:rPr lang="hr-HR" smtClean="0"/>
              <a:pPr/>
              <a:t>‹#›</a:t>
            </a:fld>
            <a:endParaRPr lang="hr-HR"/>
          </a:p>
        </p:txBody>
      </p:sp>
    </p:spTree>
    <p:extLst>
      <p:ext uri="{BB962C8B-B14F-4D97-AF65-F5344CB8AC3E}">
        <p14:creationId xmlns:p14="http://schemas.microsoft.com/office/powerpoint/2010/main" val="1624432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5379" y="1949605"/>
            <a:ext cx="11198572" cy="762756"/>
          </a:xfrm>
        </p:spPr>
        <p:txBody>
          <a:bodyPr/>
          <a:lstStyle>
            <a:lvl1pPr>
              <a:defRPr sz="3200"/>
            </a:lvl1pPr>
          </a:lstStyle>
          <a:p>
            <a:r>
              <a:rPr lang="en-US" dirty="0"/>
              <a:t>Click to edit Master title style</a:t>
            </a:r>
          </a:p>
        </p:txBody>
      </p:sp>
      <p:sp>
        <p:nvSpPr>
          <p:cNvPr id="3" name="Subtitle 2"/>
          <p:cNvSpPr>
            <a:spLocks noGrp="1"/>
          </p:cNvSpPr>
          <p:nvPr>
            <p:ph type="subTitle" idx="1"/>
          </p:nvPr>
        </p:nvSpPr>
        <p:spPr>
          <a:xfrm>
            <a:off x="385379" y="2739242"/>
            <a:ext cx="11432920" cy="504707"/>
          </a:xfrm>
        </p:spPr>
        <p:txBody>
          <a:bodyPr/>
          <a:lstStyle>
            <a:lvl1pPr marL="0" indent="0" algn="l">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fld id="{D9383F5B-AF17-1F4C-99D9-ED253E272536}" type="datetime1">
              <a:rPr lang="en-US"/>
              <a:pPr/>
              <a:t>5/3/2023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4B8ED21-CD12-CD40-A4CF-7052CDF5E413}" type="slidenum">
              <a:rPr lang="en-US"/>
              <a:pPr/>
              <a:t>‹#›</a:t>
            </a:fld>
            <a:endParaRPr lang="en-US"/>
          </a:p>
        </p:txBody>
      </p:sp>
    </p:spTree>
    <p:extLst>
      <p:ext uri="{BB962C8B-B14F-4D97-AF65-F5344CB8AC3E}">
        <p14:creationId xmlns:p14="http://schemas.microsoft.com/office/powerpoint/2010/main" val="86082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5212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4190700-B1DF-F940-A691-D8573D0D5CD5}" type="datetime1">
              <a:rPr lang="en-US"/>
              <a:pPr/>
              <a:t>5/3/2023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10AE00B-FE5B-0447-901B-96FF38AC1FA2}" type="slidenum">
              <a:rPr lang="en-US"/>
              <a:pPr/>
              <a:t>‹#›</a:t>
            </a:fld>
            <a:endParaRPr lang="en-US"/>
          </a:p>
        </p:txBody>
      </p:sp>
    </p:spTree>
    <p:extLst>
      <p:ext uri="{BB962C8B-B14F-4D97-AF65-F5344CB8AC3E}">
        <p14:creationId xmlns:p14="http://schemas.microsoft.com/office/powerpoint/2010/main" val="116429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5379" y="4406901"/>
            <a:ext cx="11491311" cy="1362075"/>
          </a:xfrm>
        </p:spPr>
        <p:txBody>
          <a:bodyPr anchor="t"/>
          <a:lstStyle>
            <a:lvl1pPr algn="l">
              <a:defRPr sz="4000" b="1" cap="none">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5379" y="2906713"/>
            <a:ext cx="11491311" cy="1500187"/>
          </a:xfrm>
        </p:spPr>
        <p:txBody>
          <a:bodyPr anchor="b"/>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7785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5379" y="1600201"/>
            <a:ext cx="560902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6206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D35BF0FC-A1D5-3F47-9821-CD93BB70A010}" type="datetime1">
              <a:rPr lang="en-US"/>
              <a:pPr/>
              <a:t>5/3/2023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8574792-FDE8-AC48-9B39-4E6B7AE4959A}" type="slidenum">
              <a:rPr lang="en-US"/>
              <a:pPr/>
              <a:t>‹#›</a:t>
            </a:fld>
            <a:endParaRPr lang="en-US"/>
          </a:p>
        </p:txBody>
      </p:sp>
    </p:spTree>
    <p:extLst>
      <p:ext uri="{BB962C8B-B14F-4D97-AF65-F5344CB8AC3E}">
        <p14:creationId xmlns:p14="http://schemas.microsoft.com/office/powerpoint/2010/main" val="54518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5379" y="1535113"/>
            <a:ext cx="5611139" cy="63976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5379" y="2174875"/>
            <a:ext cx="56111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624932" cy="63976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6249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10B408B-59BD-094A-8996-C3E860CBB834}" type="datetime1">
              <a:rPr lang="en-US"/>
              <a:pPr/>
              <a:t>5/3/2023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F04BF7F-B360-054A-855D-20D04EE85BF6}" type="slidenum">
              <a:rPr lang="en-US"/>
              <a:pPr/>
              <a:t>‹#›</a:t>
            </a:fld>
            <a:endParaRPr lang="en-US"/>
          </a:p>
        </p:txBody>
      </p:sp>
    </p:spTree>
    <p:extLst>
      <p:ext uri="{BB962C8B-B14F-4D97-AF65-F5344CB8AC3E}">
        <p14:creationId xmlns:p14="http://schemas.microsoft.com/office/powerpoint/2010/main" val="277263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fld id="{276D09F3-BF3A-A14E-B412-9714EBF0008B}" type="datetime1">
              <a:rPr lang="en-US"/>
              <a:pPr/>
              <a:t>5/3/2023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DCFE986-AEF1-7649-98B3-F66A72FCADA7}" type="slidenum">
              <a:rPr lang="en-US"/>
              <a:pPr/>
              <a:t>‹#›</a:t>
            </a:fld>
            <a:endParaRPr lang="en-US"/>
          </a:p>
        </p:txBody>
      </p:sp>
    </p:spTree>
    <p:extLst>
      <p:ext uri="{BB962C8B-B14F-4D97-AF65-F5344CB8AC3E}">
        <p14:creationId xmlns:p14="http://schemas.microsoft.com/office/powerpoint/2010/main" val="112264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B37DB56-9A82-A74C-BB4F-D1233CB7A29D}" type="datetime1">
              <a:rPr lang="en-US"/>
              <a:pPr/>
              <a:t>5/3/2023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5027264-7214-6740-A4FC-FB8B8156D027}" type="slidenum">
              <a:rPr lang="en-US"/>
              <a:pPr/>
              <a:t>‹#›</a:t>
            </a:fld>
            <a:endParaRPr lang="en-US"/>
          </a:p>
        </p:txBody>
      </p:sp>
    </p:spTree>
    <p:extLst>
      <p:ext uri="{BB962C8B-B14F-4D97-AF65-F5344CB8AC3E}">
        <p14:creationId xmlns:p14="http://schemas.microsoft.com/office/powerpoint/2010/main" val="412748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5380" y="273050"/>
            <a:ext cx="4235305" cy="1162050"/>
          </a:xfrm>
        </p:spPr>
        <p:txBody>
          <a:bodyPr anchor="b"/>
          <a:lstStyle>
            <a:lvl1pPr algn="l">
              <a:defRPr sz="2000" b="1">
                <a:solidFill>
                  <a:srgbClr val="094791"/>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7086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5380" y="1435101"/>
            <a:ext cx="423530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6719FAF-9D47-B549-BFE0-9C1304E10477}" type="datetime1">
              <a:rPr lang="en-US"/>
              <a:pPr/>
              <a:t>5/3/2023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0A1C966-C230-6A41-8C29-17F1406471A3}" type="slidenum">
              <a:rPr lang="en-US"/>
              <a:pPr/>
              <a:t>‹#›</a:t>
            </a:fld>
            <a:endParaRPr lang="en-US"/>
          </a:p>
        </p:txBody>
      </p:sp>
    </p:spTree>
    <p:extLst>
      <p:ext uri="{BB962C8B-B14F-4D97-AF65-F5344CB8AC3E}">
        <p14:creationId xmlns:p14="http://schemas.microsoft.com/office/powerpoint/2010/main" val="282507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4FABB-71E3-40F7-BBD8-13C00F3539E5}"/>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53C9AF88-67AF-4293-BCF7-CE6247F830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A661D22B-97AB-427B-B2E2-16D425F7E1CC}"/>
              </a:ext>
            </a:extLst>
          </p:cNvPr>
          <p:cNvSpPr>
            <a:spLocks noGrp="1"/>
          </p:cNvSpPr>
          <p:nvPr>
            <p:ph type="dt" sz="half" idx="10"/>
          </p:nvPr>
        </p:nvSpPr>
        <p:spPr/>
        <p:txBody>
          <a:bodyPr/>
          <a:lstStyle/>
          <a:p>
            <a:fld id="{515FEF94-D4BF-4454-9B54-D858613B9B72}" type="datetimeFigureOut">
              <a:rPr lang="hr-HR" smtClean="0"/>
              <a:pPr/>
              <a:t>3.5.2023.</a:t>
            </a:fld>
            <a:endParaRPr lang="hr-HR"/>
          </a:p>
        </p:txBody>
      </p:sp>
      <p:sp>
        <p:nvSpPr>
          <p:cNvPr id="5" name="Footer Placeholder 4">
            <a:extLst>
              <a:ext uri="{FF2B5EF4-FFF2-40B4-BE49-F238E27FC236}">
                <a16:creationId xmlns:a16="http://schemas.microsoft.com/office/drawing/2014/main" id="{A8A5C9A8-84A3-4149-B404-DD7CB6287F91}"/>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724B0CB0-C5F5-424E-AD16-6BE7A5ED9641}"/>
              </a:ext>
            </a:extLst>
          </p:cNvPr>
          <p:cNvSpPr>
            <a:spLocks noGrp="1"/>
          </p:cNvSpPr>
          <p:nvPr>
            <p:ph type="sldNum" sz="quarter" idx="12"/>
          </p:nvPr>
        </p:nvSpPr>
        <p:spPr/>
        <p:txBody>
          <a:bodyPr/>
          <a:lstStyle/>
          <a:p>
            <a:fld id="{EFF54326-B622-4E73-B137-1D8C3F000877}" type="slidenum">
              <a:rPr lang="hr-HR" smtClean="0"/>
              <a:pPr/>
              <a:t>‹#›</a:t>
            </a:fld>
            <a:endParaRPr lang="hr-HR"/>
          </a:p>
        </p:txBody>
      </p:sp>
    </p:spTree>
    <p:extLst>
      <p:ext uri="{BB962C8B-B14F-4D97-AF65-F5344CB8AC3E}">
        <p14:creationId xmlns:p14="http://schemas.microsoft.com/office/powerpoint/2010/main" val="1603751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5379" y="315312"/>
            <a:ext cx="11432920" cy="856648"/>
          </a:xfrm>
        </p:spPr>
        <p:txBody>
          <a:bodyPr>
            <a:noAutofit/>
          </a:bodyPr>
          <a:lstStyle>
            <a:lvl1pPr algn="l">
              <a:defRPr sz="4400" b="1"/>
            </a:lvl1pPr>
          </a:lstStyle>
          <a:p>
            <a:r>
              <a:rPr lang="en-US"/>
              <a:t>Click to edit Master title style</a:t>
            </a:r>
            <a:endParaRPr lang="en-US" dirty="0"/>
          </a:p>
        </p:txBody>
      </p:sp>
      <p:sp>
        <p:nvSpPr>
          <p:cNvPr id="3" name="Picture Placeholder 2"/>
          <p:cNvSpPr>
            <a:spLocks noGrp="1"/>
          </p:cNvSpPr>
          <p:nvPr>
            <p:ph type="pic" idx="1"/>
          </p:nvPr>
        </p:nvSpPr>
        <p:spPr>
          <a:xfrm>
            <a:off x="385379" y="1313849"/>
            <a:ext cx="1143292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385379" y="5526690"/>
            <a:ext cx="11432920" cy="6455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75E3AAF-0214-4840-B961-091AB2BB924F}" type="datetime1">
              <a:rPr lang="en-US"/>
              <a:pPr/>
              <a:t>5/3/2023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4F8A21B-2006-F745-8E51-999673AF743E}" type="slidenum">
              <a:rPr lang="en-US"/>
              <a:pPr/>
              <a:t>‹#›</a:t>
            </a:fld>
            <a:endParaRPr lang="en-US"/>
          </a:p>
        </p:txBody>
      </p:sp>
    </p:spTree>
    <p:extLst>
      <p:ext uri="{BB962C8B-B14F-4D97-AF65-F5344CB8AC3E}">
        <p14:creationId xmlns:p14="http://schemas.microsoft.com/office/powerpoint/2010/main" val="401067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D40F265-C4B7-864D-8979-0A96C46CC151}" type="datetime1">
              <a:rPr lang="en-US"/>
              <a:pPr/>
              <a:t>5/3/2023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0059852-A153-4444-A35E-9AEAB39F32D4}" type="slidenum">
              <a:rPr lang="en-US"/>
              <a:pPr/>
              <a:t>‹#›</a:t>
            </a:fld>
            <a:endParaRPr lang="en-US"/>
          </a:p>
        </p:txBody>
      </p:sp>
    </p:spTree>
    <p:extLst>
      <p:ext uri="{BB962C8B-B14F-4D97-AF65-F5344CB8AC3E}">
        <p14:creationId xmlns:p14="http://schemas.microsoft.com/office/powerpoint/2010/main" val="185947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9476"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5379" y="274639"/>
            <a:ext cx="85017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8565AC55-C056-2C4B-BAFB-33A390FBF8D2}" type="datetime1">
              <a:rPr lang="en-US"/>
              <a:pPr/>
              <a:t>5/3/2023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6A1A30-C2E5-4F46-AE71-7079A6D57178}" type="slidenum">
              <a:rPr lang="en-US"/>
              <a:pPr/>
              <a:t>‹#›</a:t>
            </a:fld>
            <a:endParaRPr lang="en-US"/>
          </a:p>
        </p:txBody>
      </p:sp>
    </p:spTree>
    <p:extLst>
      <p:ext uri="{BB962C8B-B14F-4D97-AF65-F5344CB8AC3E}">
        <p14:creationId xmlns:p14="http://schemas.microsoft.com/office/powerpoint/2010/main" val="100781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CBE3-E9EE-4D15-AFD9-5610CD58F1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id="{C0C59FEB-98B9-4176-A7D9-69A21F9919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C240CC-85BD-443E-870F-5E99EED273C3}"/>
              </a:ext>
            </a:extLst>
          </p:cNvPr>
          <p:cNvSpPr>
            <a:spLocks noGrp="1"/>
          </p:cNvSpPr>
          <p:nvPr>
            <p:ph type="dt" sz="half" idx="10"/>
          </p:nvPr>
        </p:nvSpPr>
        <p:spPr/>
        <p:txBody>
          <a:bodyPr/>
          <a:lstStyle/>
          <a:p>
            <a:fld id="{515FEF94-D4BF-4454-9B54-D858613B9B72}" type="datetimeFigureOut">
              <a:rPr lang="hr-HR" smtClean="0"/>
              <a:pPr/>
              <a:t>3.5.2023.</a:t>
            </a:fld>
            <a:endParaRPr lang="hr-HR"/>
          </a:p>
        </p:txBody>
      </p:sp>
      <p:sp>
        <p:nvSpPr>
          <p:cNvPr id="5" name="Footer Placeholder 4">
            <a:extLst>
              <a:ext uri="{FF2B5EF4-FFF2-40B4-BE49-F238E27FC236}">
                <a16:creationId xmlns:a16="http://schemas.microsoft.com/office/drawing/2014/main" id="{B8DEA9FE-503E-4769-920B-32DE75395A06}"/>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27E0A97C-5F1C-48A1-9DD2-E9082A7E2AE2}"/>
              </a:ext>
            </a:extLst>
          </p:cNvPr>
          <p:cNvSpPr>
            <a:spLocks noGrp="1"/>
          </p:cNvSpPr>
          <p:nvPr>
            <p:ph type="sldNum" sz="quarter" idx="12"/>
          </p:nvPr>
        </p:nvSpPr>
        <p:spPr/>
        <p:txBody>
          <a:bodyPr/>
          <a:lstStyle/>
          <a:p>
            <a:fld id="{EFF54326-B622-4E73-B137-1D8C3F000877}" type="slidenum">
              <a:rPr lang="hr-HR" smtClean="0"/>
              <a:pPr/>
              <a:t>‹#›</a:t>
            </a:fld>
            <a:endParaRPr lang="hr-HR"/>
          </a:p>
        </p:txBody>
      </p:sp>
    </p:spTree>
    <p:extLst>
      <p:ext uri="{BB962C8B-B14F-4D97-AF65-F5344CB8AC3E}">
        <p14:creationId xmlns:p14="http://schemas.microsoft.com/office/powerpoint/2010/main" val="806377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F3F18-AC2D-43B0-AFE2-5F7AD3EF7069}"/>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id="{0B195D04-FB29-4CD8-8991-F13C6AEDBD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id="{E3604EFD-90A0-4CD5-A615-B5D3F1A68A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D2450867-132B-4220-825E-D89922EB60CB}"/>
              </a:ext>
            </a:extLst>
          </p:cNvPr>
          <p:cNvSpPr>
            <a:spLocks noGrp="1"/>
          </p:cNvSpPr>
          <p:nvPr>
            <p:ph type="dt" sz="half" idx="10"/>
          </p:nvPr>
        </p:nvSpPr>
        <p:spPr/>
        <p:txBody>
          <a:bodyPr/>
          <a:lstStyle/>
          <a:p>
            <a:fld id="{515FEF94-D4BF-4454-9B54-D858613B9B72}" type="datetimeFigureOut">
              <a:rPr lang="hr-HR" smtClean="0"/>
              <a:pPr/>
              <a:t>3.5.2023.</a:t>
            </a:fld>
            <a:endParaRPr lang="hr-HR"/>
          </a:p>
        </p:txBody>
      </p:sp>
      <p:sp>
        <p:nvSpPr>
          <p:cNvPr id="6" name="Footer Placeholder 5">
            <a:extLst>
              <a:ext uri="{FF2B5EF4-FFF2-40B4-BE49-F238E27FC236}">
                <a16:creationId xmlns:a16="http://schemas.microsoft.com/office/drawing/2014/main" id="{30F44BB8-B29F-4DCF-A501-C46B3A72CB68}"/>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45FAE607-9F89-478E-889C-41929EC97626}"/>
              </a:ext>
            </a:extLst>
          </p:cNvPr>
          <p:cNvSpPr>
            <a:spLocks noGrp="1"/>
          </p:cNvSpPr>
          <p:nvPr>
            <p:ph type="sldNum" sz="quarter" idx="12"/>
          </p:nvPr>
        </p:nvSpPr>
        <p:spPr/>
        <p:txBody>
          <a:bodyPr/>
          <a:lstStyle/>
          <a:p>
            <a:fld id="{EFF54326-B622-4E73-B137-1D8C3F000877}" type="slidenum">
              <a:rPr lang="hr-HR" smtClean="0"/>
              <a:pPr/>
              <a:t>‹#›</a:t>
            </a:fld>
            <a:endParaRPr lang="hr-HR"/>
          </a:p>
        </p:txBody>
      </p:sp>
    </p:spTree>
    <p:extLst>
      <p:ext uri="{BB962C8B-B14F-4D97-AF65-F5344CB8AC3E}">
        <p14:creationId xmlns:p14="http://schemas.microsoft.com/office/powerpoint/2010/main" val="374894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F0C2-EDB0-4B44-B20F-486C41155583}"/>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id="{B51BE55C-A17E-47C3-90BD-67C8394332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47A6EE-06B0-44CF-BFF3-24DF7F1C75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id="{5C304AF7-313F-4748-A70D-E0D02772B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C69A94-002D-41BD-94B3-2DB6A07B8A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A993E06F-233E-42F6-91F7-F597A622D985}"/>
              </a:ext>
            </a:extLst>
          </p:cNvPr>
          <p:cNvSpPr>
            <a:spLocks noGrp="1"/>
          </p:cNvSpPr>
          <p:nvPr>
            <p:ph type="dt" sz="half" idx="10"/>
          </p:nvPr>
        </p:nvSpPr>
        <p:spPr/>
        <p:txBody>
          <a:bodyPr/>
          <a:lstStyle/>
          <a:p>
            <a:fld id="{515FEF94-D4BF-4454-9B54-D858613B9B72}" type="datetimeFigureOut">
              <a:rPr lang="hr-HR" smtClean="0"/>
              <a:pPr/>
              <a:t>3.5.2023.</a:t>
            </a:fld>
            <a:endParaRPr lang="hr-HR"/>
          </a:p>
        </p:txBody>
      </p:sp>
      <p:sp>
        <p:nvSpPr>
          <p:cNvPr id="8" name="Footer Placeholder 7">
            <a:extLst>
              <a:ext uri="{FF2B5EF4-FFF2-40B4-BE49-F238E27FC236}">
                <a16:creationId xmlns:a16="http://schemas.microsoft.com/office/drawing/2014/main" id="{F26AF7FD-3108-4C6A-8DBA-5FEFF4E16117}"/>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id="{5D436A99-F22B-4DD3-B83A-DC219E3F7E08}"/>
              </a:ext>
            </a:extLst>
          </p:cNvPr>
          <p:cNvSpPr>
            <a:spLocks noGrp="1"/>
          </p:cNvSpPr>
          <p:nvPr>
            <p:ph type="sldNum" sz="quarter" idx="12"/>
          </p:nvPr>
        </p:nvSpPr>
        <p:spPr/>
        <p:txBody>
          <a:bodyPr/>
          <a:lstStyle/>
          <a:p>
            <a:fld id="{EFF54326-B622-4E73-B137-1D8C3F000877}" type="slidenum">
              <a:rPr lang="hr-HR" smtClean="0"/>
              <a:pPr/>
              <a:t>‹#›</a:t>
            </a:fld>
            <a:endParaRPr lang="hr-HR"/>
          </a:p>
        </p:txBody>
      </p:sp>
    </p:spTree>
    <p:extLst>
      <p:ext uri="{BB962C8B-B14F-4D97-AF65-F5344CB8AC3E}">
        <p14:creationId xmlns:p14="http://schemas.microsoft.com/office/powerpoint/2010/main" val="20668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C9C31-3C22-451A-91F5-78576A0FA0C3}"/>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id="{6532817B-92EE-4C09-A6DD-96DC386005C6}"/>
              </a:ext>
            </a:extLst>
          </p:cNvPr>
          <p:cNvSpPr>
            <a:spLocks noGrp="1"/>
          </p:cNvSpPr>
          <p:nvPr>
            <p:ph type="dt" sz="half" idx="10"/>
          </p:nvPr>
        </p:nvSpPr>
        <p:spPr/>
        <p:txBody>
          <a:bodyPr/>
          <a:lstStyle/>
          <a:p>
            <a:fld id="{515FEF94-D4BF-4454-9B54-D858613B9B72}" type="datetimeFigureOut">
              <a:rPr lang="hr-HR" smtClean="0"/>
              <a:pPr/>
              <a:t>3.5.2023.</a:t>
            </a:fld>
            <a:endParaRPr lang="hr-HR"/>
          </a:p>
        </p:txBody>
      </p:sp>
      <p:sp>
        <p:nvSpPr>
          <p:cNvPr id="4" name="Footer Placeholder 3">
            <a:extLst>
              <a:ext uri="{FF2B5EF4-FFF2-40B4-BE49-F238E27FC236}">
                <a16:creationId xmlns:a16="http://schemas.microsoft.com/office/drawing/2014/main" id="{8851A80C-E703-4680-B6E0-FEE527A73F14}"/>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id="{1C8207E3-06FD-4684-B959-AE649B01A5EC}"/>
              </a:ext>
            </a:extLst>
          </p:cNvPr>
          <p:cNvSpPr>
            <a:spLocks noGrp="1"/>
          </p:cNvSpPr>
          <p:nvPr>
            <p:ph type="sldNum" sz="quarter" idx="12"/>
          </p:nvPr>
        </p:nvSpPr>
        <p:spPr/>
        <p:txBody>
          <a:bodyPr/>
          <a:lstStyle/>
          <a:p>
            <a:fld id="{EFF54326-B622-4E73-B137-1D8C3F000877}" type="slidenum">
              <a:rPr lang="hr-HR" smtClean="0"/>
              <a:pPr/>
              <a:t>‹#›</a:t>
            </a:fld>
            <a:endParaRPr lang="hr-HR"/>
          </a:p>
        </p:txBody>
      </p:sp>
    </p:spTree>
    <p:extLst>
      <p:ext uri="{BB962C8B-B14F-4D97-AF65-F5344CB8AC3E}">
        <p14:creationId xmlns:p14="http://schemas.microsoft.com/office/powerpoint/2010/main" val="151321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9F5202-4130-4C5F-8958-2345447E120E}"/>
              </a:ext>
            </a:extLst>
          </p:cNvPr>
          <p:cNvSpPr>
            <a:spLocks noGrp="1"/>
          </p:cNvSpPr>
          <p:nvPr>
            <p:ph type="dt" sz="half" idx="10"/>
          </p:nvPr>
        </p:nvSpPr>
        <p:spPr/>
        <p:txBody>
          <a:bodyPr/>
          <a:lstStyle/>
          <a:p>
            <a:fld id="{515FEF94-D4BF-4454-9B54-D858613B9B72}" type="datetimeFigureOut">
              <a:rPr lang="hr-HR" smtClean="0"/>
              <a:pPr/>
              <a:t>3.5.2023.</a:t>
            </a:fld>
            <a:endParaRPr lang="hr-HR"/>
          </a:p>
        </p:txBody>
      </p:sp>
      <p:sp>
        <p:nvSpPr>
          <p:cNvPr id="3" name="Footer Placeholder 2">
            <a:extLst>
              <a:ext uri="{FF2B5EF4-FFF2-40B4-BE49-F238E27FC236}">
                <a16:creationId xmlns:a16="http://schemas.microsoft.com/office/drawing/2014/main" id="{EA6C9E4F-7696-4688-AED0-014C29CFECA5}"/>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id="{ECD1DDF8-831B-41EF-BF80-44429353AAD7}"/>
              </a:ext>
            </a:extLst>
          </p:cNvPr>
          <p:cNvSpPr>
            <a:spLocks noGrp="1"/>
          </p:cNvSpPr>
          <p:nvPr>
            <p:ph type="sldNum" sz="quarter" idx="12"/>
          </p:nvPr>
        </p:nvSpPr>
        <p:spPr/>
        <p:txBody>
          <a:bodyPr/>
          <a:lstStyle/>
          <a:p>
            <a:fld id="{EFF54326-B622-4E73-B137-1D8C3F000877}" type="slidenum">
              <a:rPr lang="hr-HR" smtClean="0"/>
              <a:pPr/>
              <a:t>‹#›</a:t>
            </a:fld>
            <a:endParaRPr lang="hr-HR"/>
          </a:p>
        </p:txBody>
      </p:sp>
    </p:spTree>
    <p:extLst>
      <p:ext uri="{BB962C8B-B14F-4D97-AF65-F5344CB8AC3E}">
        <p14:creationId xmlns:p14="http://schemas.microsoft.com/office/powerpoint/2010/main" val="335379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DBDDE-46EB-4CA0-B06C-F1553C9136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id="{A968A713-B3AA-42A9-9403-9C03508E7E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id="{8792A0D8-E10E-46BE-B050-BE908FE3E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7FC826-9695-4E0F-B131-69C9D1F48027}"/>
              </a:ext>
            </a:extLst>
          </p:cNvPr>
          <p:cNvSpPr>
            <a:spLocks noGrp="1"/>
          </p:cNvSpPr>
          <p:nvPr>
            <p:ph type="dt" sz="half" idx="10"/>
          </p:nvPr>
        </p:nvSpPr>
        <p:spPr/>
        <p:txBody>
          <a:bodyPr/>
          <a:lstStyle/>
          <a:p>
            <a:fld id="{515FEF94-D4BF-4454-9B54-D858613B9B72}" type="datetimeFigureOut">
              <a:rPr lang="hr-HR" smtClean="0"/>
              <a:pPr/>
              <a:t>3.5.2023.</a:t>
            </a:fld>
            <a:endParaRPr lang="hr-HR"/>
          </a:p>
        </p:txBody>
      </p:sp>
      <p:sp>
        <p:nvSpPr>
          <p:cNvPr id="6" name="Footer Placeholder 5">
            <a:extLst>
              <a:ext uri="{FF2B5EF4-FFF2-40B4-BE49-F238E27FC236}">
                <a16:creationId xmlns:a16="http://schemas.microsoft.com/office/drawing/2014/main" id="{DC108A62-D246-4043-9302-D0CDA69F6490}"/>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0E1DB2EC-97FE-4C2B-BDFA-613E48A37E91}"/>
              </a:ext>
            </a:extLst>
          </p:cNvPr>
          <p:cNvSpPr>
            <a:spLocks noGrp="1"/>
          </p:cNvSpPr>
          <p:nvPr>
            <p:ph type="sldNum" sz="quarter" idx="12"/>
          </p:nvPr>
        </p:nvSpPr>
        <p:spPr/>
        <p:txBody>
          <a:bodyPr/>
          <a:lstStyle/>
          <a:p>
            <a:fld id="{EFF54326-B622-4E73-B137-1D8C3F000877}" type="slidenum">
              <a:rPr lang="hr-HR" smtClean="0"/>
              <a:pPr/>
              <a:t>‹#›</a:t>
            </a:fld>
            <a:endParaRPr lang="hr-HR"/>
          </a:p>
        </p:txBody>
      </p:sp>
    </p:spTree>
    <p:extLst>
      <p:ext uri="{BB962C8B-B14F-4D97-AF65-F5344CB8AC3E}">
        <p14:creationId xmlns:p14="http://schemas.microsoft.com/office/powerpoint/2010/main" val="32262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ABAB7-0AB6-4823-BE13-88C085FD6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id="{01AE6FBD-3470-43FE-BD10-F8169512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id="{D6E081A2-C8C5-46F8-97F0-BE410346D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3BE4BC-DC6C-4F50-B068-CFA9EB10B452}"/>
              </a:ext>
            </a:extLst>
          </p:cNvPr>
          <p:cNvSpPr>
            <a:spLocks noGrp="1"/>
          </p:cNvSpPr>
          <p:nvPr>
            <p:ph type="dt" sz="half" idx="10"/>
          </p:nvPr>
        </p:nvSpPr>
        <p:spPr/>
        <p:txBody>
          <a:bodyPr/>
          <a:lstStyle/>
          <a:p>
            <a:fld id="{515FEF94-D4BF-4454-9B54-D858613B9B72}" type="datetimeFigureOut">
              <a:rPr lang="hr-HR" smtClean="0"/>
              <a:pPr/>
              <a:t>3.5.2023.</a:t>
            </a:fld>
            <a:endParaRPr lang="hr-HR"/>
          </a:p>
        </p:txBody>
      </p:sp>
      <p:sp>
        <p:nvSpPr>
          <p:cNvPr id="6" name="Footer Placeholder 5">
            <a:extLst>
              <a:ext uri="{FF2B5EF4-FFF2-40B4-BE49-F238E27FC236}">
                <a16:creationId xmlns:a16="http://schemas.microsoft.com/office/drawing/2014/main" id="{0FE44C8E-2720-4460-B6D5-ED7948FA40E6}"/>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id="{8E8B70DC-5F3A-4EF3-BC72-ED956764B990}"/>
              </a:ext>
            </a:extLst>
          </p:cNvPr>
          <p:cNvSpPr>
            <a:spLocks noGrp="1"/>
          </p:cNvSpPr>
          <p:nvPr>
            <p:ph type="sldNum" sz="quarter" idx="12"/>
          </p:nvPr>
        </p:nvSpPr>
        <p:spPr/>
        <p:txBody>
          <a:bodyPr/>
          <a:lstStyle/>
          <a:p>
            <a:fld id="{EFF54326-B622-4E73-B137-1D8C3F000877}" type="slidenum">
              <a:rPr lang="hr-HR" smtClean="0"/>
              <a:pPr/>
              <a:t>‹#›</a:t>
            </a:fld>
            <a:endParaRPr lang="hr-HR"/>
          </a:p>
        </p:txBody>
      </p:sp>
    </p:spTree>
    <p:extLst>
      <p:ext uri="{BB962C8B-B14F-4D97-AF65-F5344CB8AC3E}">
        <p14:creationId xmlns:p14="http://schemas.microsoft.com/office/powerpoint/2010/main" val="257983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804C2-DE31-4605-9F9F-CB0B369F47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id="{B9DBFCF7-5108-4C30-BA24-9DCB3F25CD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E02CBB17-B870-4696-A5E0-357C2C057D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FEF94-D4BF-4454-9B54-D858613B9B72}" type="datetimeFigureOut">
              <a:rPr lang="hr-HR" smtClean="0"/>
              <a:pPr/>
              <a:t>3.5.2023.</a:t>
            </a:fld>
            <a:endParaRPr lang="hr-HR"/>
          </a:p>
        </p:txBody>
      </p:sp>
      <p:sp>
        <p:nvSpPr>
          <p:cNvPr id="5" name="Footer Placeholder 4">
            <a:extLst>
              <a:ext uri="{FF2B5EF4-FFF2-40B4-BE49-F238E27FC236}">
                <a16:creationId xmlns:a16="http://schemas.microsoft.com/office/drawing/2014/main" id="{94748BF3-793D-4BCD-8BEA-623A8C9B6E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a:extLst>
              <a:ext uri="{FF2B5EF4-FFF2-40B4-BE49-F238E27FC236}">
                <a16:creationId xmlns:a16="http://schemas.microsoft.com/office/drawing/2014/main" id="{ECF78CD9-48AE-42CE-8FB5-00379DD609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54326-B622-4E73-B137-1D8C3F000877}" type="slidenum">
              <a:rPr lang="hr-HR" smtClean="0"/>
              <a:pPr/>
              <a:t>‹#›</a:t>
            </a:fld>
            <a:endParaRPr lang="hr-HR"/>
          </a:p>
        </p:txBody>
      </p:sp>
    </p:spTree>
    <p:extLst>
      <p:ext uri="{BB962C8B-B14F-4D97-AF65-F5344CB8AC3E}">
        <p14:creationId xmlns:p14="http://schemas.microsoft.com/office/powerpoint/2010/main" val="2941944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114321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1"/>
            <a:ext cx="1143211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385234" y="6286501"/>
            <a:ext cx="169333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87952"/>
                </a:solidFill>
              </a:defRPr>
            </a:lvl1pPr>
          </a:lstStyle>
          <a:p>
            <a:fld id="{5918328C-8CFE-6748-A2A7-17E0C0CC33BD}" type="datetime1">
              <a:rPr lang="en-US"/>
              <a:pPr/>
              <a:t>5/3/2023</a:t>
            </a:fld>
            <a:endParaRPr lang="en-US"/>
          </a:p>
        </p:txBody>
      </p:sp>
      <p:sp>
        <p:nvSpPr>
          <p:cNvPr id="5" name="Footer Placeholder 4"/>
          <p:cNvSpPr>
            <a:spLocks noGrp="1"/>
          </p:cNvSpPr>
          <p:nvPr>
            <p:ph type="ftr" sz="quarter" idx="3"/>
          </p:nvPr>
        </p:nvSpPr>
        <p:spPr>
          <a:xfrm>
            <a:off x="2288117" y="6286501"/>
            <a:ext cx="5653616"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2">
                    <a:lumMod val="50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151285" y="6286501"/>
            <a:ext cx="177376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517990"/>
                </a:solidFill>
              </a:defRPr>
            </a:lvl1pPr>
          </a:lstStyle>
          <a:p>
            <a:fld id="{07156532-71D9-EF4C-8AFA-D20DAC7BE540}" type="slidenum">
              <a:rPr lang="en-US"/>
              <a:pPr/>
              <a:t>‹#›</a:t>
            </a:fld>
            <a:endParaRPr lang="en-US"/>
          </a:p>
        </p:txBody>
      </p:sp>
    </p:spTree>
    <p:extLst>
      <p:ext uri="{BB962C8B-B14F-4D97-AF65-F5344CB8AC3E}">
        <p14:creationId xmlns:p14="http://schemas.microsoft.com/office/powerpoint/2010/main" val="3973732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0" fontAlgn="base" hangingPunct="0">
        <a:spcBef>
          <a:spcPct val="0"/>
        </a:spcBef>
        <a:spcAft>
          <a:spcPct val="0"/>
        </a:spcAft>
        <a:defRPr sz="3000" b="1" kern="1200">
          <a:solidFill>
            <a:schemeClr val="tx1"/>
          </a:solidFill>
          <a:latin typeface="+mj-lt"/>
          <a:ea typeface="ＭＳ Ｐゴシック" charset="0"/>
          <a:cs typeface="ＭＳ Ｐゴシック" charset="-128"/>
        </a:defRPr>
      </a:lvl1pPr>
      <a:lvl2pPr algn="l" defTabSz="457200" rtl="0" eaLnBrk="0" fontAlgn="base" hangingPunct="0">
        <a:spcBef>
          <a:spcPct val="0"/>
        </a:spcBef>
        <a:spcAft>
          <a:spcPct val="0"/>
        </a:spcAft>
        <a:defRPr sz="3000" b="1">
          <a:solidFill>
            <a:schemeClr val="tx1"/>
          </a:solidFill>
          <a:latin typeface="Arial" panose="020B0604020202020204" pitchFamily="34" charset="0"/>
          <a:ea typeface="ＭＳ Ｐゴシック" charset="0"/>
          <a:cs typeface="ＭＳ Ｐゴシック" charset="-128"/>
        </a:defRPr>
      </a:lvl2pPr>
      <a:lvl3pPr algn="l" defTabSz="457200" rtl="0" eaLnBrk="0" fontAlgn="base" hangingPunct="0">
        <a:spcBef>
          <a:spcPct val="0"/>
        </a:spcBef>
        <a:spcAft>
          <a:spcPct val="0"/>
        </a:spcAft>
        <a:defRPr sz="3000" b="1">
          <a:solidFill>
            <a:schemeClr val="tx1"/>
          </a:solidFill>
          <a:latin typeface="Arial" panose="020B0604020202020204" pitchFamily="34" charset="0"/>
          <a:ea typeface="ＭＳ Ｐゴシック" charset="0"/>
          <a:cs typeface="ＭＳ Ｐゴシック" charset="-128"/>
        </a:defRPr>
      </a:lvl3pPr>
      <a:lvl4pPr algn="l" defTabSz="457200" rtl="0" eaLnBrk="0" fontAlgn="base" hangingPunct="0">
        <a:spcBef>
          <a:spcPct val="0"/>
        </a:spcBef>
        <a:spcAft>
          <a:spcPct val="0"/>
        </a:spcAft>
        <a:defRPr sz="3000" b="1">
          <a:solidFill>
            <a:schemeClr val="tx1"/>
          </a:solidFill>
          <a:latin typeface="Arial" panose="020B0604020202020204" pitchFamily="34" charset="0"/>
          <a:ea typeface="ＭＳ Ｐゴシック" charset="0"/>
          <a:cs typeface="ＭＳ Ｐゴシック" charset="-128"/>
        </a:defRPr>
      </a:lvl4pPr>
      <a:lvl5pPr algn="l" defTabSz="457200" rtl="0" eaLnBrk="0" fontAlgn="base" hangingPunct="0">
        <a:spcBef>
          <a:spcPct val="0"/>
        </a:spcBef>
        <a:spcAft>
          <a:spcPct val="0"/>
        </a:spcAft>
        <a:defRPr sz="3000" b="1">
          <a:solidFill>
            <a:schemeClr val="tx1"/>
          </a:solidFill>
          <a:latin typeface="Arial" panose="020B0604020202020204" pitchFamily="34" charset="0"/>
          <a:ea typeface="ＭＳ Ｐゴシック" charset="0"/>
          <a:cs typeface="ＭＳ Ｐゴシック" charset="-128"/>
        </a:defRPr>
      </a:lvl5pPr>
      <a:lvl6pPr marL="457200" algn="l" defTabSz="457200" rtl="0" fontAlgn="base">
        <a:spcBef>
          <a:spcPct val="0"/>
        </a:spcBef>
        <a:spcAft>
          <a:spcPct val="0"/>
        </a:spcAft>
        <a:defRPr sz="4400" b="1">
          <a:solidFill>
            <a:schemeClr val="tx1"/>
          </a:solidFill>
          <a:latin typeface="Arial" panose="020B0604020202020204" pitchFamily="34" charset="0"/>
        </a:defRPr>
      </a:lvl6pPr>
      <a:lvl7pPr marL="914400" algn="l" defTabSz="457200" rtl="0" fontAlgn="base">
        <a:spcBef>
          <a:spcPct val="0"/>
        </a:spcBef>
        <a:spcAft>
          <a:spcPct val="0"/>
        </a:spcAft>
        <a:defRPr sz="4400" b="1">
          <a:solidFill>
            <a:schemeClr val="tx1"/>
          </a:solidFill>
          <a:latin typeface="Arial" panose="020B0604020202020204" pitchFamily="34" charset="0"/>
        </a:defRPr>
      </a:lvl7pPr>
      <a:lvl8pPr marL="1371600" algn="l" defTabSz="457200" rtl="0" fontAlgn="base">
        <a:spcBef>
          <a:spcPct val="0"/>
        </a:spcBef>
        <a:spcAft>
          <a:spcPct val="0"/>
        </a:spcAft>
        <a:defRPr sz="4400" b="1">
          <a:solidFill>
            <a:schemeClr val="tx1"/>
          </a:solidFill>
          <a:latin typeface="Arial" panose="020B0604020202020204" pitchFamily="34" charset="0"/>
        </a:defRPr>
      </a:lvl8pPr>
      <a:lvl9pPr marL="1828800" algn="l" defTabSz="457200" rtl="0" fontAlgn="base">
        <a:spcBef>
          <a:spcPct val="0"/>
        </a:spcBef>
        <a:spcAft>
          <a:spcPct val="0"/>
        </a:spcAft>
        <a:defRPr sz="4400" b="1">
          <a:solidFill>
            <a:schemeClr val="tx1"/>
          </a:solidFill>
          <a:latin typeface="Arial" panose="020B0604020202020204" pitchFamily="34" charset="0"/>
        </a:defRPr>
      </a:lvl9pPr>
    </p:titleStyle>
    <p:bodyStyle>
      <a:lvl1pPr marL="169863" indent="-169863" algn="l" defTabSz="457200" rtl="0" eaLnBrk="0" fontAlgn="base" hangingPunct="0">
        <a:spcBef>
          <a:spcPct val="20000"/>
        </a:spcBef>
        <a:spcAft>
          <a:spcPct val="0"/>
        </a:spcAft>
        <a:buClr>
          <a:schemeClr val="accent1"/>
        </a:buClr>
        <a:buFont typeface="Arial" charset="0"/>
        <a:buChar char="•"/>
        <a:defRPr sz="2000" kern="1200">
          <a:solidFill>
            <a:schemeClr val="tx1"/>
          </a:solidFill>
          <a:latin typeface="+mn-lt"/>
          <a:ea typeface="ＭＳ Ｐゴシック" charset="0"/>
          <a:cs typeface="ＭＳ Ｐゴシック" charset="-128"/>
        </a:defRPr>
      </a:lvl1pPr>
      <a:lvl2pPr marL="339725" indent="-169863" algn="l" defTabSz="457200"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2pPr>
      <a:lvl3pPr marL="339725" indent="-169863" algn="l" defTabSz="457200" rtl="0" eaLnBrk="0" fontAlgn="base" hangingPunct="0">
        <a:spcBef>
          <a:spcPct val="20000"/>
        </a:spcBef>
        <a:spcAft>
          <a:spcPct val="0"/>
        </a:spcAft>
        <a:buFont typeface="Arial" charset="0"/>
        <a:buChar char="•"/>
        <a:defRPr sz="1600" kern="1200">
          <a:solidFill>
            <a:schemeClr val="tx1"/>
          </a:solidFill>
          <a:latin typeface="+mn-lt"/>
          <a:ea typeface="ＭＳ Ｐゴシック" charset="0"/>
          <a:cs typeface="+mn-cs"/>
        </a:defRPr>
      </a:lvl3pPr>
      <a:lvl4pPr marL="339725" indent="-169863" algn="l" defTabSz="457200" rtl="0" eaLnBrk="0" fontAlgn="base" hangingPunct="0">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339725" indent="-169863" algn="l" defTabSz="457200" rtl="0" eaLnBrk="0" fontAlgn="base" hangingPunct="0">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DC520-AAA2-40F9-A5BE-BF287D2070AD}"/>
              </a:ext>
            </a:extLst>
          </p:cNvPr>
          <p:cNvSpPr>
            <a:spLocks noGrp="1"/>
          </p:cNvSpPr>
          <p:nvPr>
            <p:ph type="ctrTitle"/>
          </p:nvPr>
        </p:nvSpPr>
        <p:spPr>
          <a:xfrm>
            <a:off x="1207363" y="297887"/>
            <a:ext cx="9460637" cy="2542968"/>
          </a:xfrm>
        </p:spPr>
        <p:txBody>
          <a:bodyPr>
            <a:normAutofit fontScale="90000"/>
          </a:bodyPr>
          <a:lstStyle/>
          <a:p>
            <a:r>
              <a:rPr lang="hr-HR" dirty="0"/>
              <a:t>KEMOTERAPIJA I IMUNOTERAPIJA KAO LIJEK</a:t>
            </a:r>
            <a:br>
              <a:rPr lang="hr-HR" dirty="0"/>
            </a:br>
            <a:r>
              <a:rPr lang="hr-HR" dirty="0"/>
              <a:t>na primjeru raka dojke</a:t>
            </a:r>
          </a:p>
        </p:txBody>
      </p:sp>
      <p:sp>
        <p:nvSpPr>
          <p:cNvPr id="3" name="Subtitle 2">
            <a:extLst>
              <a:ext uri="{FF2B5EF4-FFF2-40B4-BE49-F238E27FC236}">
                <a16:creationId xmlns:a16="http://schemas.microsoft.com/office/drawing/2014/main" id="{BA754334-7E21-4350-8EC9-E1B056C51D8F}"/>
              </a:ext>
            </a:extLst>
          </p:cNvPr>
          <p:cNvSpPr>
            <a:spLocks noGrp="1"/>
          </p:cNvSpPr>
          <p:nvPr>
            <p:ph type="subTitle" idx="1"/>
          </p:nvPr>
        </p:nvSpPr>
        <p:spPr>
          <a:xfrm>
            <a:off x="1524000" y="2840855"/>
            <a:ext cx="8800730" cy="1518081"/>
          </a:xfrm>
        </p:spPr>
        <p:txBody>
          <a:bodyPr/>
          <a:lstStyle/>
          <a:p>
            <a:r>
              <a:rPr lang="hr-HR" dirty="0"/>
              <a:t>UDRUGA „BUDI DOBRO”</a:t>
            </a:r>
          </a:p>
          <a:p>
            <a:r>
              <a:rPr lang="hr-HR" dirty="0"/>
              <a:t>DR. ILONA SUŠAC</a:t>
            </a:r>
          </a:p>
          <a:p>
            <a:r>
              <a:rPr lang="hr-HR" dirty="0"/>
              <a:t>SAMOBOR, 22.02.2023. </a:t>
            </a:r>
          </a:p>
        </p:txBody>
      </p:sp>
      <p:pic>
        <p:nvPicPr>
          <p:cNvPr id="4" name="Slika 3">
            <a:extLst>
              <a:ext uri="{FF2B5EF4-FFF2-40B4-BE49-F238E27FC236}">
                <a16:creationId xmlns:a16="http://schemas.microsoft.com/office/drawing/2014/main" id="{4249F29E-D947-D59F-B89F-4DE6105DE6F1}"/>
              </a:ext>
            </a:extLst>
          </p:cNvPr>
          <p:cNvPicPr>
            <a:picLocks noChangeAspect="1"/>
          </p:cNvPicPr>
          <p:nvPr/>
        </p:nvPicPr>
        <p:blipFill>
          <a:blip r:embed="rId2"/>
          <a:stretch>
            <a:fillRect/>
          </a:stretch>
        </p:blipFill>
        <p:spPr>
          <a:xfrm>
            <a:off x="4081568" y="5157913"/>
            <a:ext cx="3389670" cy="963251"/>
          </a:xfrm>
          <a:prstGeom prst="rect">
            <a:avLst/>
          </a:prstGeom>
        </p:spPr>
      </p:pic>
      <p:pic>
        <p:nvPicPr>
          <p:cNvPr id="5" name="Slika 4">
            <a:extLst>
              <a:ext uri="{FF2B5EF4-FFF2-40B4-BE49-F238E27FC236}">
                <a16:creationId xmlns:a16="http://schemas.microsoft.com/office/drawing/2014/main" id="{1E24DC23-8561-7303-05EB-B26877C50B2A}"/>
              </a:ext>
            </a:extLst>
          </p:cNvPr>
          <p:cNvPicPr>
            <a:picLocks noChangeAspect="1"/>
          </p:cNvPicPr>
          <p:nvPr/>
        </p:nvPicPr>
        <p:blipFill>
          <a:blip r:embed="rId3"/>
          <a:stretch>
            <a:fillRect/>
          </a:stretch>
        </p:blipFill>
        <p:spPr>
          <a:xfrm>
            <a:off x="1990459" y="6121164"/>
            <a:ext cx="7571888" cy="438950"/>
          </a:xfrm>
          <a:prstGeom prst="rect">
            <a:avLst/>
          </a:prstGeom>
        </p:spPr>
      </p:pic>
      <p:pic>
        <p:nvPicPr>
          <p:cNvPr id="6" name="Slika 5">
            <a:extLst>
              <a:ext uri="{FF2B5EF4-FFF2-40B4-BE49-F238E27FC236}">
                <a16:creationId xmlns:a16="http://schemas.microsoft.com/office/drawing/2014/main" id="{3EE3DE2A-B61F-6B79-2ADD-37237F6B1AC8}"/>
              </a:ext>
            </a:extLst>
          </p:cNvPr>
          <p:cNvPicPr>
            <a:picLocks noChangeAspect="1"/>
          </p:cNvPicPr>
          <p:nvPr/>
        </p:nvPicPr>
        <p:blipFill>
          <a:blip r:embed="rId4"/>
          <a:stretch>
            <a:fillRect/>
          </a:stretch>
        </p:blipFill>
        <p:spPr>
          <a:xfrm>
            <a:off x="2996387" y="5383823"/>
            <a:ext cx="798645" cy="396274"/>
          </a:xfrm>
          <a:prstGeom prst="rect">
            <a:avLst/>
          </a:prstGeom>
        </p:spPr>
      </p:pic>
      <p:pic>
        <p:nvPicPr>
          <p:cNvPr id="7" name="Slika 6">
            <a:extLst>
              <a:ext uri="{FF2B5EF4-FFF2-40B4-BE49-F238E27FC236}">
                <a16:creationId xmlns:a16="http://schemas.microsoft.com/office/drawing/2014/main" id="{67E6271F-764D-A84A-2422-6638B2F66922}"/>
              </a:ext>
            </a:extLst>
          </p:cNvPr>
          <p:cNvPicPr>
            <a:picLocks noChangeAspect="1"/>
          </p:cNvPicPr>
          <p:nvPr/>
        </p:nvPicPr>
        <p:blipFill>
          <a:blip r:embed="rId5"/>
          <a:stretch>
            <a:fillRect/>
          </a:stretch>
        </p:blipFill>
        <p:spPr>
          <a:xfrm>
            <a:off x="7757774" y="5402719"/>
            <a:ext cx="506012" cy="473640"/>
          </a:xfrm>
          <a:prstGeom prst="rect">
            <a:avLst/>
          </a:prstGeom>
        </p:spPr>
      </p:pic>
      <p:pic>
        <p:nvPicPr>
          <p:cNvPr id="8" name="Slika 7">
            <a:extLst>
              <a:ext uri="{FF2B5EF4-FFF2-40B4-BE49-F238E27FC236}">
                <a16:creationId xmlns:a16="http://schemas.microsoft.com/office/drawing/2014/main" id="{53DBAD36-6BED-D28F-D210-B8347C693F38}"/>
              </a:ext>
            </a:extLst>
          </p:cNvPr>
          <p:cNvPicPr>
            <a:picLocks noChangeAspect="1"/>
          </p:cNvPicPr>
          <p:nvPr/>
        </p:nvPicPr>
        <p:blipFill>
          <a:blip r:embed="rId6"/>
          <a:stretch>
            <a:fillRect/>
          </a:stretch>
        </p:blipFill>
        <p:spPr>
          <a:xfrm>
            <a:off x="4389868" y="4301644"/>
            <a:ext cx="2463693" cy="773966"/>
          </a:xfrm>
          <a:prstGeom prst="rect">
            <a:avLst/>
          </a:prstGeom>
        </p:spPr>
      </p:pic>
    </p:spTree>
    <p:extLst>
      <p:ext uri="{BB962C8B-B14F-4D97-AF65-F5344CB8AC3E}">
        <p14:creationId xmlns:p14="http://schemas.microsoft.com/office/powerpoint/2010/main" val="79045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4">
            <a:extLst>
              <a:ext uri="{FF2B5EF4-FFF2-40B4-BE49-F238E27FC236}">
                <a16:creationId xmlns:a16="http://schemas.microsoft.com/office/drawing/2014/main" id="{99FA647E-DFC0-46F3-B42E-73AC6FFEE4A3}"/>
              </a:ext>
            </a:extLst>
          </p:cNvPr>
          <p:cNvSpPr>
            <a:spLocks noChangeShapeType="1"/>
          </p:cNvSpPr>
          <p:nvPr/>
        </p:nvSpPr>
        <p:spPr bwMode="auto">
          <a:xfrm>
            <a:off x="1882776" y="1100138"/>
            <a:ext cx="8461375" cy="0"/>
          </a:xfrm>
          <a:prstGeom prst="line">
            <a:avLst/>
          </a:prstGeom>
          <a:noFill/>
          <a:ln w="28575">
            <a:solidFill>
              <a:srgbClr val="003366"/>
            </a:solidFill>
            <a:round/>
            <a:headEnd/>
            <a:tailEn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hr-HR">
              <a:solidFill>
                <a:srgbClr val="000000"/>
              </a:solidFill>
              <a:latin typeface="Arial" panose="020B0604020202020204" pitchFamily="34" charset="0"/>
            </a:endParaRPr>
          </a:p>
        </p:txBody>
      </p:sp>
      <p:sp>
        <p:nvSpPr>
          <p:cNvPr id="9" name="Oval 3">
            <a:extLst>
              <a:ext uri="{FF2B5EF4-FFF2-40B4-BE49-F238E27FC236}">
                <a16:creationId xmlns:a16="http://schemas.microsoft.com/office/drawing/2014/main" id="{1DB950E8-E98F-4AEC-8D28-57B4BC935524}"/>
              </a:ext>
            </a:extLst>
          </p:cNvPr>
          <p:cNvSpPr>
            <a:spLocks noChangeArrowheads="1"/>
          </p:cNvSpPr>
          <p:nvPr/>
        </p:nvSpPr>
        <p:spPr bwMode="auto">
          <a:xfrm>
            <a:off x="6511925" y="1557339"/>
            <a:ext cx="2305050" cy="2274887"/>
          </a:xfrm>
          <a:prstGeom prst="ellipse">
            <a:avLst/>
          </a:prstGeom>
          <a:solidFill>
            <a:srgbClr val="00FF00"/>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b="1" dirty="0">
              <a:solidFill>
                <a:prstClr val="black"/>
              </a:solidFill>
              <a:latin typeface="Arial" charset="0"/>
              <a:cs typeface="Arial" pitchFamily="34" charset="0"/>
            </a:endParaRPr>
          </a:p>
        </p:txBody>
      </p:sp>
      <p:sp>
        <p:nvSpPr>
          <p:cNvPr id="10" name="Oval 4">
            <a:extLst>
              <a:ext uri="{FF2B5EF4-FFF2-40B4-BE49-F238E27FC236}">
                <a16:creationId xmlns:a16="http://schemas.microsoft.com/office/drawing/2014/main" id="{BE74151E-2327-41D8-874C-44F0800AD863}"/>
              </a:ext>
            </a:extLst>
          </p:cNvPr>
          <p:cNvSpPr>
            <a:spLocks noChangeArrowheads="1"/>
          </p:cNvSpPr>
          <p:nvPr/>
        </p:nvSpPr>
        <p:spPr bwMode="auto">
          <a:xfrm>
            <a:off x="7159625" y="3327401"/>
            <a:ext cx="1150938" cy="1152525"/>
          </a:xfrm>
          <a:prstGeom prst="ellipse">
            <a:avLst/>
          </a:prstGeom>
          <a:solidFill>
            <a:srgbClr val="9999FF"/>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b="1" dirty="0">
              <a:solidFill>
                <a:prstClr val="black"/>
              </a:solidFill>
              <a:latin typeface="Arial" charset="0"/>
              <a:cs typeface="Arial" pitchFamily="34" charset="0"/>
            </a:endParaRPr>
          </a:p>
        </p:txBody>
      </p:sp>
      <p:sp>
        <p:nvSpPr>
          <p:cNvPr id="11" name="Oval 5">
            <a:extLst>
              <a:ext uri="{FF2B5EF4-FFF2-40B4-BE49-F238E27FC236}">
                <a16:creationId xmlns:a16="http://schemas.microsoft.com/office/drawing/2014/main" id="{5E360285-1FE9-42EE-B891-D1C7B165E28E}"/>
              </a:ext>
            </a:extLst>
          </p:cNvPr>
          <p:cNvSpPr>
            <a:spLocks noChangeArrowheads="1"/>
          </p:cNvSpPr>
          <p:nvPr/>
        </p:nvSpPr>
        <p:spPr bwMode="auto">
          <a:xfrm>
            <a:off x="7232651" y="4840289"/>
            <a:ext cx="1008063" cy="993775"/>
          </a:xfrm>
          <a:prstGeom prst="ellipse">
            <a:avLst/>
          </a:prstGeom>
          <a:solidFill>
            <a:srgbClr val="FF5050"/>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b="1" dirty="0">
              <a:solidFill>
                <a:prstClr val="black"/>
              </a:solidFill>
              <a:latin typeface="Arial" charset="0"/>
              <a:cs typeface="Arial" pitchFamily="34" charset="0"/>
            </a:endParaRPr>
          </a:p>
        </p:txBody>
      </p:sp>
      <p:sp>
        <p:nvSpPr>
          <p:cNvPr id="12" name="Oval 6">
            <a:extLst>
              <a:ext uri="{FF2B5EF4-FFF2-40B4-BE49-F238E27FC236}">
                <a16:creationId xmlns:a16="http://schemas.microsoft.com/office/drawing/2014/main" id="{4C5C0D5B-5BDA-44A5-AC3F-28EAB76C00CB}"/>
              </a:ext>
            </a:extLst>
          </p:cNvPr>
          <p:cNvSpPr>
            <a:spLocks noChangeArrowheads="1"/>
          </p:cNvSpPr>
          <p:nvPr/>
        </p:nvSpPr>
        <p:spPr bwMode="auto">
          <a:xfrm>
            <a:off x="1831976" y="2032000"/>
            <a:ext cx="3507941" cy="3430588"/>
          </a:xfrm>
          <a:prstGeom prst="ellipse">
            <a:avLst/>
          </a:prstGeom>
          <a:solidFill>
            <a:srgbClr val="FF9900"/>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hr-HR" sz="2000" b="1" dirty="0">
                <a:solidFill>
                  <a:prstClr val="black"/>
                </a:solidFill>
                <a:latin typeface="Arial" charset="0"/>
                <a:ea typeface="MS PGothic" pitchFamily="34" charset="-128"/>
                <a:cs typeface="Arial" pitchFamily="34" charset="0"/>
              </a:rPr>
              <a:t>Svi karcinomi dojke</a:t>
            </a:r>
            <a:endParaRPr lang="en-US" sz="2000" b="1" dirty="0">
              <a:solidFill>
                <a:prstClr val="black"/>
              </a:solidFill>
              <a:latin typeface="Arial" charset="0"/>
              <a:ea typeface="MS PGothic" pitchFamily="34" charset="-128"/>
              <a:cs typeface="Arial" pitchFamily="34" charset="0"/>
            </a:endParaRPr>
          </a:p>
        </p:txBody>
      </p:sp>
      <p:sp>
        <p:nvSpPr>
          <p:cNvPr id="66576" name="Text Box 7">
            <a:extLst>
              <a:ext uri="{FF2B5EF4-FFF2-40B4-BE49-F238E27FC236}">
                <a16:creationId xmlns:a16="http://schemas.microsoft.com/office/drawing/2014/main" id="{91DBD63B-A925-4933-9F0F-9BF46E18C995}"/>
              </a:ext>
            </a:extLst>
          </p:cNvPr>
          <p:cNvSpPr txBox="1">
            <a:spLocks noChangeArrowheads="1"/>
          </p:cNvSpPr>
          <p:nvPr/>
        </p:nvSpPr>
        <p:spPr bwMode="auto">
          <a:xfrm>
            <a:off x="7158698" y="2209801"/>
            <a:ext cx="979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sr-Latn-RS" b="1" dirty="0">
                <a:solidFill>
                  <a:srgbClr val="000000"/>
                </a:solidFill>
                <a:cs typeface="Arial" panose="020B0604020202020204" pitchFamily="34" charset="0"/>
              </a:rPr>
              <a:t>ER+</a:t>
            </a:r>
          </a:p>
          <a:p>
            <a:pPr algn="ctr" eaLnBrk="1" fontAlgn="base" hangingPunct="1">
              <a:spcBef>
                <a:spcPct val="0"/>
              </a:spcBef>
              <a:spcAft>
                <a:spcPct val="0"/>
              </a:spcAft>
            </a:pPr>
            <a:r>
              <a:rPr lang="en-US" altLang="sr-Latn-RS" b="1" dirty="0">
                <a:solidFill>
                  <a:srgbClr val="000000"/>
                </a:solidFill>
                <a:cs typeface="Arial" panose="020B0604020202020204" pitchFamily="34" charset="0"/>
              </a:rPr>
              <a:t>75</a:t>
            </a:r>
            <a:r>
              <a:rPr lang="hr-HR" altLang="sr-Latn-RS" b="1" dirty="0">
                <a:solidFill>
                  <a:srgbClr val="000000"/>
                </a:solidFill>
                <a:cs typeface="Arial" panose="020B0604020202020204" pitchFamily="34" charset="0"/>
              </a:rPr>
              <a:t>-80</a:t>
            </a:r>
            <a:r>
              <a:rPr lang="en-US" altLang="sr-Latn-RS" b="1" dirty="0">
                <a:solidFill>
                  <a:srgbClr val="000000"/>
                </a:solidFill>
                <a:cs typeface="Arial" panose="020B0604020202020204" pitchFamily="34" charset="0"/>
              </a:rPr>
              <a:t>%</a:t>
            </a:r>
          </a:p>
        </p:txBody>
      </p:sp>
      <p:sp>
        <p:nvSpPr>
          <p:cNvPr id="66577" name="Text Box 8">
            <a:extLst>
              <a:ext uri="{FF2B5EF4-FFF2-40B4-BE49-F238E27FC236}">
                <a16:creationId xmlns:a16="http://schemas.microsoft.com/office/drawing/2014/main" id="{4840B592-F5B8-4418-B216-E6AC4D0E2CFB}"/>
              </a:ext>
            </a:extLst>
          </p:cNvPr>
          <p:cNvSpPr txBox="1">
            <a:spLocks noChangeArrowheads="1"/>
          </p:cNvSpPr>
          <p:nvPr/>
        </p:nvSpPr>
        <p:spPr bwMode="auto">
          <a:xfrm>
            <a:off x="7322427" y="3543301"/>
            <a:ext cx="9348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sr-Latn-RS" b="1" dirty="0">
                <a:solidFill>
                  <a:srgbClr val="000000"/>
                </a:solidFill>
                <a:cs typeface="Arial" panose="020B0604020202020204" pitchFamily="34" charset="0"/>
              </a:rPr>
              <a:t>HER2+</a:t>
            </a:r>
          </a:p>
          <a:p>
            <a:pPr algn="ctr" eaLnBrk="1" fontAlgn="base" hangingPunct="1">
              <a:spcBef>
                <a:spcPct val="0"/>
              </a:spcBef>
              <a:spcAft>
                <a:spcPct val="0"/>
              </a:spcAft>
            </a:pPr>
            <a:r>
              <a:rPr lang="en-US" altLang="sr-Latn-RS" b="1" dirty="0">
                <a:solidFill>
                  <a:srgbClr val="000000"/>
                </a:solidFill>
                <a:cs typeface="Arial" panose="020B0604020202020204" pitchFamily="34" charset="0"/>
              </a:rPr>
              <a:t>15</a:t>
            </a:r>
            <a:r>
              <a:rPr lang="hr-HR" altLang="sr-Latn-RS" b="1" dirty="0">
                <a:solidFill>
                  <a:srgbClr val="000000"/>
                </a:solidFill>
                <a:cs typeface="Arial" panose="020B0604020202020204" pitchFamily="34" charset="0"/>
              </a:rPr>
              <a:t> </a:t>
            </a:r>
            <a:r>
              <a:rPr lang="en-US" altLang="sr-Latn-RS" b="1" dirty="0">
                <a:solidFill>
                  <a:srgbClr val="000000"/>
                </a:solidFill>
                <a:cs typeface="Arial" panose="020B0604020202020204" pitchFamily="34" charset="0"/>
              </a:rPr>
              <a:t>%</a:t>
            </a:r>
          </a:p>
        </p:txBody>
      </p:sp>
      <p:sp>
        <p:nvSpPr>
          <p:cNvPr id="66578" name="Text Box 9">
            <a:extLst>
              <a:ext uri="{FF2B5EF4-FFF2-40B4-BE49-F238E27FC236}">
                <a16:creationId xmlns:a16="http://schemas.microsoft.com/office/drawing/2014/main" id="{B7E540CD-D270-4D6D-AB13-4E0A31DAC3F7}"/>
              </a:ext>
            </a:extLst>
          </p:cNvPr>
          <p:cNvSpPr txBox="1">
            <a:spLocks noChangeArrowheads="1"/>
          </p:cNvSpPr>
          <p:nvPr/>
        </p:nvSpPr>
        <p:spPr bwMode="auto">
          <a:xfrm>
            <a:off x="7016751" y="4948238"/>
            <a:ext cx="14589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sr-Latn-RS" b="1" dirty="0">
                <a:solidFill>
                  <a:srgbClr val="000000"/>
                </a:solidFill>
                <a:cs typeface="Arial" panose="020B0604020202020204" pitchFamily="34" charset="0"/>
              </a:rPr>
              <a:t>Triple negative</a:t>
            </a:r>
          </a:p>
          <a:p>
            <a:pPr algn="ctr" eaLnBrk="1" fontAlgn="base" hangingPunct="1">
              <a:spcBef>
                <a:spcPct val="0"/>
              </a:spcBef>
              <a:spcAft>
                <a:spcPct val="0"/>
              </a:spcAft>
            </a:pPr>
            <a:r>
              <a:rPr lang="en-US" altLang="sr-Latn-RS" b="1" dirty="0">
                <a:solidFill>
                  <a:srgbClr val="000000"/>
                </a:solidFill>
                <a:cs typeface="Arial" panose="020B0604020202020204" pitchFamily="34" charset="0"/>
              </a:rPr>
              <a:t>15%</a:t>
            </a:r>
          </a:p>
        </p:txBody>
      </p:sp>
      <p:sp>
        <p:nvSpPr>
          <p:cNvPr id="66579" name="Line 10">
            <a:extLst>
              <a:ext uri="{FF2B5EF4-FFF2-40B4-BE49-F238E27FC236}">
                <a16:creationId xmlns:a16="http://schemas.microsoft.com/office/drawing/2014/main" id="{436CC602-3C9F-4474-A13F-090DA595BE09}"/>
              </a:ext>
            </a:extLst>
          </p:cNvPr>
          <p:cNvSpPr>
            <a:spLocks noChangeShapeType="1"/>
          </p:cNvSpPr>
          <p:nvPr/>
        </p:nvSpPr>
        <p:spPr bwMode="auto">
          <a:xfrm flipV="1">
            <a:off x="5432425" y="2895601"/>
            <a:ext cx="719138" cy="504825"/>
          </a:xfrm>
          <a:prstGeom prst="line">
            <a:avLst/>
          </a:prstGeom>
          <a:noFill/>
          <a:ln w="38100">
            <a:solidFill>
              <a:srgbClr val="173E4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r-HR">
              <a:solidFill>
                <a:srgbClr val="000000"/>
              </a:solidFill>
              <a:latin typeface="Arial" panose="020B0604020202020204" pitchFamily="34" charset="0"/>
            </a:endParaRPr>
          </a:p>
        </p:txBody>
      </p:sp>
      <p:sp>
        <p:nvSpPr>
          <p:cNvPr id="66580" name="Line 11">
            <a:extLst>
              <a:ext uri="{FF2B5EF4-FFF2-40B4-BE49-F238E27FC236}">
                <a16:creationId xmlns:a16="http://schemas.microsoft.com/office/drawing/2014/main" id="{1898C2BF-DFD1-4D50-8478-A8772E9A6A8E}"/>
              </a:ext>
            </a:extLst>
          </p:cNvPr>
          <p:cNvSpPr>
            <a:spLocks noChangeShapeType="1"/>
          </p:cNvSpPr>
          <p:nvPr/>
        </p:nvSpPr>
        <p:spPr bwMode="auto">
          <a:xfrm>
            <a:off x="5432426" y="4264026"/>
            <a:ext cx="792163" cy="576263"/>
          </a:xfrm>
          <a:prstGeom prst="line">
            <a:avLst/>
          </a:prstGeom>
          <a:noFill/>
          <a:ln w="38100">
            <a:solidFill>
              <a:srgbClr val="173E4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r-HR">
              <a:solidFill>
                <a:srgbClr val="000000"/>
              </a:solidFill>
              <a:latin typeface="Arial" panose="020B0604020202020204" pitchFamily="34" charset="0"/>
            </a:endParaRPr>
          </a:p>
        </p:txBody>
      </p:sp>
      <p:sp>
        <p:nvSpPr>
          <p:cNvPr id="66581" name="Line 12">
            <a:extLst>
              <a:ext uri="{FF2B5EF4-FFF2-40B4-BE49-F238E27FC236}">
                <a16:creationId xmlns:a16="http://schemas.microsoft.com/office/drawing/2014/main" id="{BB4BA934-0B4E-4C32-80D0-71418D0EBDF7}"/>
              </a:ext>
            </a:extLst>
          </p:cNvPr>
          <p:cNvSpPr>
            <a:spLocks noChangeShapeType="1"/>
          </p:cNvSpPr>
          <p:nvPr/>
        </p:nvSpPr>
        <p:spPr bwMode="auto">
          <a:xfrm>
            <a:off x="5432425" y="3832225"/>
            <a:ext cx="1079500" cy="0"/>
          </a:xfrm>
          <a:prstGeom prst="line">
            <a:avLst/>
          </a:prstGeom>
          <a:noFill/>
          <a:ln w="38100">
            <a:solidFill>
              <a:srgbClr val="173E4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r-HR">
              <a:solidFill>
                <a:srgbClr val="000000"/>
              </a:solidFill>
              <a:latin typeface="Arial" panose="020B0604020202020204" pitchFamily="34" charset="0"/>
            </a:endParaRPr>
          </a:p>
        </p:txBody>
      </p:sp>
      <p:sp>
        <p:nvSpPr>
          <p:cNvPr id="19" name="Oval 13">
            <a:extLst>
              <a:ext uri="{FF2B5EF4-FFF2-40B4-BE49-F238E27FC236}">
                <a16:creationId xmlns:a16="http://schemas.microsoft.com/office/drawing/2014/main" id="{A3052C4E-6837-4643-A5A7-A22B3D67A3EB}"/>
              </a:ext>
            </a:extLst>
          </p:cNvPr>
          <p:cNvSpPr>
            <a:spLocks noChangeArrowheads="1"/>
          </p:cNvSpPr>
          <p:nvPr/>
        </p:nvSpPr>
        <p:spPr bwMode="auto">
          <a:xfrm>
            <a:off x="8759826" y="2968626"/>
            <a:ext cx="790575" cy="792163"/>
          </a:xfrm>
          <a:prstGeom prst="ellipse">
            <a:avLst/>
          </a:prstGeom>
          <a:solidFill>
            <a:schemeClr val="accent1"/>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b="1" dirty="0">
              <a:solidFill>
                <a:prstClr val="black"/>
              </a:solidFill>
              <a:latin typeface="Arial" charset="0"/>
              <a:cs typeface="Arial" pitchFamily="34" charset="0"/>
            </a:endParaRPr>
          </a:p>
        </p:txBody>
      </p:sp>
      <p:sp>
        <p:nvSpPr>
          <p:cNvPr id="20" name="Oval 14">
            <a:extLst>
              <a:ext uri="{FF2B5EF4-FFF2-40B4-BE49-F238E27FC236}">
                <a16:creationId xmlns:a16="http://schemas.microsoft.com/office/drawing/2014/main" id="{61D7A565-D489-4D8E-B47C-C4E661E5CEE8}"/>
              </a:ext>
            </a:extLst>
          </p:cNvPr>
          <p:cNvSpPr>
            <a:spLocks noChangeArrowheads="1"/>
          </p:cNvSpPr>
          <p:nvPr/>
        </p:nvSpPr>
        <p:spPr bwMode="auto">
          <a:xfrm>
            <a:off x="8902700" y="3616326"/>
            <a:ext cx="793750" cy="792163"/>
          </a:xfrm>
          <a:prstGeom prst="ellipse">
            <a:avLst/>
          </a:prstGeom>
          <a:solidFill>
            <a:schemeClr val="accent1"/>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b="1" dirty="0">
              <a:solidFill>
                <a:prstClr val="black"/>
              </a:solidFill>
              <a:latin typeface="Arial" charset="0"/>
              <a:cs typeface="Arial" pitchFamily="34" charset="0"/>
            </a:endParaRPr>
          </a:p>
        </p:txBody>
      </p:sp>
      <p:sp>
        <p:nvSpPr>
          <p:cNvPr id="21" name="Oval 15">
            <a:extLst>
              <a:ext uri="{FF2B5EF4-FFF2-40B4-BE49-F238E27FC236}">
                <a16:creationId xmlns:a16="http://schemas.microsoft.com/office/drawing/2014/main" id="{9F85C876-D278-4D2F-9BDF-52A288455867}"/>
              </a:ext>
            </a:extLst>
          </p:cNvPr>
          <p:cNvSpPr>
            <a:spLocks noChangeArrowheads="1"/>
          </p:cNvSpPr>
          <p:nvPr/>
        </p:nvSpPr>
        <p:spPr bwMode="auto">
          <a:xfrm>
            <a:off x="8759826" y="4265613"/>
            <a:ext cx="790575" cy="792162"/>
          </a:xfrm>
          <a:prstGeom prst="ellipse">
            <a:avLst/>
          </a:prstGeom>
          <a:solidFill>
            <a:schemeClr val="accent1"/>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b="1" dirty="0">
              <a:solidFill>
                <a:prstClr val="black"/>
              </a:solidFill>
              <a:latin typeface="Arial" charset="0"/>
              <a:cs typeface="Arial" pitchFamily="34" charset="0"/>
            </a:endParaRPr>
          </a:p>
        </p:txBody>
      </p:sp>
      <p:sp>
        <p:nvSpPr>
          <p:cNvPr id="22" name="Oval 16">
            <a:extLst>
              <a:ext uri="{FF2B5EF4-FFF2-40B4-BE49-F238E27FC236}">
                <a16:creationId xmlns:a16="http://schemas.microsoft.com/office/drawing/2014/main" id="{B47AB1E7-1BA7-45BB-87EA-4B210840AD68}"/>
              </a:ext>
            </a:extLst>
          </p:cNvPr>
          <p:cNvSpPr>
            <a:spLocks noChangeArrowheads="1"/>
          </p:cNvSpPr>
          <p:nvPr/>
        </p:nvSpPr>
        <p:spPr bwMode="auto">
          <a:xfrm>
            <a:off x="8328026" y="4760913"/>
            <a:ext cx="792163" cy="792162"/>
          </a:xfrm>
          <a:prstGeom prst="ellipse">
            <a:avLst/>
          </a:prstGeom>
          <a:solidFill>
            <a:schemeClr val="accent1"/>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b="1" dirty="0">
              <a:solidFill>
                <a:prstClr val="black"/>
              </a:solidFill>
              <a:latin typeface="Arial" charset="0"/>
              <a:cs typeface="Arial" pitchFamily="34" charset="0"/>
            </a:endParaRPr>
          </a:p>
        </p:txBody>
      </p:sp>
      <p:sp>
        <p:nvSpPr>
          <p:cNvPr id="23" name="Oval 17">
            <a:extLst>
              <a:ext uri="{FF2B5EF4-FFF2-40B4-BE49-F238E27FC236}">
                <a16:creationId xmlns:a16="http://schemas.microsoft.com/office/drawing/2014/main" id="{23F915C8-995D-494C-85DC-FB69ED811E84}"/>
              </a:ext>
            </a:extLst>
          </p:cNvPr>
          <p:cNvSpPr>
            <a:spLocks noChangeArrowheads="1"/>
          </p:cNvSpPr>
          <p:nvPr/>
        </p:nvSpPr>
        <p:spPr bwMode="auto">
          <a:xfrm>
            <a:off x="8470901" y="2392363"/>
            <a:ext cx="790575" cy="792162"/>
          </a:xfrm>
          <a:prstGeom prst="ellipse">
            <a:avLst/>
          </a:prstGeom>
          <a:solidFill>
            <a:schemeClr val="accent1"/>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b="1" dirty="0">
              <a:solidFill>
                <a:prstClr val="black"/>
              </a:solidFill>
              <a:latin typeface="Arial" charset="0"/>
              <a:cs typeface="Arial" pitchFamily="34" charset="0"/>
            </a:endParaRPr>
          </a:p>
        </p:txBody>
      </p:sp>
      <p:sp>
        <p:nvSpPr>
          <p:cNvPr id="66597" name="Text Box 18">
            <a:extLst>
              <a:ext uri="{FF2B5EF4-FFF2-40B4-BE49-F238E27FC236}">
                <a16:creationId xmlns:a16="http://schemas.microsoft.com/office/drawing/2014/main" id="{5E5DE435-009F-4967-A0FD-517631E013C8}"/>
              </a:ext>
            </a:extLst>
          </p:cNvPr>
          <p:cNvSpPr txBox="1">
            <a:spLocks noChangeArrowheads="1"/>
          </p:cNvSpPr>
          <p:nvPr/>
        </p:nvSpPr>
        <p:spPr bwMode="auto">
          <a:xfrm>
            <a:off x="8470901" y="2595564"/>
            <a:ext cx="936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it-IT" altLang="sr-Latn-RS" sz="1400" b="1">
                <a:solidFill>
                  <a:srgbClr val="000000"/>
                </a:solidFill>
                <a:cs typeface="Arial" panose="020B0604020202020204" pitchFamily="34" charset="0"/>
              </a:rPr>
              <a:t>HER3+</a:t>
            </a:r>
          </a:p>
        </p:txBody>
      </p:sp>
      <p:sp>
        <p:nvSpPr>
          <p:cNvPr id="66598" name="Text Box 19">
            <a:extLst>
              <a:ext uri="{FF2B5EF4-FFF2-40B4-BE49-F238E27FC236}">
                <a16:creationId xmlns:a16="http://schemas.microsoft.com/office/drawing/2014/main" id="{A9E88064-7307-4877-80E5-8F9FD7CE7524}"/>
              </a:ext>
            </a:extLst>
          </p:cNvPr>
          <p:cNvSpPr txBox="1">
            <a:spLocks noChangeArrowheads="1"/>
          </p:cNvSpPr>
          <p:nvPr/>
        </p:nvSpPr>
        <p:spPr bwMode="auto">
          <a:xfrm>
            <a:off x="8759826" y="3198814"/>
            <a:ext cx="936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it-IT" altLang="sr-Latn-RS" sz="1400" b="1">
                <a:solidFill>
                  <a:srgbClr val="000000"/>
                </a:solidFill>
                <a:cs typeface="Arial" panose="020B0604020202020204" pitchFamily="34" charset="0"/>
              </a:rPr>
              <a:t>IGFR1+</a:t>
            </a:r>
          </a:p>
        </p:txBody>
      </p:sp>
      <p:sp>
        <p:nvSpPr>
          <p:cNvPr id="66599" name="Text Box 20">
            <a:extLst>
              <a:ext uri="{FF2B5EF4-FFF2-40B4-BE49-F238E27FC236}">
                <a16:creationId xmlns:a16="http://schemas.microsoft.com/office/drawing/2014/main" id="{89342F58-E21C-40EA-AE83-F6F9FD345B08}"/>
              </a:ext>
            </a:extLst>
          </p:cNvPr>
          <p:cNvSpPr txBox="1">
            <a:spLocks noChangeArrowheads="1"/>
          </p:cNvSpPr>
          <p:nvPr/>
        </p:nvSpPr>
        <p:spPr bwMode="auto">
          <a:xfrm>
            <a:off x="8988426" y="3752851"/>
            <a:ext cx="7207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80000"/>
              </a:lnSpc>
              <a:spcBef>
                <a:spcPct val="0"/>
              </a:spcBef>
              <a:spcAft>
                <a:spcPct val="0"/>
              </a:spcAft>
            </a:pPr>
            <a:r>
              <a:rPr lang="it-IT" altLang="sr-Latn-RS" sz="1400" b="1">
                <a:solidFill>
                  <a:srgbClr val="000000"/>
                </a:solidFill>
                <a:cs typeface="Arial" panose="020B0604020202020204" pitchFamily="34" charset="0"/>
              </a:rPr>
              <a:t>p95+</a:t>
            </a:r>
          </a:p>
          <a:p>
            <a:pPr eaLnBrk="1" fontAlgn="base" hangingPunct="1">
              <a:lnSpc>
                <a:spcPct val="80000"/>
              </a:lnSpc>
              <a:spcBef>
                <a:spcPct val="0"/>
              </a:spcBef>
              <a:spcAft>
                <a:spcPct val="0"/>
              </a:spcAft>
            </a:pPr>
            <a:r>
              <a:rPr lang="it-IT" altLang="sr-Latn-RS" sz="1400" b="1">
                <a:solidFill>
                  <a:srgbClr val="000000"/>
                </a:solidFill>
                <a:cs typeface="Arial" panose="020B0604020202020204" pitchFamily="34" charset="0"/>
              </a:rPr>
              <a:t>   4%</a:t>
            </a:r>
          </a:p>
        </p:txBody>
      </p:sp>
      <p:sp>
        <p:nvSpPr>
          <p:cNvPr id="66600" name="Text Box 21">
            <a:extLst>
              <a:ext uri="{FF2B5EF4-FFF2-40B4-BE49-F238E27FC236}">
                <a16:creationId xmlns:a16="http://schemas.microsoft.com/office/drawing/2014/main" id="{63775329-6A64-45F5-995C-F2C665C15E66}"/>
              </a:ext>
            </a:extLst>
          </p:cNvPr>
          <p:cNvSpPr txBox="1">
            <a:spLocks noChangeArrowheads="1"/>
          </p:cNvSpPr>
          <p:nvPr/>
        </p:nvSpPr>
        <p:spPr bwMode="auto">
          <a:xfrm>
            <a:off x="8759825" y="4437063"/>
            <a:ext cx="1081088"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80000"/>
              </a:lnSpc>
              <a:spcBef>
                <a:spcPct val="0"/>
              </a:spcBef>
              <a:spcAft>
                <a:spcPct val="0"/>
              </a:spcAft>
            </a:pPr>
            <a:r>
              <a:rPr lang="it-IT" altLang="sr-Latn-RS" sz="1400" b="1">
                <a:solidFill>
                  <a:srgbClr val="000000"/>
                </a:solidFill>
                <a:cs typeface="Arial" panose="020B0604020202020204" pitchFamily="34" charset="0"/>
              </a:rPr>
              <a:t>P53</a:t>
            </a:r>
            <a:r>
              <a:rPr lang="it-IT" altLang="sr-Latn-RS" sz="900" b="1">
                <a:solidFill>
                  <a:srgbClr val="000000"/>
                </a:solidFill>
                <a:cs typeface="Arial" panose="020B0604020202020204" pitchFamily="34" charset="0"/>
              </a:rPr>
              <a:t>mut</a:t>
            </a:r>
          </a:p>
          <a:p>
            <a:pPr eaLnBrk="1" fontAlgn="base" hangingPunct="1">
              <a:lnSpc>
                <a:spcPct val="80000"/>
              </a:lnSpc>
              <a:spcBef>
                <a:spcPct val="0"/>
              </a:spcBef>
              <a:spcAft>
                <a:spcPct val="0"/>
              </a:spcAft>
            </a:pPr>
            <a:r>
              <a:rPr lang="it-IT" altLang="sr-Latn-RS" sz="1400" b="1">
                <a:solidFill>
                  <a:srgbClr val="000000"/>
                </a:solidFill>
                <a:cs typeface="Arial" panose="020B0604020202020204" pitchFamily="34" charset="0"/>
              </a:rPr>
              <a:t>30-40 %</a:t>
            </a:r>
          </a:p>
        </p:txBody>
      </p:sp>
      <p:sp>
        <p:nvSpPr>
          <p:cNvPr id="66601" name="Text Box 22">
            <a:extLst>
              <a:ext uri="{FF2B5EF4-FFF2-40B4-BE49-F238E27FC236}">
                <a16:creationId xmlns:a16="http://schemas.microsoft.com/office/drawing/2014/main" id="{3E405238-0331-4403-B9C4-5EEBFA03888C}"/>
              </a:ext>
            </a:extLst>
          </p:cNvPr>
          <p:cNvSpPr txBox="1">
            <a:spLocks noChangeArrowheads="1"/>
          </p:cNvSpPr>
          <p:nvPr/>
        </p:nvSpPr>
        <p:spPr bwMode="auto">
          <a:xfrm>
            <a:off x="8256589" y="4891088"/>
            <a:ext cx="11525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80000"/>
              </a:lnSpc>
              <a:spcBef>
                <a:spcPct val="0"/>
              </a:spcBef>
              <a:spcAft>
                <a:spcPct val="0"/>
              </a:spcAft>
            </a:pPr>
            <a:r>
              <a:rPr lang="it-IT" altLang="sr-Latn-RS" sz="1400" b="1">
                <a:solidFill>
                  <a:srgbClr val="000000"/>
                </a:solidFill>
                <a:cs typeface="Arial" panose="020B0604020202020204" pitchFamily="34" charset="0"/>
              </a:rPr>
              <a:t>FGFR1</a:t>
            </a:r>
          </a:p>
          <a:p>
            <a:pPr eaLnBrk="1" fontAlgn="base" hangingPunct="1">
              <a:lnSpc>
                <a:spcPct val="80000"/>
              </a:lnSpc>
              <a:spcBef>
                <a:spcPct val="0"/>
              </a:spcBef>
              <a:spcAft>
                <a:spcPct val="0"/>
              </a:spcAft>
            </a:pPr>
            <a:r>
              <a:rPr lang="it-IT" altLang="sr-Latn-RS" sz="900" b="1">
                <a:solidFill>
                  <a:srgbClr val="000000"/>
                </a:solidFill>
                <a:cs typeface="Arial" panose="020B0604020202020204" pitchFamily="34" charset="0"/>
              </a:rPr>
              <a:t>Ampl</a:t>
            </a:r>
            <a:r>
              <a:rPr lang="it-IT" altLang="sr-Latn-RS" sz="1400" b="1">
                <a:solidFill>
                  <a:srgbClr val="000000"/>
                </a:solidFill>
                <a:cs typeface="Arial" panose="020B0604020202020204" pitchFamily="34" charset="0"/>
              </a:rPr>
              <a:t> 8%</a:t>
            </a:r>
          </a:p>
        </p:txBody>
      </p:sp>
      <p:sp>
        <p:nvSpPr>
          <p:cNvPr id="29" name="Oval 23">
            <a:extLst>
              <a:ext uri="{FF2B5EF4-FFF2-40B4-BE49-F238E27FC236}">
                <a16:creationId xmlns:a16="http://schemas.microsoft.com/office/drawing/2014/main" id="{A7A717D5-D206-4A26-B24E-7C4AC6BB203F}"/>
              </a:ext>
            </a:extLst>
          </p:cNvPr>
          <p:cNvSpPr>
            <a:spLocks noChangeArrowheads="1"/>
          </p:cNvSpPr>
          <p:nvPr/>
        </p:nvSpPr>
        <p:spPr bwMode="auto">
          <a:xfrm>
            <a:off x="8256588" y="5408613"/>
            <a:ext cx="792162" cy="792162"/>
          </a:xfrm>
          <a:prstGeom prst="ellipse">
            <a:avLst/>
          </a:prstGeom>
          <a:solidFill>
            <a:schemeClr val="accent1"/>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b="1" dirty="0">
              <a:solidFill>
                <a:prstClr val="black"/>
              </a:solidFill>
              <a:latin typeface="Arial" charset="0"/>
              <a:cs typeface="Arial" pitchFamily="34" charset="0"/>
            </a:endParaRPr>
          </a:p>
        </p:txBody>
      </p:sp>
      <p:sp>
        <p:nvSpPr>
          <p:cNvPr id="30" name="Oval 24">
            <a:extLst>
              <a:ext uri="{FF2B5EF4-FFF2-40B4-BE49-F238E27FC236}">
                <a16:creationId xmlns:a16="http://schemas.microsoft.com/office/drawing/2014/main" id="{5D05F635-96AA-4CB8-BF57-8F37599399D8}"/>
              </a:ext>
            </a:extLst>
          </p:cNvPr>
          <p:cNvSpPr>
            <a:spLocks noChangeArrowheads="1"/>
          </p:cNvSpPr>
          <p:nvPr/>
        </p:nvSpPr>
        <p:spPr bwMode="auto">
          <a:xfrm>
            <a:off x="8112126" y="1816101"/>
            <a:ext cx="790575" cy="792163"/>
          </a:xfrm>
          <a:prstGeom prst="ellipse">
            <a:avLst/>
          </a:prstGeom>
          <a:solidFill>
            <a:schemeClr val="accent1"/>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b="1" dirty="0">
              <a:solidFill>
                <a:prstClr val="black"/>
              </a:solidFill>
              <a:latin typeface="Arial" charset="0"/>
              <a:cs typeface="Arial" pitchFamily="34" charset="0"/>
            </a:endParaRPr>
          </a:p>
        </p:txBody>
      </p:sp>
      <p:sp>
        <p:nvSpPr>
          <p:cNvPr id="66608" name="Text Box 25">
            <a:extLst>
              <a:ext uri="{FF2B5EF4-FFF2-40B4-BE49-F238E27FC236}">
                <a16:creationId xmlns:a16="http://schemas.microsoft.com/office/drawing/2014/main" id="{9231D885-73E2-4C3B-BF6B-E986398FB953}"/>
              </a:ext>
            </a:extLst>
          </p:cNvPr>
          <p:cNvSpPr txBox="1">
            <a:spLocks noChangeArrowheads="1"/>
          </p:cNvSpPr>
          <p:nvPr/>
        </p:nvSpPr>
        <p:spPr bwMode="auto">
          <a:xfrm>
            <a:off x="8220076" y="5553076"/>
            <a:ext cx="11160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80000"/>
              </a:lnSpc>
              <a:spcBef>
                <a:spcPct val="0"/>
              </a:spcBef>
              <a:spcAft>
                <a:spcPct val="0"/>
              </a:spcAft>
            </a:pPr>
            <a:r>
              <a:rPr lang="it-IT" altLang="sr-Latn-RS" sz="1400" b="1">
                <a:solidFill>
                  <a:srgbClr val="000000"/>
                </a:solidFill>
                <a:cs typeface="Arial" panose="020B0604020202020204" pitchFamily="34" charset="0"/>
              </a:rPr>
              <a:t>PTEN</a:t>
            </a:r>
            <a:r>
              <a:rPr lang="it-IT" altLang="sr-Latn-RS" sz="900" b="1">
                <a:solidFill>
                  <a:srgbClr val="000000"/>
                </a:solidFill>
                <a:cs typeface="Arial" panose="020B0604020202020204" pitchFamily="34" charset="0"/>
              </a:rPr>
              <a:t>loss</a:t>
            </a:r>
          </a:p>
          <a:p>
            <a:pPr eaLnBrk="1" fontAlgn="base" hangingPunct="1">
              <a:lnSpc>
                <a:spcPct val="80000"/>
              </a:lnSpc>
              <a:spcBef>
                <a:spcPct val="0"/>
              </a:spcBef>
              <a:spcAft>
                <a:spcPct val="0"/>
              </a:spcAft>
            </a:pPr>
            <a:r>
              <a:rPr lang="it-IT" altLang="sr-Latn-RS" sz="1400" b="1">
                <a:solidFill>
                  <a:srgbClr val="000000"/>
                </a:solidFill>
                <a:cs typeface="Arial" panose="020B0604020202020204" pitchFamily="34" charset="0"/>
              </a:rPr>
              <a:t>30-50%</a:t>
            </a:r>
          </a:p>
        </p:txBody>
      </p:sp>
      <p:sp>
        <p:nvSpPr>
          <p:cNvPr id="66609" name="Text Box 26">
            <a:extLst>
              <a:ext uri="{FF2B5EF4-FFF2-40B4-BE49-F238E27FC236}">
                <a16:creationId xmlns:a16="http://schemas.microsoft.com/office/drawing/2014/main" id="{C976C781-FD4C-44C5-B91F-0FBC0E1B8AB6}"/>
              </a:ext>
            </a:extLst>
          </p:cNvPr>
          <p:cNvSpPr txBox="1">
            <a:spLocks noChangeArrowheads="1"/>
          </p:cNvSpPr>
          <p:nvPr/>
        </p:nvSpPr>
        <p:spPr bwMode="auto">
          <a:xfrm>
            <a:off x="8069264" y="2032001"/>
            <a:ext cx="115093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80000"/>
              </a:lnSpc>
              <a:spcBef>
                <a:spcPct val="0"/>
              </a:spcBef>
              <a:spcAft>
                <a:spcPct val="0"/>
              </a:spcAft>
            </a:pPr>
            <a:r>
              <a:rPr lang="it-IT" altLang="sr-Latn-RS" sz="1400" b="1" dirty="0">
                <a:solidFill>
                  <a:srgbClr val="000000"/>
                </a:solidFill>
                <a:cs typeface="Arial" panose="020B0604020202020204" pitchFamily="34" charset="0"/>
              </a:rPr>
              <a:t>PI3K</a:t>
            </a:r>
            <a:r>
              <a:rPr lang="it-IT" altLang="sr-Latn-RS" sz="900" b="1" dirty="0">
                <a:solidFill>
                  <a:srgbClr val="000000"/>
                </a:solidFill>
                <a:cs typeface="Arial" panose="020B0604020202020204" pitchFamily="34" charset="0"/>
              </a:rPr>
              <a:t>mut</a:t>
            </a:r>
          </a:p>
          <a:p>
            <a:pPr eaLnBrk="1" fontAlgn="base" hangingPunct="1">
              <a:lnSpc>
                <a:spcPct val="80000"/>
              </a:lnSpc>
              <a:spcBef>
                <a:spcPct val="0"/>
              </a:spcBef>
              <a:spcAft>
                <a:spcPct val="0"/>
              </a:spcAft>
            </a:pPr>
            <a:r>
              <a:rPr lang="it-IT" altLang="sr-Latn-RS" sz="1400" b="1" dirty="0">
                <a:solidFill>
                  <a:srgbClr val="000000"/>
                </a:solidFill>
                <a:cs typeface="Arial" panose="020B0604020202020204" pitchFamily="34" charset="0"/>
              </a:rPr>
              <a:t>    10%</a:t>
            </a:r>
          </a:p>
        </p:txBody>
      </p:sp>
      <p:sp>
        <p:nvSpPr>
          <p:cNvPr id="33" name="Oval 23">
            <a:extLst>
              <a:ext uri="{FF2B5EF4-FFF2-40B4-BE49-F238E27FC236}">
                <a16:creationId xmlns:a16="http://schemas.microsoft.com/office/drawing/2014/main" id="{38ACFE93-A1AE-4FE4-A4BC-8C41DA39F7BE}"/>
              </a:ext>
            </a:extLst>
          </p:cNvPr>
          <p:cNvSpPr>
            <a:spLocks noChangeArrowheads="1"/>
          </p:cNvSpPr>
          <p:nvPr/>
        </p:nvSpPr>
        <p:spPr bwMode="auto">
          <a:xfrm>
            <a:off x="7573964" y="5840413"/>
            <a:ext cx="827087" cy="792162"/>
          </a:xfrm>
          <a:prstGeom prst="ellipse">
            <a:avLst/>
          </a:prstGeom>
          <a:solidFill>
            <a:schemeClr val="accent1"/>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b="1" dirty="0">
              <a:solidFill>
                <a:prstClr val="black"/>
              </a:solidFill>
              <a:latin typeface="Arial" charset="0"/>
              <a:cs typeface="Arial" pitchFamily="34" charset="0"/>
            </a:endParaRPr>
          </a:p>
        </p:txBody>
      </p:sp>
      <p:sp>
        <p:nvSpPr>
          <p:cNvPr id="66613" name="Text Box 25">
            <a:extLst>
              <a:ext uri="{FF2B5EF4-FFF2-40B4-BE49-F238E27FC236}">
                <a16:creationId xmlns:a16="http://schemas.microsoft.com/office/drawing/2014/main" id="{3FEE702F-B686-49F5-A115-A49845EA9035}"/>
              </a:ext>
            </a:extLst>
          </p:cNvPr>
          <p:cNvSpPr txBox="1">
            <a:spLocks noChangeArrowheads="1"/>
          </p:cNvSpPr>
          <p:nvPr/>
        </p:nvSpPr>
        <p:spPr bwMode="auto">
          <a:xfrm>
            <a:off x="7500938" y="6042026"/>
            <a:ext cx="10795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80000"/>
              </a:lnSpc>
              <a:spcBef>
                <a:spcPct val="0"/>
              </a:spcBef>
              <a:spcAft>
                <a:spcPct val="0"/>
              </a:spcAft>
            </a:pPr>
            <a:r>
              <a:rPr lang="it-IT" altLang="sr-Latn-RS" sz="1400" b="1">
                <a:solidFill>
                  <a:srgbClr val="000000"/>
                </a:solidFill>
                <a:cs typeface="Arial" panose="020B0604020202020204" pitchFamily="34" charset="0"/>
              </a:rPr>
              <a:t>BRCA</a:t>
            </a:r>
            <a:r>
              <a:rPr lang="it-IT" altLang="sr-Latn-RS" sz="900" b="1">
                <a:solidFill>
                  <a:srgbClr val="000000"/>
                </a:solidFill>
                <a:cs typeface="Arial" panose="020B0604020202020204" pitchFamily="34" charset="0"/>
              </a:rPr>
              <a:t>Mut </a:t>
            </a:r>
            <a:endParaRPr lang="it-IT" altLang="sr-Latn-RS" sz="1400" b="1">
              <a:solidFill>
                <a:srgbClr val="000000"/>
              </a:solidFill>
              <a:cs typeface="Arial" panose="020B0604020202020204" pitchFamily="34" charset="0"/>
            </a:endParaRPr>
          </a:p>
          <a:p>
            <a:pPr eaLnBrk="1" fontAlgn="base" hangingPunct="1">
              <a:lnSpc>
                <a:spcPct val="80000"/>
              </a:lnSpc>
              <a:spcBef>
                <a:spcPct val="0"/>
              </a:spcBef>
              <a:spcAft>
                <a:spcPct val="0"/>
              </a:spcAft>
            </a:pPr>
            <a:r>
              <a:rPr lang="it-IT" altLang="sr-Latn-RS" sz="1400" b="1">
                <a:solidFill>
                  <a:srgbClr val="000000"/>
                </a:solidFill>
                <a:cs typeface="Arial" panose="020B0604020202020204" pitchFamily="34" charset="0"/>
              </a:rPr>
              <a:t>     8%</a:t>
            </a:r>
          </a:p>
        </p:txBody>
      </p:sp>
      <p:sp>
        <p:nvSpPr>
          <p:cNvPr id="35" name="Title 1">
            <a:extLst>
              <a:ext uri="{FF2B5EF4-FFF2-40B4-BE49-F238E27FC236}">
                <a16:creationId xmlns:a16="http://schemas.microsoft.com/office/drawing/2014/main" id="{1FB9E1DC-02D3-4851-844F-A6487122BD48}"/>
              </a:ext>
            </a:extLst>
          </p:cNvPr>
          <p:cNvSpPr txBox="1">
            <a:spLocks/>
          </p:cNvSpPr>
          <p:nvPr/>
        </p:nvSpPr>
        <p:spPr bwMode="auto">
          <a:xfrm>
            <a:off x="1981200" y="246064"/>
            <a:ext cx="8229600" cy="765175"/>
          </a:xfrm>
          <a:prstGeom prst="rect">
            <a:avLst/>
          </a:prstGeom>
          <a:noFill/>
          <a:ln w="9525">
            <a:noFill/>
            <a:miter lim="800000"/>
            <a:headEnd/>
            <a:tailEnd/>
          </a:ln>
        </p:spPr>
        <p:txBody>
          <a:bodyPr anchor="ctr"/>
          <a:lstStyle/>
          <a:p>
            <a:pPr algn="ctr" fontAlgn="base">
              <a:spcBef>
                <a:spcPct val="0"/>
              </a:spcBef>
              <a:spcAft>
                <a:spcPct val="0"/>
              </a:spcAft>
              <a:defRPr/>
            </a:pPr>
            <a:r>
              <a:rPr lang="hr-HR" sz="3200" b="1" kern="0" dirty="0">
                <a:solidFill>
                  <a:srgbClr val="003366"/>
                </a:solidFill>
                <a:latin typeface="Arial"/>
                <a:cs typeface="Arial" pitchFamily="34" charset="0"/>
              </a:rPr>
              <a:t>RAK DOJKE DANAS</a:t>
            </a:r>
            <a:r>
              <a:rPr lang="en-US" sz="3200" b="1" kern="0" dirty="0">
                <a:solidFill>
                  <a:srgbClr val="003366"/>
                </a:solidFill>
                <a:latin typeface="Arial"/>
                <a:cs typeface="Arial" pitchFamily="34" charset="0"/>
              </a:rPr>
              <a:t>…</a:t>
            </a:r>
            <a:r>
              <a:rPr lang="hr-HR" sz="3200" b="1" kern="0" dirty="0">
                <a:solidFill>
                  <a:srgbClr val="003366"/>
                </a:solidFill>
                <a:latin typeface="Arial"/>
                <a:cs typeface="Arial" pitchFamily="34" charset="0"/>
              </a:rPr>
              <a:t>genomika, proteomika, metabolomika</a:t>
            </a:r>
            <a:endParaRPr lang="en-US" sz="3200" b="1" kern="0" dirty="0">
              <a:solidFill>
                <a:srgbClr val="003366"/>
              </a:solidFill>
              <a:latin typeface="Arial"/>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42714-198A-4B06-B3E5-8A635B2A4BCC}"/>
              </a:ext>
            </a:extLst>
          </p:cNvPr>
          <p:cNvSpPr>
            <a:spLocks noGrp="1"/>
          </p:cNvSpPr>
          <p:nvPr>
            <p:ph type="title"/>
          </p:nvPr>
        </p:nvSpPr>
        <p:spPr/>
        <p:txBody>
          <a:bodyPr/>
          <a:lstStyle/>
          <a:p>
            <a:r>
              <a:rPr lang="hr-HR" b="1" dirty="0"/>
              <a:t>METODE LIJEČENJA RAKA DOJKE</a:t>
            </a:r>
          </a:p>
        </p:txBody>
      </p:sp>
      <p:sp>
        <p:nvSpPr>
          <p:cNvPr id="3" name="Content Placeholder 2">
            <a:extLst>
              <a:ext uri="{FF2B5EF4-FFF2-40B4-BE49-F238E27FC236}">
                <a16:creationId xmlns:a16="http://schemas.microsoft.com/office/drawing/2014/main" id="{4AA2BAA9-8145-422E-B30F-2F4848B55E09}"/>
              </a:ext>
            </a:extLst>
          </p:cNvPr>
          <p:cNvSpPr>
            <a:spLocks noGrp="1"/>
          </p:cNvSpPr>
          <p:nvPr>
            <p:ph idx="1"/>
          </p:nvPr>
        </p:nvSpPr>
        <p:spPr>
          <a:xfrm>
            <a:off x="838200" y="1833120"/>
            <a:ext cx="10515600" cy="4351338"/>
          </a:xfrm>
        </p:spPr>
        <p:txBody>
          <a:bodyPr/>
          <a:lstStyle/>
          <a:p>
            <a:endParaRPr lang="hr-HR" dirty="0"/>
          </a:p>
          <a:p>
            <a:r>
              <a:rPr lang="hr-HR" dirty="0"/>
              <a:t>KIRURŠKO LIJEČENJE ( poštedno, radikalno)</a:t>
            </a:r>
          </a:p>
          <a:p>
            <a:r>
              <a:rPr lang="hr-HR" dirty="0"/>
              <a:t>KEMOTERAPIJA (adjuvantna, neoadjuvantna)</a:t>
            </a:r>
          </a:p>
          <a:p>
            <a:r>
              <a:rPr lang="hr-HR" dirty="0"/>
              <a:t>HORMONSKA TERAPIJA ( adjuvantna, neoadjuvantna)</a:t>
            </a:r>
          </a:p>
          <a:p>
            <a:r>
              <a:rPr lang="hr-HR" dirty="0"/>
              <a:t>BIOLOŠKA TERAPIJA (adjuvantna, neoadjuvantna)</a:t>
            </a:r>
          </a:p>
          <a:p>
            <a:r>
              <a:rPr lang="hr-HR" dirty="0"/>
              <a:t>IMUNOTERAPIJA (adjuvantna, neoadjuvantna)</a:t>
            </a:r>
          </a:p>
          <a:p>
            <a:r>
              <a:rPr lang="hr-HR" dirty="0"/>
              <a:t>RADIOTERAPIJA (adjuvantna)</a:t>
            </a:r>
          </a:p>
        </p:txBody>
      </p:sp>
    </p:spTree>
    <p:extLst>
      <p:ext uri="{BB962C8B-B14F-4D97-AF65-F5344CB8AC3E}">
        <p14:creationId xmlns:p14="http://schemas.microsoft.com/office/powerpoint/2010/main" val="1791103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C48CA-F27A-4DF2-ADED-59A67B432529}"/>
              </a:ext>
            </a:extLst>
          </p:cNvPr>
          <p:cNvSpPr>
            <a:spLocks noGrp="1"/>
          </p:cNvSpPr>
          <p:nvPr>
            <p:ph type="title"/>
          </p:nvPr>
        </p:nvSpPr>
        <p:spPr/>
        <p:txBody>
          <a:bodyPr/>
          <a:lstStyle/>
          <a:p>
            <a:r>
              <a:rPr lang="hr-HR" b="1" dirty="0"/>
              <a:t>PRIMARNO KIRURŠKO LIJEČENJE RAKA DOJKE</a:t>
            </a:r>
          </a:p>
        </p:txBody>
      </p:sp>
      <p:sp>
        <p:nvSpPr>
          <p:cNvPr id="3" name="Content Placeholder 2">
            <a:extLst>
              <a:ext uri="{FF2B5EF4-FFF2-40B4-BE49-F238E27FC236}">
                <a16:creationId xmlns:a16="http://schemas.microsoft.com/office/drawing/2014/main" id="{DFFA020E-E3EB-4BCC-84A3-9444DDC3D18C}"/>
              </a:ext>
            </a:extLst>
          </p:cNvPr>
          <p:cNvSpPr>
            <a:spLocks noGrp="1"/>
          </p:cNvSpPr>
          <p:nvPr>
            <p:ph idx="1"/>
          </p:nvPr>
        </p:nvSpPr>
        <p:spPr>
          <a:xfrm>
            <a:off x="1033409" y="1815351"/>
            <a:ext cx="10515600" cy="4351338"/>
          </a:xfrm>
        </p:spPr>
        <p:txBody>
          <a:bodyPr>
            <a:normAutofit fontScale="85000" lnSpcReduction="20000"/>
          </a:bodyPr>
          <a:lstStyle/>
          <a:p>
            <a:r>
              <a:rPr lang="hr-HR" b="1" dirty="0">
                <a:solidFill>
                  <a:srgbClr val="00B0F0"/>
                </a:solidFill>
              </a:rPr>
              <a:t>Stadij I </a:t>
            </a:r>
            <a:r>
              <a:rPr lang="hr-HR" dirty="0"/>
              <a:t>( T1N0M0)- poštedni kirurški zahvat + RT= mastektomija</a:t>
            </a:r>
          </a:p>
          <a:p>
            <a:pPr marL="0" indent="0">
              <a:buNone/>
            </a:pPr>
            <a:r>
              <a:rPr lang="hr-HR" dirty="0"/>
              <a:t>                                    - radikalni ( u indiciranim slučajevima) +/- rekonstrukcija</a:t>
            </a:r>
          </a:p>
          <a:p>
            <a:pPr marL="0" indent="0">
              <a:buNone/>
            </a:pPr>
            <a:r>
              <a:rPr lang="hr-HR" dirty="0"/>
              <a:t>                                       +/- SLNB ili ALND</a:t>
            </a:r>
          </a:p>
          <a:p>
            <a:r>
              <a:rPr lang="hr-HR" u="sng" dirty="0"/>
              <a:t>Stadij II-IIIa </a:t>
            </a:r>
            <a:r>
              <a:rPr lang="hr-HR" dirty="0"/>
              <a:t>(T2N&gt;0)- </a:t>
            </a:r>
            <a:r>
              <a:rPr lang="hr-HR" b="1" u="sng" dirty="0">
                <a:solidFill>
                  <a:srgbClr val="FF0000"/>
                </a:solidFill>
              </a:rPr>
              <a:t>bolji izbor je neoadjuvantna sustavna terapija</a:t>
            </a:r>
          </a:p>
          <a:p>
            <a:pPr marL="0" indent="0">
              <a:buNone/>
            </a:pPr>
            <a:r>
              <a:rPr lang="hr-HR" dirty="0"/>
              <a:t>                                       - može biti opcija kod starijih žena, </a:t>
            </a:r>
          </a:p>
          <a:p>
            <a:pPr marL="0" indent="0">
              <a:buNone/>
            </a:pPr>
            <a:r>
              <a:rPr lang="hr-HR" dirty="0"/>
              <a:t>                                       - komorbidnih stanja koja ograničavaju primjenu                       </a:t>
            </a:r>
          </a:p>
          <a:p>
            <a:pPr marL="0" indent="0">
              <a:buNone/>
            </a:pPr>
            <a:r>
              <a:rPr lang="hr-HR" dirty="0"/>
              <a:t>                                         sustavne terapije</a:t>
            </a:r>
          </a:p>
          <a:p>
            <a:pPr marL="0" indent="0">
              <a:buNone/>
            </a:pPr>
            <a:r>
              <a:rPr lang="hr-HR" dirty="0"/>
              <a:t>                                       - izbor pacijentice</a:t>
            </a:r>
          </a:p>
          <a:p>
            <a:r>
              <a:rPr lang="hr-HR" dirty="0"/>
              <a:t>Inflamatorni rak dojke i rak dojke u stadiju &gt; IIIa i IV se </a:t>
            </a:r>
            <a:r>
              <a:rPr lang="hr-HR" b="1" u="sng" dirty="0"/>
              <a:t>ne operira </a:t>
            </a:r>
            <a:r>
              <a:rPr lang="hr-HR" dirty="0"/>
              <a:t>već se liječi prvo sustavnom terapijim. U nekim slučajevima stadija IV bolesti radi se palijativni kirurški zahvat ( npr. sanitarna mastektomija)</a:t>
            </a:r>
          </a:p>
          <a:p>
            <a:pPr marL="0" indent="0">
              <a:buNone/>
            </a:pPr>
            <a:r>
              <a:rPr lang="hr-HR" dirty="0"/>
              <a:t>                          </a:t>
            </a:r>
          </a:p>
        </p:txBody>
      </p:sp>
    </p:spTree>
    <p:extLst>
      <p:ext uri="{BB962C8B-B14F-4D97-AF65-F5344CB8AC3E}">
        <p14:creationId xmlns:p14="http://schemas.microsoft.com/office/powerpoint/2010/main" val="1355748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21F35-F7C5-455C-9212-51A610DC272E}"/>
              </a:ext>
            </a:extLst>
          </p:cNvPr>
          <p:cNvSpPr>
            <a:spLocks noGrp="1"/>
          </p:cNvSpPr>
          <p:nvPr>
            <p:ph type="title"/>
          </p:nvPr>
        </p:nvSpPr>
        <p:spPr/>
        <p:txBody>
          <a:bodyPr/>
          <a:lstStyle/>
          <a:p>
            <a:r>
              <a:rPr lang="hr-HR" b="1" dirty="0"/>
              <a:t>ADJUVANTNA KEMOTERAPIJA</a:t>
            </a:r>
          </a:p>
        </p:txBody>
      </p:sp>
      <p:sp>
        <p:nvSpPr>
          <p:cNvPr id="3" name="Content Placeholder 2">
            <a:extLst>
              <a:ext uri="{FF2B5EF4-FFF2-40B4-BE49-F238E27FC236}">
                <a16:creationId xmlns:a16="http://schemas.microsoft.com/office/drawing/2014/main" id="{AEC04164-4822-40AD-93C7-EDA9FCC5A6DD}"/>
              </a:ext>
            </a:extLst>
          </p:cNvPr>
          <p:cNvSpPr>
            <a:spLocks noGrp="1"/>
          </p:cNvSpPr>
          <p:nvPr>
            <p:ph idx="1"/>
          </p:nvPr>
        </p:nvSpPr>
        <p:spPr/>
        <p:txBody>
          <a:bodyPr>
            <a:normAutofit fontScale="92500" lnSpcReduction="20000"/>
          </a:bodyPr>
          <a:lstStyle/>
          <a:p>
            <a:r>
              <a:rPr lang="hr-HR" dirty="0"/>
              <a:t>Za uništavanje mikrometastaza koje se ničim ne vide.</a:t>
            </a:r>
          </a:p>
          <a:p>
            <a:r>
              <a:rPr lang="hr-HR" dirty="0"/>
              <a:t>Indicirana je kod svih bolesnica </a:t>
            </a:r>
            <a:r>
              <a:rPr lang="hr-HR" b="1" u="sng" dirty="0">
                <a:solidFill>
                  <a:srgbClr val="FF0000"/>
                </a:solidFill>
              </a:rPr>
              <a:t>s visokim rizikom od povrata bolesti </a:t>
            </a:r>
            <a:r>
              <a:rPr lang="hr-HR" dirty="0"/>
              <a:t>i razvoja udaljenih presadnica:</a:t>
            </a:r>
          </a:p>
          <a:p>
            <a:pPr marL="0" indent="0">
              <a:buNone/>
            </a:pPr>
            <a:r>
              <a:rPr lang="hr-HR" dirty="0"/>
              <a:t>  - s TNBC</a:t>
            </a:r>
          </a:p>
          <a:p>
            <a:pPr marL="0" indent="0">
              <a:buNone/>
            </a:pPr>
            <a:r>
              <a:rPr lang="hr-HR" dirty="0"/>
              <a:t>  - s pozitivnim limfnim čvorovima u aksili</a:t>
            </a:r>
          </a:p>
          <a:p>
            <a:pPr marL="0" indent="0">
              <a:buNone/>
            </a:pPr>
            <a:r>
              <a:rPr lang="hr-HR" dirty="0"/>
              <a:t>  - s HER2 pozitivnim tumorima</a:t>
            </a:r>
          </a:p>
          <a:p>
            <a:r>
              <a:rPr lang="hr-HR" u="sng" dirty="0"/>
              <a:t>Kod Luminal A i B tumora odluka se donosi na temelju</a:t>
            </a:r>
            <a:r>
              <a:rPr lang="hr-HR" dirty="0"/>
              <a:t>:</a:t>
            </a:r>
          </a:p>
          <a:p>
            <a:pPr marL="0" indent="0">
              <a:buNone/>
            </a:pPr>
            <a:r>
              <a:rPr lang="hr-HR" dirty="0"/>
              <a:t> - Gradusa tumora</a:t>
            </a:r>
          </a:p>
          <a:p>
            <a:pPr marL="0" indent="0">
              <a:buNone/>
            </a:pPr>
            <a:r>
              <a:rPr lang="hr-HR" dirty="0"/>
              <a:t> - Ki 67 proliferacijskog indeksa</a:t>
            </a:r>
          </a:p>
          <a:p>
            <a:pPr marL="0" indent="0">
              <a:buNone/>
            </a:pPr>
            <a:r>
              <a:rPr lang="hr-HR" dirty="0"/>
              <a:t> - Limfovaskularne i perivaskularne invazije</a:t>
            </a:r>
          </a:p>
          <a:p>
            <a:pPr marL="0" indent="0">
              <a:buNone/>
            </a:pPr>
            <a:r>
              <a:rPr lang="hr-HR" dirty="0"/>
              <a:t> - Opsega izražaja ER i PgR</a:t>
            </a:r>
          </a:p>
        </p:txBody>
      </p:sp>
    </p:spTree>
    <p:extLst>
      <p:ext uri="{BB962C8B-B14F-4D97-AF65-F5344CB8AC3E}">
        <p14:creationId xmlns:p14="http://schemas.microsoft.com/office/powerpoint/2010/main" val="3960993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4F3E-55F8-49CD-9D52-0F8383B54E25}"/>
              </a:ext>
            </a:extLst>
          </p:cNvPr>
          <p:cNvSpPr>
            <a:spLocks noGrp="1"/>
          </p:cNvSpPr>
          <p:nvPr>
            <p:ph type="title"/>
          </p:nvPr>
        </p:nvSpPr>
        <p:spPr/>
        <p:txBody>
          <a:bodyPr/>
          <a:lstStyle/>
          <a:p>
            <a:r>
              <a:rPr lang="hr-HR" b="1" dirty="0"/>
              <a:t>ADJUVANTNA KEMOTERAPIJA</a:t>
            </a:r>
          </a:p>
        </p:txBody>
      </p:sp>
      <p:sp>
        <p:nvSpPr>
          <p:cNvPr id="3" name="Content Placeholder 2">
            <a:extLst>
              <a:ext uri="{FF2B5EF4-FFF2-40B4-BE49-F238E27FC236}">
                <a16:creationId xmlns:a16="http://schemas.microsoft.com/office/drawing/2014/main" id="{AEDE0BF9-1279-483A-84DD-9D98816C7202}"/>
              </a:ext>
            </a:extLst>
          </p:cNvPr>
          <p:cNvSpPr>
            <a:spLocks noGrp="1"/>
          </p:cNvSpPr>
          <p:nvPr>
            <p:ph idx="1"/>
          </p:nvPr>
        </p:nvSpPr>
        <p:spPr/>
        <p:txBody>
          <a:bodyPr>
            <a:normAutofit lnSpcReduction="10000"/>
          </a:bodyPr>
          <a:lstStyle/>
          <a:p>
            <a:pPr marL="0" indent="0">
              <a:buNone/>
            </a:pPr>
            <a:r>
              <a:rPr lang="hr-HR" dirty="0"/>
              <a:t>Najčešći kemoterapijski protokoli sadrže:</a:t>
            </a:r>
          </a:p>
          <a:p>
            <a:pPr marL="0" indent="0">
              <a:buNone/>
            </a:pPr>
            <a:endParaRPr lang="hr-HR" dirty="0"/>
          </a:p>
          <a:p>
            <a:r>
              <a:rPr lang="hr-HR" dirty="0"/>
              <a:t>Od 1980.-ih alkilirajuće agense ( ciklofosfamid, metotreksat, 5-FU)</a:t>
            </a:r>
          </a:p>
          <a:p>
            <a:r>
              <a:rPr lang="hr-HR" dirty="0"/>
              <a:t>Od 1990.-ih antracikline ( adriamicin, epirubicin)</a:t>
            </a:r>
          </a:p>
          <a:p>
            <a:r>
              <a:rPr lang="hr-HR" dirty="0"/>
              <a:t>Od 2000.-ih taksane (paklitaksel, docetaksel)</a:t>
            </a:r>
          </a:p>
          <a:p>
            <a:endParaRPr lang="hr-HR" dirty="0"/>
          </a:p>
          <a:p>
            <a:r>
              <a:rPr lang="hr-HR" dirty="0"/>
              <a:t>Najstariji citostatici na bazi soli platine ponovno su uvedeni u terapiju najagresivnijih, TNBC!</a:t>
            </a:r>
          </a:p>
          <a:p>
            <a:r>
              <a:rPr lang="hr-HR" dirty="0">
                <a:solidFill>
                  <a:srgbClr val="FF0000"/>
                </a:solidFill>
              </a:rPr>
              <a:t>SMANJUJE RIZIK OD POVRATA BOLESTI I RIZIK OD SMRTI – 20-ak %</a:t>
            </a:r>
          </a:p>
          <a:p>
            <a:endParaRPr lang="hr-HR" dirty="0">
              <a:solidFill>
                <a:srgbClr val="FF0000"/>
              </a:solidFill>
            </a:endParaRPr>
          </a:p>
          <a:p>
            <a:pPr marL="0" indent="0">
              <a:buNone/>
            </a:pPr>
            <a:endParaRPr lang="hr-HR" dirty="0"/>
          </a:p>
        </p:txBody>
      </p:sp>
    </p:spTree>
    <p:extLst>
      <p:ext uri="{BB962C8B-B14F-4D97-AF65-F5344CB8AC3E}">
        <p14:creationId xmlns:p14="http://schemas.microsoft.com/office/powerpoint/2010/main" val="64807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97D0-6AD8-4657-909B-F9C322FBDCA3}"/>
              </a:ext>
            </a:extLst>
          </p:cNvPr>
          <p:cNvSpPr>
            <a:spLocks noGrp="1"/>
          </p:cNvSpPr>
          <p:nvPr>
            <p:ph type="title"/>
          </p:nvPr>
        </p:nvSpPr>
        <p:spPr/>
        <p:txBody>
          <a:bodyPr/>
          <a:lstStyle/>
          <a:p>
            <a:r>
              <a:rPr lang="hr-HR" b="1" dirty="0"/>
              <a:t>ADJUVANTNA HORMONSKA TERAPIJA</a:t>
            </a:r>
          </a:p>
        </p:txBody>
      </p:sp>
      <p:sp>
        <p:nvSpPr>
          <p:cNvPr id="3" name="Content Placeholder 2">
            <a:extLst>
              <a:ext uri="{FF2B5EF4-FFF2-40B4-BE49-F238E27FC236}">
                <a16:creationId xmlns:a16="http://schemas.microsoft.com/office/drawing/2014/main" id="{46BC28E6-6720-4B6B-B2C0-F3F8F8264E26}"/>
              </a:ext>
            </a:extLst>
          </p:cNvPr>
          <p:cNvSpPr>
            <a:spLocks noGrp="1"/>
          </p:cNvSpPr>
          <p:nvPr>
            <p:ph idx="1"/>
          </p:nvPr>
        </p:nvSpPr>
        <p:spPr/>
        <p:txBody>
          <a:bodyPr/>
          <a:lstStyle/>
          <a:p>
            <a:r>
              <a:rPr lang="hr-HR" dirty="0"/>
              <a:t>Sve bolesnice s hormonski ovisnim rakom dojke ( 75-80%) trebaju se liječiti hormonskom terapijom</a:t>
            </a:r>
          </a:p>
          <a:p>
            <a:r>
              <a:rPr lang="hr-HR" u="sng" dirty="0"/>
              <a:t>Izbor ovisi o menopauzalnom statusu</a:t>
            </a:r>
          </a:p>
          <a:p>
            <a:r>
              <a:rPr lang="hr-HR" dirty="0"/>
              <a:t>Cilj je smanjiti razinu estrogena u krvi i/ili spriječiti vezivanje estrogena na receptore i njegov učinak u stanici. </a:t>
            </a:r>
          </a:p>
          <a:p>
            <a:r>
              <a:rPr lang="hr-HR" dirty="0"/>
              <a:t>Uključuje:</a:t>
            </a:r>
          </a:p>
          <a:p>
            <a:pPr>
              <a:buFontTx/>
              <a:buChar char="-"/>
            </a:pPr>
            <a:r>
              <a:rPr lang="hr-HR" dirty="0"/>
              <a:t>Tamoksifen</a:t>
            </a:r>
          </a:p>
          <a:p>
            <a:pPr>
              <a:buFontTx/>
              <a:buChar char="-"/>
            </a:pPr>
            <a:r>
              <a:rPr lang="hr-HR" dirty="0"/>
              <a:t> Inhibitore aromataze ( anastrozol, letrozol, eksemestan), </a:t>
            </a:r>
          </a:p>
          <a:p>
            <a:pPr>
              <a:buFontTx/>
              <a:buChar char="-"/>
            </a:pPr>
            <a:r>
              <a:rPr lang="hr-HR" dirty="0"/>
              <a:t>ovarijalnu supresiju, ovarijalnu ablaciju. </a:t>
            </a:r>
          </a:p>
        </p:txBody>
      </p:sp>
    </p:spTree>
    <p:extLst>
      <p:ext uri="{BB962C8B-B14F-4D97-AF65-F5344CB8AC3E}">
        <p14:creationId xmlns:p14="http://schemas.microsoft.com/office/powerpoint/2010/main" val="990072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D78D-CB1A-4F1C-9121-9C6433148302}"/>
              </a:ext>
            </a:extLst>
          </p:cNvPr>
          <p:cNvSpPr>
            <a:spLocks noGrp="1"/>
          </p:cNvSpPr>
          <p:nvPr>
            <p:ph type="title"/>
          </p:nvPr>
        </p:nvSpPr>
        <p:spPr/>
        <p:txBody>
          <a:bodyPr/>
          <a:lstStyle/>
          <a:p>
            <a:r>
              <a:rPr lang="hr-HR" b="1" dirty="0"/>
              <a:t>TAMOKSIFEN</a:t>
            </a:r>
          </a:p>
        </p:txBody>
      </p:sp>
      <p:sp>
        <p:nvSpPr>
          <p:cNvPr id="3" name="Content Placeholder 2">
            <a:extLst>
              <a:ext uri="{FF2B5EF4-FFF2-40B4-BE49-F238E27FC236}">
                <a16:creationId xmlns:a16="http://schemas.microsoft.com/office/drawing/2014/main" id="{47262BB5-4269-4F3C-9F6B-82CE359C23A6}"/>
              </a:ext>
            </a:extLst>
          </p:cNvPr>
          <p:cNvSpPr>
            <a:spLocks noGrp="1"/>
          </p:cNvSpPr>
          <p:nvPr>
            <p:ph idx="1"/>
          </p:nvPr>
        </p:nvSpPr>
        <p:spPr/>
        <p:txBody>
          <a:bodyPr>
            <a:normAutofit fontScale="85000" lnSpcReduction="20000"/>
          </a:bodyPr>
          <a:lstStyle/>
          <a:p>
            <a:r>
              <a:rPr lang="hr-HR" dirty="0"/>
              <a:t>Pripada skupini SERM-ova (selektivnih modulatora estrogenskih receptora)</a:t>
            </a:r>
          </a:p>
          <a:p>
            <a:r>
              <a:rPr lang="hr-HR" dirty="0"/>
              <a:t>Kompetitivno se veže za alfa ER i blokira učinak estrogena u stanici</a:t>
            </a:r>
          </a:p>
          <a:p>
            <a:r>
              <a:rPr lang="hr-HR" dirty="0"/>
              <a:t>Standardna adjuvanta hormonska terapija tijekom 5 godina kod </a:t>
            </a:r>
            <a:r>
              <a:rPr lang="hr-HR" u="sng" dirty="0"/>
              <a:t>premenopauzalnih</a:t>
            </a:r>
            <a:r>
              <a:rPr lang="hr-HR" dirty="0"/>
              <a:t> žena!</a:t>
            </a:r>
          </a:p>
          <a:p>
            <a:endParaRPr lang="hr-HR" dirty="0"/>
          </a:p>
          <a:p>
            <a:r>
              <a:rPr lang="hr-HR" dirty="0"/>
              <a:t>Velike oxfordske metaanalize EBCTCG na više desetaka tisuća žena</a:t>
            </a:r>
          </a:p>
          <a:p>
            <a:pPr marL="0" indent="0">
              <a:buNone/>
            </a:pPr>
            <a:r>
              <a:rPr lang="hr-HR" dirty="0"/>
              <a:t>    - nakon 10 godina </a:t>
            </a:r>
            <a:r>
              <a:rPr lang="hr-HR" b="1" dirty="0"/>
              <a:t>terapije tamoksifenom smanjuje rizik od povrata </a:t>
            </a:r>
          </a:p>
          <a:p>
            <a:pPr marL="0" indent="0">
              <a:buNone/>
            </a:pPr>
            <a:r>
              <a:rPr lang="hr-HR" b="1" dirty="0"/>
              <a:t>      bolesti za 47% u istoj dojci, za 47% u drugoj dojci i </a:t>
            </a:r>
            <a:r>
              <a:rPr lang="hr-HR" b="1" dirty="0">
                <a:solidFill>
                  <a:srgbClr val="FF0000"/>
                </a:solidFill>
              </a:rPr>
              <a:t>smrtnost za 25%,    </a:t>
            </a:r>
          </a:p>
          <a:p>
            <a:pPr marL="0" indent="0">
              <a:buNone/>
            </a:pPr>
            <a:r>
              <a:rPr lang="hr-HR" dirty="0"/>
              <a:t>      neovisno o statusu l.č., dobi, menop. statusu, vel. i gradusu tumora</a:t>
            </a:r>
          </a:p>
          <a:p>
            <a:r>
              <a:rPr lang="hr-HR" dirty="0"/>
              <a:t>Velike studije ATLAS i aTTOm </a:t>
            </a:r>
          </a:p>
          <a:p>
            <a:pPr marL="0" indent="0">
              <a:buNone/>
            </a:pPr>
            <a:r>
              <a:rPr lang="hr-HR" dirty="0"/>
              <a:t>- 5 godina produljenja liječanja ima pozitivan učinak na tijek bolesti</a:t>
            </a:r>
          </a:p>
        </p:txBody>
      </p:sp>
    </p:spTree>
    <p:extLst>
      <p:ext uri="{BB962C8B-B14F-4D97-AF65-F5344CB8AC3E}">
        <p14:creationId xmlns:p14="http://schemas.microsoft.com/office/powerpoint/2010/main" val="2093473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E7A9C-D9EA-4C7E-803F-D9358F363935}"/>
              </a:ext>
            </a:extLst>
          </p:cNvPr>
          <p:cNvSpPr>
            <a:spLocks noGrp="1"/>
          </p:cNvSpPr>
          <p:nvPr>
            <p:ph type="title"/>
          </p:nvPr>
        </p:nvSpPr>
        <p:spPr/>
        <p:txBody>
          <a:bodyPr/>
          <a:lstStyle/>
          <a:p>
            <a:r>
              <a:rPr lang="hr-HR" b="1" dirty="0"/>
              <a:t>TAMOKSIFEN- produljeno liječenje nakon 5 g.</a:t>
            </a:r>
          </a:p>
        </p:txBody>
      </p:sp>
      <p:sp>
        <p:nvSpPr>
          <p:cNvPr id="3" name="Content Placeholder 2">
            <a:extLst>
              <a:ext uri="{FF2B5EF4-FFF2-40B4-BE49-F238E27FC236}">
                <a16:creationId xmlns:a16="http://schemas.microsoft.com/office/drawing/2014/main" id="{AA2271CD-FA3B-414C-9692-DA256228EC15}"/>
              </a:ext>
            </a:extLst>
          </p:cNvPr>
          <p:cNvSpPr>
            <a:spLocks noGrp="1"/>
          </p:cNvSpPr>
          <p:nvPr>
            <p:ph idx="1"/>
          </p:nvPr>
        </p:nvSpPr>
        <p:spPr>
          <a:xfrm>
            <a:off x="726882" y="1459864"/>
            <a:ext cx="10515600" cy="4869373"/>
          </a:xfrm>
        </p:spPr>
        <p:txBody>
          <a:bodyPr>
            <a:noAutofit/>
          </a:bodyPr>
          <a:lstStyle/>
          <a:p>
            <a:pPr marL="0" indent="0">
              <a:buNone/>
            </a:pPr>
            <a:r>
              <a:rPr lang="hr-HR" sz="2000" dirty="0"/>
              <a:t>Velike studije ATLAS i aTTOm - 5 godina produljenja liječanja ima pozitivan učinak na tijek bolesti</a:t>
            </a:r>
          </a:p>
          <a:p>
            <a:r>
              <a:rPr lang="hr-HR" sz="2000" b="1" dirty="0"/>
              <a:t>aTTOm</a:t>
            </a:r>
          </a:p>
          <a:p>
            <a:pPr>
              <a:buFontTx/>
              <a:buChar char="-"/>
            </a:pPr>
            <a:r>
              <a:rPr lang="hr-HR" sz="2000" dirty="0"/>
              <a:t>Nakon 15 godina praćenja  rizik od povrata bolesti smanjio se s 24% na 21%, ali bez utjecaja na peživljenje. </a:t>
            </a:r>
          </a:p>
          <a:p>
            <a:r>
              <a:rPr lang="hr-HR" sz="2000" b="1" dirty="0"/>
              <a:t>ATLAS</a:t>
            </a:r>
          </a:p>
          <a:p>
            <a:pPr marL="0" indent="0">
              <a:buNone/>
            </a:pPr>
            <a:r>
              <a:rPr lang="hr-HR" sz="2000" dirty="0"/>
              <a:t> - osim smanjenja rizika od povrata bolesti ova studija bilježii povećanje             </a:t>
            </a:r>
          </a:p>
          <a:p>
            <a:pPr marL="0" indent="0">
              <a:buNone/>
            </a:pPr>
            <a:r>
              <a:rPr lang="hr-HR" sz="2000" dirty="0"/>
              <a:t>    ukupnog preživljenja s 19 na 21%, osobito nakon 10 i više godina  uzimanja  terapije. </a:t>
            </a:r>
          </a:p>
          <a:p>
            <a:pPr marL="0" indent="0">
              <a:buNone/>
            </a:pPr>
            <a:r>
              <a:rPr lang="hr-HR" sz="2000" dirty="0"/>
              <a:t>Kada se objedine 5.g. i produljeno uzimanje </a:t>
            </a:r>
            <a:r>
              <a:rPr lang="hr-HR" sz="2000" b="1" dirty="0"/>
              <a:t>još 5 godina dobije se za 1/3 manji rizik od povrata bolesti i smrti, a nakon 10.-te godine </a:t>
            </a:r>
            <a:r>
              <a:rPr lang="hr-HR" sz="2000" b="1" dirty="0">
                <a:solidFill>
                  <a:srgbClr val="FF0000"/>
                </a:solidFill>
              </a:rPr>
              <a:t>čak za 50%!</a:t>
            </a:r>
          </a:p>
          <a:p>
            <a:pPr marL="0" indent="0">
              <a:buNone/>
            </a:pPr>
            <a:r>
              <a:rPr lang="hr-HR" sz="2000" dirty="0"/>
              <a:t>To je jako važno, jer upravo hormonski ovisni karcinomi dojke pokazuju kasniji relasp što je potvrdila velika retrospektivna danska studija na više desetaka tisuća žena</a:t>
            </a:r>
          </a:p>
          <a:p>
            <a:pPr marL="0" indent="0">
              <a:buNone/>
            </a:pPr>
            <a:r>
              <a:rPr lang="hr-HR" sz="2000" b="1" dirty="0"/>
              <a:t>Nuspojave: </a:t>
            </a:r>
            <a:r>
              <a:rPr lang="hr-HR" sz="2000" dirty="0"/>
              <a:t>Povećan je rizik od DVT i plućne embolije tijekom 10 godina te karcinoma endometrija, osobito kod starijih žena, ali incidencija je mala i iznosi 0,6% nakon 5 g. i 1.1% nakon 10 g. terapije. </a:t>
            </a:r>
          </a:p>
        </p:txBody>
      </p:sp>
    </p:spTree>
    <p:extLst>
      <p:ext uri="{BB962C8B-B14F-4D97-AF65-F5344CB8AC3E}">
        <p14:creationId xmlns:p14="http://schemas.microsoft.com/office/powerpoint/2010/main" val="80914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39B36-6BCC-4BC3-BF99-7493AD0226CB}"/>
              </a:ext>
            </a:extLst>
          </p:cNvPr>
          <p:cNvSpPr>
            <a:spLocks noGrp="1"/>
          </p:cNvSpPr>
          <p:nvPr>
            <p:ph type="title"/>
          </p:nvPr>
        </p:nvSpPr>
        <p:spPr/>
        <p:txBody>
          <a:bodyPr/>
          <a:lstStyle/>
          <a:p>
            <a:r>
              <a:rPr lang="hr-HR" b="1" dirty="0"/>
              <a:t>ADJUVANTNA PRIMJENA INHIBITORA AROMATAZE 3. generacije</a:t>
            </a:r>
          </a:p>
        </p:txBody>
      </p:sp>
      <p:sp>
        <p:nvSpPr>
          <p:cNvPr id="3" name="Content Placeholder 2">
            <a:extLst>
              <a:ext uri="{FF2B5EF4-FFF2-40B4-BE49-F238E27FC236}">
                <a16:creationId xmlns:a16="http://schemas.microsoft.com/office/drawing/2014/main" id="{6A41A4F4-87A5-4CCC-B8D6-2377231DCE7E}"/>
              </a:ext>
            </a:extLst>
          </p:cNvPr>
          <p:cNvSpPr>
            <a:spLocks noGrp="1"/>
          </p:cNvSpPr>
          <p:nvPr>
            <p:ph idx="1"/>
          </p:nvPr>
        </p:nvSpPr>
        <p:spPr/>
        <p:txBody>
          <a:bodyPr>
            <a:normAutofit fontScale="92500" lnSpcReduction="10000"/>
          </a:bodyPr>
          <a:lstStyle/>
          <a:p>
            <a:r>
              <a:rPr lang="hr-HR" b="1" dirty="0"/>
              <a:t>Standardna adjuvantna hormonska terapija tijekom 5 godina kod </a:t>
            </a:r>
            <a:r>
              <a:rPr lang="hr-HR" b="1" u="sng" dirty="0"/>
              <a:t>postmenopauzalnih žena</a:t>
            </a:r>
          </a:p>
          <a:p>
            <a:r>
              <a:rPr lang="hr-HR" dirty="0"/>
              <a:t>Dijele se na sterodine ili tip I </a:t>
            </a:r>
            <a:r>
              <a:rPr lang="hr-HR" b="1" dirty="0"/>
              <a:t>(eksemestan</a:t>
            </a:r>
            <a:r>
              <a:rPr lang="hr-HR" dirty="0"/>
              <a:t>) i nesteroidne ili tip II</a:t>
            </a:r>
          </a:p>
          <a:p>
            <a:pPr marL="0" indent="0">
              <a:buNone/>
            </a:pPr>
            <a:r>
              <a:rPr lang="hr-HR" dirty="0"/>
              <a:t>    (</a:t>
            </a:r>
            <a:r>
              <a:rPr lang="hr-HR" b="1" dirty="0"/>
              <a:t>letrozol i anastrozol</a:t>
            </a:r>
            <a:r>
              <a:rPr lang="hr-HR" dirty="0"/>
              <a:t>). </a:t>
            </a:r>
          </a:p>
          <a:p>
            <a:r>
              <a:rPr lang="hr-HR" dirty="0"/>
              <a:t>Steroidni se vežu ireverzibilno dok se nesterodini vežu reverzibilno. </a:t>
            </a:r>
          </a:p>
          <a:p>
            <a:r>
              <a:rPr lang="hr-HR" dirty="0"/>
              <a:t>Smanjuju razinu estrogena blokirajuću enzim aromatazu koji je zadnji u lancu konvezije androgena u estrogene u perifernom masnom tkivu. </a:t>
            </a:r>
          </a:p>
          <a:p>
            <a:r>
              <a:rPr lang="hr-HR" dirty="0"/>
              <a:t>U pretkliničkim ispitivanjima najjači učinak ima letrozol blokirajući konverziju za čak 99%, ali klinički nema razlike između triju IA!!!!</a:t>
            </a:r>
          </a:p>
          <a:p>
            <a:r>
              <a:rPr lang="hr-HR" dirty="0"/>
              <a:t>Svi imaju bolji učinak od tamoksifena u postmenopauzalnih žena.</a:t>
            </a:r>
          </a:p>
          <a:p>
            <a:endParaRPr lang="hr-HR" dirty="0"/>
          </a:p>
        </p:txBody>
      </p:sp>
    </p:spTree>
    <p:extLst>
      <p:ext uri="{BB962C8B-B14F-4D97-AF65-F5344CB8AC3E}">
        <p14:creationId xmlns:p14="http://schemas.microsoft.com/office/powerpoint/2010/main" val="2415225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C851-F5A4-4D41-BC13-306487E0F031}"/>
              </a:ext>
            </a:extLst>
          </p:cNvPr>
          <p:cNvSpPr>
            <a:spLocks noGrp="1"/>
          </p:cNvSpPr>
          <p:nvPr>
            <p:ph type="title"/>
          </p:nvPr>
        </p:nvSpPr>
        <p:spPr/>
        <p:txBody>
          <a:bodyPr/>
          <a:lstStyle/>
          <a:p>
            <a:r>
              <a:rPr lang="hr-HR" b="1" dirty="0"/>
              <a:t>ADJUVANTNA PRIMJENA IA</a:t>
            </a:r>
          </a:p>
        </p:txBody>
      </p:sp>
      <p:sp>
        <p:nvSpPr>
          <p:cNvPr id="3" name="Content Placeholder 2">
            <a:extLst>
              <a:ext uri="{FF2B5EF4-FFF2-40B4-BE49-F238E27FC236}">
                <a16:creationId xmlns:a16="http://schemas.microsoft.com/office/drawing/2014/main" id="{6B14EBAA-EF41-434F-9D70-3BA83EA315F5}"/>
              </a:ext>
            </a:extLst>
          </p:cNvPr>
          <p:cNvSpPr>
            <a:spLocks noGrp="1"/>
          </p:cNvSpPr>
          <p:nvPr>
            <p:ph idx="1"/>
          </p:nvPr>
        </p:nvSpPr>
        <p:spPr/>
        <p:txBody>
          <a:bodyPr/>
          <a:lstStyle/>
          <a:p>
            <a:pPr marL="0" indent="0">
              <a:buNone/>
            </a:pPr>
            <a:r>
              <a:rPr lang="hr-HR" b="1" dirty="0"/>
              <a:t>BIG 1-98 studija, 2006.</a:t>
            </a:r>
          </a:p>
          <a:p>
            <a:r>
              <a:rPr lang="hr-HR" dirty="0"/>
              <a:t>Tijekom 5 godina letrozol ili</a:t>
            </a:r>
          </a:p>
          <a:p>
            <a:r>
              <a:rPr lang="hr-HR" dirty="0"/>
              <a:t>Tijekom 5 godina tamoksifen ili</a:t>
            </a:r>
          </a:p>
          <a:p>
            <a:r>
              <a:rPr lang="hr-HR" dirty="0"/>
              <a:t>2-3 godine tamoksifen + 2-3 godine letrozol ili</a:t>
            </a:r>
          </a:p>
          <a:p>
            <a:r>
              <a:rPr lang="hr-HR" dirty="0"/>
              <a:t>2-3 godine letrozol + 2-3 godine tamoksifen</a:t>
            </a:r>
          </a:p>
          <a:p>
            <a:pPr marL="0" indent="0">
              <a:buNone/>
            </a:pPr>
            <a:r>
              <a:rPr lang="hr-HR" dirty="0"/>
              <a:t>Letrozol je znatno smanjio </a:t>
            </a:r>
            <a:r>
              <a:rPr lang="hr-HR" b="1" dirty="0"/>
              <a:t>rizik od pojave metastaza za </a:t>
            </a:r>
            <a:r>
              <a:rPr lang="hr-HR" b="1" dirty="0">
                <a:solidFill>
                  <a:srgbClr val="FF0000"/>
                </a:solidFill>
              </a:rPr>
              <a:t>oko 30%,</a:t>
            </a:r>
            <a:r>
              <a:rPr lang="hr-HR" b="1" dirty="0"/>
              <a:t>te </a:t>
            </a:r>
            <a:r>
              <a:rPr lang="hr-HR" dirty="0"/>
              <a:t>poboljšao  DFS i OS</a:t>
            </a:r>
          </a:p>
          <a:p>
            <a:r>
              <a:rPr lang="hr-HR" b="1" dirty="0"/>
              <a:t>Metaanaliza EBCTCG </a:t>
            </a:r>
            <a:r>
              <a:rPr lang="hr-HR" dirty="0"/>
              <a:t>krajem </a:t>
            </a:r>
            <a:r>
              <a:rPr lang="hr-HR" b="1" dirty="0"/>
              <a:t>2015</a:t>
            </a:r>
            <a:r>
              <a:rPr lang="hr-HR" dirty="0"/>
              <a:t>. potvrdila je ovaj učinak!</a:t>
            </a:r>
          </a:p>
        </p:txBody>
      </p:sp>
    </p:spTree>
    <p:extLst>
      <p:ext uri="{BB962C8B-B14F-4D97-AF65-F5344CB8AC3E}">
        <p14:creationId xmlns:p14="http://schemas.microsoft.com/office/powerpoint/2010/main" val="341955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7"/>
          <p:cNvSpPr>
            <a:spLocks noGrp="1"/>
          </p:cNvSpPr>
          <p:nvPr>
            <p:ph type="title"/>
          </p:nvPr>
        </p:nvSpPr>
        <p:spPr>
          <a:xfrm>
            <a:off x="1816098" y="276759"/>
            <a:ext cx="8574088" cy="1143000"/>
          </a:xfrm>
        </p:spPr>
        <p:txBody>
          <a:bodyPr/>
          <a:lstStyle/>
          <a:p>
            <a:r>
              <a:rPr lang="hr-HR" sz="2400" dirty="0">
                <a:latin typeface="+mn-lt"/>
                <a:cs typeface="ＭＳ Ｐゴシック" charset="0"/>
              </a:rPr>
              <a:t>Od</a:t>
            </a:r>
            <a:r>
              <a:rPr lang="en-US" sz="2400" dirty="0">
                <a:latin typeface="+mn-lt"/>
                <a:cs typeface="ＭＳ Ｐゴシック" charset="0"/>
              </a:rPr>
              <a:t> 1990</a:t>
            </a:r>
            <a:r>
              <a:rPr lang="hr-HR" sz="2400" dirty="0">
                <a:latin typeface="+mn-lt"/>
                <a:cs typeface="ＭＳ Ｐゴシック" charset="0"/>
              </a:rPr>
              <a:t>-ih</a:t>
            </a:r>
            <a:r>
              <a:rPr lang="en-US" sz="2400" dirty="0">
                <a:latin typeface="+mn-lt"/>
                <a:cs typeface="ＭＳ Ｐゴシック" charset="0"/>
              </a:rPr>
              <a:t>:</a:t>
            </a:r>
            <a:br>
              <a:rPr lang="en-US" sz="2400" dirty="0">
                <a:latin typeface="+mn-lt"/>
                <a:cs typeface="ＭＳ Ｐゴシック" charset="0"/>
              </a:rPr>
            </a:br>
            <a:r>
              <a:rPr lang="hr-HR" sz="2400" dirty="0">
                <a:latin typeface="+mn-lt"/>
                <a:cs typeface="ＭＳ Ｐゴシック" charset="0"/>
              </a:rPr>
              <a:t>Mortalitet pada, preživljenje raste</a:t>
            </a:r>
            <a:endParaRPr lang="en-US" sz="2400" dirty="0">
              <a:latin typeface="+mn-lt"/>
              <a:cs typeface="ＭＳ Ｐゴシック" charset="0"/>
            </a:endParaRPr>
          </a:p>
        </p:txBody>
      </p:sp>
      <p:pic>
        <p:nvPicPr>
          <p:cNvPr id="6149" name="Picture 2" descr="CancerProgress.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2302" y="6376986"/>
            <a:ext cx="22701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16098" y="1311809"/>
            <a:ext cx="1226618" cy="400110"/>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ts val="900"/>
              </a:spcAft>
              <a:buClrTx/>
              <a:buSzTx/>
              <a:buFontTx/>
              <a:buNone/>
              <a:tabLst/>
              <a:defRPr/>
            </a:pPr>
            <a:r>
              <a:rPr kumimoji="0" lang="hr-HR" sz="2000" b="1" i="0" u="none" strike="noStrike" kern="1200" cap="none" spc="0" normalizeH="0" baseline="0" noProof="0" dirty="0">
                <a:ln>
                  <a:noFill/>
                </a:ln>
                <a:solidFill>
                  <a:srgbClr val="084273"/>
                </a:solidFill>
                <a:effectLst/>
                <a:uLnTx/>
                <a:uFillTx/>
                <a:latin typeface="Arial" charset="0"/>
                <a:ea typeface="ＭＳ Ｐゴシック" charset="0"/>
                <a:cs typeface="+mn-cs"/>
              </a:rPr>
              <a:t>U SAD-u</a:t>
            </a:r>
            <a:endParaRPr kumimoji="0" lang="en-US" sz="2000" b="1" i="0" u="none" strike="noStrike" kern="1200" cap="none" spc="0" normalizeH="0" baseline="0" noProof="0" dirty="0">
              <a:ln>
                <a:noFill/>
              </a:ln>
              <a:solidFill>
                <a:srgbClr val="084273"/>
              </a:solidFill>
              <a:effectLst/>
              <a:uLnTx/>
              <a:uFillTx/>
              <a:latin typeface="Arial" charset="0"/>
              <a:ea typeface="ＭＳ Ｐゴシック" charset="0"/>
              <a:cs typeface="+mn-cs"/>
            </a:endParaRPr>
          </a:p>
        </p:txBody>
      </p:sp>
      <p:pic>
        <p:nvPicPr>
          <p:cNvPr id="3" name="Picture 2" descr="ASCO Mortality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2302" y="1756570"/>
            <a:ext cx="6616699" cy="4225421"/>
          </a:xfrm>
          <a:prstGeom prst="rect">
            <a:avLst/>
          </a:prstGeom>
        </p:spPr>
      </p:pic>
      <p:sp>
        <p:nvSpPr>
          <p:cNvPr id="6" name="TextBox 9"/>
          <p:cNvSpPr txBox="1">
            <a:spLocks noChangeArrowheads="1"/>
          </p:cNvSpPr>
          <p:nvPr/>
        </p:nvSpPr>
        <p:spPr bwMode="auto">
          <a:xfrm>
            <a:off x="1892301" y="5981991"/>
            <a:ext cx="6118224" cy="307777"/>
          </a:xfrm>
          <a:prstGeom prst="rect">
            <a:avLst/>
          </a:prstGeom>
          <a:noFill/>
          <a:ln>
            <a:noFill/>
          </a:ln>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prstClr val="white">
                    <a:lumMod val="65000"/>
                  </a:prstClr>
                </a:solidFill>
                <a:effectLst/>
                <a:uLnTx/>
                <a:uFillTx/>
                <a:latin typeface="Arial" charset="0"/>
                <a:ea typeface="ＭＳ Ｐゴシック" charset="0"/>
                <a:cs typeface="Arial" charset="0"/>
              </a:rPr>
              <a:t>Sources: US Mortality Files, National Center for Health Statistics, CDC. DeSantis C, </a:t>
            </a:r>
            <a:r>
              <a:rPr kumimoji="0" lang="en-US" sz="700" b="0" i="0" u="none" strike="noStrike" kern="1200" cap="none" spc="0" normalizeH="0" baseline="0" noProof="0" dirty="0" err="1">
                <a:ln>
                  <a:noFill/>
                </a:ln>
                <a:solidFill>
                  <a:prstClr val="white">
                    <a:lumMod val="65000"/>
                  </a:prstClr>
                </a:solidFill>
                <a:effectLst/>
                <a:uLnTx/>
                <a:uFillTx/>
                <a:latin typeface="Arial" charset="0"/>
                <a:ea typeface="ＭＳ Ｐゴシック" charset="0"/>
                <a:cs typeface="Arial" charset="0"/>
              </a:rPr>
              <a:t>Chunchieh</a:t>
            </a:r>
            <a:r>
              <a:rPr kumimoji="0" lang="en-US" sz="700" b="0" i="0" u="none" strike="noStrike" kern="1200" cap="none" spc="0" normalizeH="0" baseline="0" noProof="0" dirty="0">
                <a:ln>
                  <a:noFill/>
                </a:ln>
                <a:solidFill>
                  <a:prstClr val="white">
                    <a:lumMod val="65000"/>
                  </a:prstClr>
                </a:solidFill>
                <a:effectLst/>
                <a:uLnTx/>
                <a:uFillTx/>
                <a:latin typeface="Arial" charset="0"/>
                <a:ea typeface="ＭＳ Ｐゴシック" charset="0"/>
                <a:cs typeface="Arial" charset="0"/>
              </a:rPr>
              <a:t> L, </a:t>
            </a:r>
            <a:r>
              <a:rPr kumimoji="0" lang="en-US" sz="700" b="0" i="0" u="none" strike="noStrike" kern="1200" cap="none" spc="0" normalizeH="0" baseline="0" noProof="0" dirty="0" err="1">
                <a:ln>
                  <a:noFill/>
                </a:ln>
                <a:solidFill>
                  <a:prstClr val="white">
                    <a:lumMod val="65000"/>
                  </a:prstClr>
                </a:solidFill>
                <a:effectLst/>
                <a:uLnTx/>
                <a:uFillTx/>
                <a:latin typeface="Arial" charset="0"/>
                <a:ea typeface="ＭＳ Ｐゴシック" charset="0"/>
                <a:cs typeface="Arial" charset="0"/>
              </a:rPr>
              <a:t>Mariotto</a:t>
            </a:r>
            <a:r>
              <a:rPr kumimoji="0" lang="en-US" sz="700" b="0" i="0" u="none" strike="noStrike" kern="1200" cap="none" spc="0" normalizeH="0" baseline="0" noProof="0" dirty="0">
                <a:ln>
                  <a:noFill/>
                </a:ln>
                <a:solidFill>
                  <a:prstClr val="white">
                    <a:lumMod val="65000"/>
                  </a:prstClr>
                </a:solidFill>
                <a:effectLst/>
                <a:uLnTx/>
                <a:uFillTx/>
                <a:latin typeface="Arial" charset="0"/>
                <a:ea typeface="ＭＳ Ｐゴシック" charset="0"/>
                <a:cs typeface="Arial" charset="0"/>
              </a:rPr>
              <a:t> AB, et al. (2014). Cancer Treatment and Survivorship Statistics, 2014. CA: A Cancer Journal for Clinicians.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C66B-C8C2-4E8F-B606-A31D922FD1D1}"/>
              </a:ext>
            </a:extLst>
          </p:cNvPr>
          <p:cNvSpPr>
            <a:spLocks noGrp="1"/>
          </p:cNvSpPr>
          <p:nvPr>
            <p:ph type="title"/>
          </p:nvPr>
        </p:nvSpPr>
        <p:spPr/>
        <p:txBody>
          <a:bodyPr/>
          <a:lstStyle/>
          <a:p>
            <a:r>
              <a:rPr lang="hr-HR" b="1" dirty="0"/>
              <a:t>PRODUŽENA ADJUVANTNA TERAPIJA IA</a:t>
            </a:r>
          </a:p>
        </p:txBody>
      </p:sp>
      <p:sp>
        <p:nvSpPr>
          <p:cNvPr id="3" name="Content Placeholder 2">
            <a:extLst>
              <a:ext uri="{FF2B5EF4-FFF2-40B4-BE49-F238E27FC236}">
                <a16:creationId xmlns:a16="http://schemas.microsoft.com/office/drawing/2014/main" id="{F5C3527B-FCEF-420F-96C3-6002818FBC25}"/>
              </a:ext>
            </a:extLst>
          </p:cNvPr>
          <p:cNvSpPr>
            <a:spLocks noGrp="1"/>
          </p:cNvSpPr>
          <p:nvPr>
            <p:ph idx="1"/>
          </p:nvPr>
        </p:nvSpPr>
        <p:spPr/>
        <p:txBody>
          <a:bodyPr>
            <a:normAutofit fontScale="92500" lnSpcReduction="20000"/>
          </a:bodyPr>
          <a:lstStyle/>
          <a:p>
            <a:r>
              <a:rPr lang="hr-HR" dirty="0"/>
              <a:t>Ima smisla, jer hormonski ovisni karcinomi dojke imaju visok rizik ponovnog javljanja (nakon 10 g. rizik je od 5-10%, a tijekom 15 g. čak 14%)</a:t>
            </a:r>
          </a:p>
          <a:p>
            <a:r>
              <a:rPr lang="hr-HR" b="1" dirty="0"/>
              <a:t>IDEAL, 2016. </a:t>
            </a:r>
          </a:p>
          <a:p>
            <a:pPr marL="0" indent="0">
              <a:buNone/>
            </a:pPr>
            <a:r>
              <a:rPr lang="hr-HR" dirty="0"/>
              <a:t>- 5 g. vs 2,5 g. letrozola nakon 5 g. HT, nema razlike</a:t>
            </a:r>
          </a:p>
          <a:p>
            <a:r>
              <a:rPr lang="hr-HR" b="1" dirty="0"/>
              <a:t>MA 17 studija, 2016.- IA 10 godina</a:t>
            </a:r>
          </a:p>
          <a:p>
            <a:pPr>
              <a:buFontTx/>
              <a:buChar char="-"/>
            </a:pPr>
            <a:r>
              <a:rPr lang="hr-HR" dirty="0"/>
              <a:t>Nakon 5 g. IA, letrozol je nakon još 5 godina smanjio rizik od povrata </a:t>
            </a:r>
          </a:p>
          <a:p>
            <a:pPr marL="0" indent="0">
              <a:buNone/>
            </a:pPr>
            <a:r>
              <a:rPr lang="hr-HR" dirty="0"/>
              <a:t>   bolesti bez obzira na status l.č. aksile</a:t>
            </a:r>
          </a:p>
          <a:p>
            <a:r>
              <a:rPr lang="hr-HR" dirty="0"/>
              <a:t> </a:t>
            </a:r>
            <a:r>
              <a:rPr lang="hr-HR" b="1" dirty="0"/>
              <a:t>ABCSG 6a</a:t>
            </a:r>
          </a:p>
          <a:p>
            <a:pPr>
              <a:buFontTx/>
              <a:buChar char="-"/>
            </a:pPr>
            <a:r>
              <a:rPr lang="hr-HR" dirty="0"/>
              <a:t>Isti učnak je pokazao i anastrozol</a:t>
            </a:r>
          </a:p>
          <a:p>
            <a:pPr marL="0" indent="0">
              <a:buNone/>
            </a:pPr>
            <a:r>
              <a:rPr lang="hr-HR" u="sng" dirty="0"/>
              <a:t>Apsolutna dobit bila je u oba istraživanja </a:t>
            </a:r>
            <a:r>
              <a:rPr lang="hr-HR" b="1" u="sng" dirty="0">
                <a:solidFill>
                  <a:srgbClr val="FF0000"/>
                </a:solidFill>
              </a:rPr>
              <a:t>4%</a:t>
            </a:r>
            <a:r>
              <a:rPr lang="hr-HR" b="1" u="sng" dirty="0"/>
              <a:t> u pogledu preživljenja bez povrata bolesti.</a:t>
            </a:r>
          </a:p>
          <a:p>
            <a:endParaRPr lang="hr-HR" dirty="0"/>
          </a:p>
        </p:txBody>
      </p:sp>
    </p:spTree>
    <p:extLst>
      <p:ext uri="{BB962C8B-B14F-4D97-AF65-F5344CB8AC3E}">
        <p14:creationId xmlns:p14="http://schemas.microsoft.com/office/powerpoint/2010/main" val="255518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8DB4-2ACA-4760-9164-A8D54CF449CE}"/>
              </a:ext>
            </a:extLst>
          </p:cNvPr>
          <p:cNvSpPr>
            <a:spLocks noGrp="1"/>
          </p:cNvSpPr>
          <p:nvPr>
            <p:ph type="title"/>
          </p:nvPr>
        </p:nvSpPr>
        <p:spPr/>
        <p:txBody>
          <a:bodyPr/>
          <a:lstStyle/>
          <a:p>
            <a:r>
              <a:rPr lang="hr-HR" b="1" dirty="0"/>
              <a:t>SUPRESIJA FUNKCIJE JAJNIKA-OS</a:t>
            </a:r>
          </a:p>
        </p:txBody>
      </p:sp>
      <p:sp>
        <p:nvSpPr>
          <p:cNvPr id="3" name="Content Placeholder 2">
            <a:extLst>
              <a:ext uri="{FF2B5EF4-FFF2-40B4-BE49-F238E27FC236}">
                <a16:creationId xmlns:a16="http://schemas.microsoft.com/office/drawing/2014/main" id="{F408C682-6E1C-43D1-A198-7CDDD1A3068C}"/>
              </a:ext>
            </a:extLst>
          </p:cNvPr>
          <p:cNvSpPr>
            <a:spLocks noGrp="1"/>
          </p:cNvSpPr>
          <p:nvPr>
            <p:ph idx="1"/>
          </p:nvPr>
        </p:nvSpPr>
        <p:spPr/>
        <p:txBody>
          <a:bodyPr/>
          <a:lstStyle/>
          <a:p>
            <a:r>
              <a:rPr lang="hr-HR" dirty="0"/>
              <a:t>Postiže se kirurški, zračenjem ili farmakološli LHRH analozima</a:t>
            </a:r>
          </a:p>
          <a:p>
            <a:r>
              <a:rPr lang="hr-HR" dirty="0"/>
              <a:t>Pimjenjuje se više od 100 godina </a:t>
            </a:r>
          </a:p>
          <a:p>
            <a:pPr marL="0" indent="0">
              <a:buNone/>
            </a:pPr>
            <a:r>
              <a:rPr lang="hr-HR" b="1" dirty="0"/>
              <a:t>EBCTCG studija iz 2005. g. </a:t>
            </a:r>
          </a:p>
          <a:p>
            <a:pPr>
              <a:buFontTx/>
              <a:buChar char="-"/>
            </a:pPr>
            <a:r>
              <a:rPr lang="hr-HR" dirty="0"/>
              <a:t>Ovarijska supresija smanjuje rizik od povratka bolesti i smrtnost za 30% u pacijentica mlađih od 50 g. </a:t>
            </a:r>
          </a:p>
          <a:p>
            <a:pPr marL="0" indent="0">
              <a:buNone/>
            </a:pPr>
            <a:r>
              <a:rPr lang="hr-HR" b="1" dirty="0"/>
              <a:t>SOFT I TEXT studije</a:t>
            </a:r>
          </a:p>
          <a:p>
            <a:pPr marL="0" indent="0">
              <a:buNone/>
            </a:pPr>
            <a:r>
              <a:rPr lang="hr-HR" dirty="0"/>
              <a:t>Uspoređivale su učinak OS  u kombinaciji s tamoksifenom ili eksemestanom.</a:t>
            </a:r>
          </a:p>
        </p:txBody>
      </p:sp>
    </p:spTree>
    <p:extLst>
      <p:ext uri="{BB962C8B-B14F-4D97-AF65-F5344CB8AC3E}">
        <p14:creationId xmlns:p14="http://schemas.microsoft.com/office/powerpoint/2010/main" val="1227180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AC802-083C-4491-A769-C23617496B3D}"/>
              </a:ext>
            </a:extLst>
          </p:cNvPr>
          <p:cNvSpPr>
            <a:spLocks noGrp="1"/>
          </p:cNvSpPr>
          <p:nvPr>
            <p:ph type="title"/>
          </p:nvPr>
        </p:nvSpPr>
        <p:spPr/>
        <p:txBody>
          <a:bodyPr/>
          <a:lstStyle/>
          <a:p>
            <a:r>
              <a:rPr lang="hr-HR" b="1" dirty="0"/>
              <a:t>SUPRESIJA FUNKCIJE JAJNIKA- OS</a:t>
            </a:r>
          </a:p>
        </p:txBody>
      </p:sp>
      <p:sp>
        <p:nvSpPr>
          <p:cNvPr id="3" name="Content Placeholder 2">
            <a:extLst>
              <a:ext uri="{FF2B5EF4-FFF2-40B4-BE49-F238E27FC236}">
                <a16:creationId xmlns:a16="http://schemas.microsoft.com/office/drawing/2014/main" id="{1B2AC029-B2BB-4A24-9787-89DA6A1BB174}"/>
              </a:ext>
            </a:extLst>
          </p:cNvPr>
          <p:cNvSpPr>
            <a:spLocks noGrp="1"/>
          </p:cNvSpPr>
          <p:nvPr>
            <p:ph idx="1"/>
          </p:nvPr>
        </p:nvSpPr>
        <p:spPr/>
        <p:txBody>
          <a:bodyPr>
            <a:normAutofit lnSpcReduction="10000"/>
          </a:bodyPr>
          <a:lstStyle/>
          <a:p>
            <a:pPr marL="0" indent="0">
              <a:buNone/>
            </a:pPr>
            <a:r>
              <a:rPr lang="hr-HR" b="1" dirty="0"/>
              <a:t>SOFT studija</a:t>
            </a:r>
            <a:r>
              <a:rPr lang="hr-HR" dirty="0"/>
              <a:t>- 3000 pacijentica:</a:t>
            </a:r>
          </a:p>
          <a:p>
            <a:pPr marL="0" indent="0">
              <a:buNone/>
            </a:pPr>
            <a:r>
              <a:rPr lang="hr-HR" dirty="0"/>
              <a:t>-Samo tamoksifen</a:t>
            </a:r>
          </a:p>
          <a:p>
            <a:pPr marL="0" indent="0">
              <a:buNone/>
            </a:pPr>
            <a:r>
              <a:rPr lang="hr-HR" dirty="0"/>
              <a:t>-Tamoksifen + OS </a:t>
            </a:r>
          </a:p>
          <a:p>
            <a:pPr marL="0" indent="0">
              <a:buNone/>
            </a:pPr>
            <a:r>
              <a:rPr lang="hr-HR" dirty="0"/>
              <a:t>-Eksemestan + OS</a:t>
            </a:r>
          </a:p>
          <a:p>
            <a:pPr marL="0" indent="0">
              <a:buNone/>
            </a:pPr>
            <a:r>
              <a:rPr lang="hr-HR" b="1" u="sng" dirty="0"/>
              <a:t>Rezultati:</a:t>
            </a:r>
            <a:r>
              <a:rPr lang="hr-HR" dirty="0"/>
              <a:t> </a:t>
            </a:r>
          </a:p>
          <a:p>
            <a:pPr marL="0" indent="0">
              <a:buNone/>
            </a:pPr>
            <a:r>
              <a:rPr lang="hr-HR" dirty="0"/>
              <a:t>Kombinacija Tam +OS nije bolja od samo tamoksifena, osim u visokorizičnih bolesnica ( primale i kemoterapiju!), 5-g. preživljenje je poboljšano,  95% : 91%. </a:t>
            </a:r>
          </a:p>
          <a:p>
            <a:pPr marL="0" indent="0">
              <a:buNone/>
            </a:pPr>
            <a:r>
              <a:rPr lang="hr-HR" dirty="0"/>
              <a:t>Kod iste podskupine visokorizičnih žena još bolji učinak je imala kombinacija eksemestana +OS, osobito &lt;35 godina</a:t>
            </a:r>
          </a:p>
        </p:txBody>
      </p:sp>
    </p:spTree>
    <p:extLst>
      <p:ext uri="{BB962C8B-B14F-4D97-AF65-F5344CB8AC3E}">
        <p14:creationId xmlns:p14="http://schemas.microsoft.com/office/powerpoint/2010/main" val="1758259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723D4-3B13-4693-8EEF-FAF3CA6EA972}"/>
              </a:ext>
            </a:extLst>
          </p:cNvPr>
          <p:cNvSpPr>
            <a:spLocks noGrp="1"/>
          </p:cNvSpPr>
          <p:nvPr>
            <p:ph type="title"/>
          </p:nvPr>
        </p:nvSpPr>
        <p:spPr/>
        <p:txBody>
          <a:bodyPr/>
          <a:lstStyle/>
          <a:p>
            <a:r>
              <a:rPr lang="hr-HR" b="1" dirty="0"/>
              <a:t>SUPRESIJA FUNKCIJE JAJNIKA- OS</a:t>
            </a:r>
          </a:p>
        </p:txBody>
      </p:sp>
      <p:sp>
        <p:nvSpPr>
          <p:cNvPr id="3" name="Content Placeholder 2">
            <a:extLst>
              <a:ext uri="{FF2B5EF4-FFF2-40B4-BE49-F238E27FC236}">
                <a16:creationId xmlns:a16="http://schemas.microsoft.com/office/drawing/2014/main" id="{AB19D658-2CF0-47AA-8A83-76C4E2A50EE8}"/>
              </a:ext>
            </a:extLst>
          </p:cNvPr>
          <p:cNvSpPr>
            <a:spLocks noGrp="1"/>
          </p:cNvSpPr>
          <p:nvPr>
            <p:ph idx="1"/>
          </p:nvPr>
        </p:nvSpPr>
        <p:spPr/>
        <p:txBody>
          <a:bodyPr/>
          <a:lstStyle/>
          <a:p>
            <a:pPr marL="0" indent="0">
              <a:buNone/>
            </a:pPr>
            <a:r>
              <a:rPr lang="hr-HR" b="1" dirty="0"/>
              <a:t>TEXT studija</a:t>
            </a:r>
          </a:p>
          <a:p>
            <a:r>
              <a:rPr lang="hr-HR" dirty="0"/>
              <a:t>Potvrdila je bolji učinak kombinacije Eksemestan +OS</a:t>
            </a:r>
          </a:p>
          <a:p>
            <a:r>
              <a:rPr lang="hr-HR" dirty="0"/>
              <a:t>Bolje je vrijeme bez povrata bolesti (91%: 87%)</a:t>
            </a:r>
          </a:p>
          <a:p>
            <a:r>
              <a:rPr lang="hr-HR" dirty="0"/>
              <a:t>Nema razlike u ukupnom preživljenju!</a:t>
            </a:r>
          </a:p>
          <a:p>
            <a:endParaRPr lang="hr-HR" dirty="0"/>
          </a:p>
          <a:p>
            <a:pPr marL="0" indent="0">
              <a:buNone/>
            </a:pPr>
            <a:r>
              <a:rPr lang="hr-HR" b="1" u="sng" dirty="0"/>
              <a:t>Ovarijska supresija (OS)+ tamoksifen ili eksemestan  preporučuje se kod visokorizičnih žena!</a:t>
            </a:r>
          </a:p>
        </p:txBody>
      </p:sp>
    </p:spTree>
    <p:extLst>
      <p:ext uri="{BB962C8B-B14F-4D97-AF65-F5344CB8AC3E}">
        <p14:creationId xmlns:p14="http://schemas.microsoft.com/office/powerpoint/2010/main" val="409019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CB0E-EC1E-47A6-B364-94AA4BAC9EA3}"/>
              </a:ext>
            </a:extLst>
          </p:cNvPr>
          <p:cNvSpPr>
            <a:spLocks noGrp="1"/>
          </p:cNvSpPr>
          <p:nvPr>
            <p:ph type="title"/>
          </p:nvPr>
        </p:nvSpPr>
        <p:spPr/>
        <p:txBody>
          <a:bodyPr/>
          <a:lstStyle/>
          <a:p>
            <a:r>
              <a:rPr lang="hr-HR" b="1" dirty="0"/>
              <a:t>Koji je hormonski lijek bolji ili najbolji u adjuvantnom liječenju raka dojke?</a:t>
            </a:r>
            <a:endParaRPr lang="hr-HR" dirty="0"/>
          </a:p>
        </p:txBody>
      </p:sp>
      <p:sp>
        <p:nvSpPr>
          <p:cNvPr id="3" name="Content Placeholder 2">
            <a:extLst>
              <a:ext uri="{FF2B5EF4-FFF2-40B4-BE49-F238E27FC236}">
                <a16:creationId xmlns:a16="http://schemas.microsoft.com/office/drawing/2014/main" id="{E02E94FD-90AD-4AD5-95BE-59D33B1FFBA5}"/>
              </a:ext>
            </a:extLst>
          </p:cNvPr>
          <p:cNvSpPr>
            <a:spLocks noGrp="1"/>
          </p:cNvSpPr>
          <p:nvPr>
            <p:ph idx="1"/>
          </p:nvPr>
        </p:nvSpPr>
        <p:spPr/>
        <p:txBody>
          <a:bodyPr>
            <a:normAutofit fontScale="92500" lnSpcReduction="10000"/>
          </a:bodyPr>
          <a:lstStyle/>
          <a:p>
            <a:pPr marL="0" indent="0">
              <a:buNone/>
            </a:pPr>
            <a:r>
              <a:rPr lang="hr-HR" b="1" dirty="0"/>
              <a:t>REZULTATI FATA-GIM3</a:t>
            </a:r>
          </a:p>
          <a:p>
            <a:pPr marL="0" indent="0">
              <a:buNone/>
            </a:pPr>
            <a:r>
              <a:rPr lang="hr-HR" u="sng" dirty="0"/>
              <a:t>Petogodišnje preživljavanje bez bolesti bilo je </a:t>
            </a:r>
          </a:p>
          <a:p>
            <a:r>
              <a:rPr lang="hr-HR" dirty="0"/>
              <a:t>88, 5% (95% CI 86,7-90, 0) u skupini s prekapčanjem s tamoksifena na IA i</a:t>
            </a:r>
          </a:p>
          <a:p>
            <a:r>
              <a:rPr lang="hr-HR" dirty="0"/>
              <a:t>89, 8% (88,2-91,2)  u skupni s liječenjem svih 5 godina IA </a:t>
            </a:r>
          </a:p>
          <a:p>
            <a:pPr marL="0" indent="0">
              <a:buNone/>
            </a:pPr>
            <a:r>
              <a:rPr lang="hr-HR" u="sng" dirty="0"/>
              <a:t>Petogodišnje preživljavanje bez bolesti bilo je</a:t>
            </a:r>
            <a:r>
              <a:rPr lang="hr-HR" dirty="0"/>
              <a:t>:</a:t>
            </a:r>
          </a:p>
          <a:p>
            <a:r>
              <a:rPr lang="hr-HR" dirty="0"/>
              <a:t> 90,0% (95% CI 87,9-91,7) s anastrozolom</a:t>
            </a:r>
          </a:p>
          <a:p>
            <a:r>
              <a:rPr lang="hr-HR" dirty="0"/>
              <a:t> 88,0% (85,8-89, 9) s eksemestanom  </a:t>
            </a:r>
          </a:p>
          <a:p>
            <a:r>
              <a:rPr lang="hr-HR" dirty="0"/>
              <a:t> 89,4% (87,3 do 91,1) s letrozolom </a:t>
            </a:r>
          </a:p>
          <a:p>
            <a:pPr marL="0" indent="0">
              <a:buNone/>
            </a:pPr>
            <a:r>
              <a:rPr lang="hr-HR" dirty="0"/>
              <a:t>Nisu nastupile neočekivane ozbiljne nuspojave ili smrti povezane s liječenjem. </a:t>
            </a:r>
          </a:p>
        </p:txBody>
      </p:sp>
    </p:spTree>
    <p:extLst>
      <p:ext uri="{BB962C8B-B14F-4D97-AF65-F5344CB8AC3E}">
        <p14:creationId xmlns:p14="http://schemas.microsoft.com/office/powerpoint/2010/main" val="1643730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0FDE-9DDD-4096-BB63-EEF0ABB84C49}"/>
              </a:ext>
            </a:extLst>
          </p:cNvPr>
          <p:cNvSpPr>
            <a:spLocks noGrp="1"/>
          </p:cNvSpPr>
          <p:nvPr>
            <p:ph type="title"/>
          </p:nvPr>
        </p:nvSpPr>
        <p:spPr>
          <a:xfrm>
            <a:off x="648929" y="629266"/>
            <a:ext cx="5127031" cy="1676603"/>
          </a:xfrm>
        </p:spPr>
        <p:txBody>
          <a:bodyPr>
            <a:normAutofit/>
          </a:bodyPr>
          <a:lstStyle/>
          <a:p>
            <a:r>
              <a:rPr lang="hr-HR" sz="4400" b="1" dirty="0"/>
              <a:t>FATIMA CARDOSO</a:t>
            </a:r>
          </a:p>
        </p:txBody>
      </p:sp>
      <p:sp>
        <p:nvSpPr>
          <p:cNvPr id="3" name="Content Placeholder 2">
            <a:extLst>
              <a:ext uri="{FF2B5EF4-FFF2-40B4-BE49-F238E27FC236}">
                <a16:creationId xmlns:a16="http://schemas.microsoft.com/office/drawing/2014/main" id="{755AC886-AA74-4A3E-A23A-C009045C0BDD}"/>
              </a:ext>
            </a:extLst>
          </p:cNvPr>
          <p:cNvSpPr>
            <a:spLocks noGrp="1"/>
          </p:cNvSpPr>
          <p:nvPr>
            <p:ph idx="1"/>
          </p:nvPr>
        </p:nvSpPr>
        <p:spPr>
          <a:xfrm>
            <a:off x="648930" y="2438400"/>
            <a:ext cx="5127029" cy="3785419"/>
          </a:xfrm>
        </p:spPr>
        <p:txBody>
          <a:bodyPr>
            <a:normAutofit/>
          </a:bodyPr>
          <a:lstStyle/>
          <a:p>
            <a:pPr marL="0" indent="0">
              <a:buNone/>
            </a:pPr>
            <a:endParaRPr lang="hr-HR" sz="2800" dirty="0"/>
          </a:p>
          <a:p>
            <a:pPr marL="0" indent="0">
              <a:buNone/>
            </a:pPr>
            <a:r>
              <a:rPr lang="hr-HR" sz="2800" dirty="0"/>
              <a:t>„Studije koje su pokušavale dokazati da je jedan </a:t>
            </a:r>
            <a:r>
              <a:rPr lang="hr-HR" dirty="0"/>
              <a:t>inhibitor aromataze </a:t>
            </a:r>
            <a:r>
              <a:rPr lang="hr-HR" sz="2800" dirty="0"/>
              <a:t> bolji od drugog su samo IZGUBILE VRIJEME!” </a:t>
            </a:r>
          </a:p>
        </p:txBody>
      </p:sp>
      <p:pic>
        <p:nvPicPr>
          <p:cNvPr id="3074" name="Picture 2" descr="https://www.abcglobalalliance.org/wp-content/uploads/2018/05/Fatima-Cardoso.jpg">
            <a:extLst>
              <a:ext uri="{FF2B5EF4-FFF2-40B4-BE49-F238E27FC236}">
                <a16:creationId xmlns:a16="http://schemas.microsoft.com/office/drawing/2014/main" id="{116A58AE-4D5B-4B23-8941-7325A6A0EFC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68" r="814" b="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865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03FB-9DFB-4498-8AFF-6853C1190085}"/>
              </a:ext>
            </a:extLst>
          </p:cNvPr>
          <p:cNvSpPr>
            <a:spLocks noGrp="1"/>
          </p:cNvSpPr>
          <p:nvPr>
            <p:ph type="title"/>
          </p:nvPr>
        </p:nvSpPr>
        <p:spPr>
          <a:xfrm>
            <a:off x="989275" y="420784"/>
            <a:ext cx="10515600" cy="1325563"/>
          </a:xfrm>
        </p:spPr>
        <p:txBody>
          <a:bodyPr/>
          <a:lstStyle/>
          <a:p>
            <a:r>
              <a:rPr lang="hr-HR" b="1" dirty="0"/>
              <a:t>St. Gallen 2021.</a:t>
            </a:r>
          </a:p>
        </p:txBody>
      </p:sp>
      <p:sp>
        <p:nvSpPr>
          <p:cNvPr id="3" name="Content Placeholder 2">
            <a:extLst>
              <a:ext uri="{FF2B5EF4-FFF2-40B4-BE49-F238E27FC236}">
                <a16:creationId xmlns:a16="http://schemas.microsoft.com/office/drawing/2014/main" id="{EE925647-9922-4D74-A0F0-506FA058C36D}"/>
              </a:ext>
            </a:extLst>
          </p:cNvPr>
          <p:cNvSpPr>
            <a:spLocks noGrp="1"/>
          </p:cNvSpPr>
          <p:nvPr>
            <p:ph idx="1"/>
          </p:nvPr>
        </p:nvSpPr>
        <p:spPr/>
        <p:txBody>
          <a:bodyPr>
            <a:normAutofit/>
          </a:bodyPr>
          <a:lstStyle/>
          <a:p>
            <a:r>
              <a:rPr lang="en-US" dirty="0"/>
              <a:t>Sta</a:t>
            </a:r>
            <a:r>
              <a:rPr lang="hr-HR" dirty="0"/>
              <a:t>dij</a:t>
            </a:r>
            <a:r>
              <a:rPr lang="en-US" dirty="0"/>
              <a:t> 1 T1ab </a:t>
            </a:r>
            <a:r>
              <a:rPr lang="hr-HR" dirty="0"/>
              <a:t>   </a:t>
            </a:r>
            <a:r>
              <a:rPr lang="en-US" dirty="0"/>
              <a:t>N</a:t>
            </a:r>
            <a:r>
              <a:rPr lang="hr-HR" dirty="0"/>
              <a:t>e</a:t>
            </a:r>
            <a:r>
              <a:rPr lang="en-US" dirty="0"/>
              <a:t> OS </a:t>
            </a:r>
            <a:r>
              <a:rPr lang="hr-HR" dirty="0"/>
              <a:t>           </a:t>
            </a:r>
            <a:r>
              <a:rPr lang="en-US" dirty="0"/>
              <a:t>AI or tam (5 years) </a:t>
            </a:r>
            <a:r>
              <a:rPr lang="hr-HR" dirty="0"/>
              <a:t>        </a:t>
            </a:r>
            <a:r>
              <a:rPr lang="en-US" dirty="0"/>
              <a:t>N</a:t>
            </a:r>
            <a:r>
              <a:rPr lang="hr-HR" dirty="0"/>
              <a:t>e</a:t>
            </a:r>
            <a:r>
              <a:rPr lang="en-US" dirty="0"/>
              <a:t> </a:t>
            </a:r>
            <a:r>
              <a:rPr lang="hr-HR" dirty="0"/>
              <a:t>kemo</a:t>
            </a:r>
          </a:p>
          <a:p>
            <a:pPr marL="0" indent="0">
              <a:buNone/>
            </a:pPr>
            <a:r>
              <a:rPr lang="hr-HR" dirty="0"/>
              <a:t>                 </a:t>
            </a:r>
            <a:r>
              <a:rPr lang="en-US" dirty="0"/>
              <a:t>T1c </a:t>
            </a:r>
            <a:r>
              <a:rPr lang="hr-HR" dirty="0"/>
              <a:t>     DA</a:t>
            </a:r>
            <a:r>
              <a:rPr lang="en-US" dirty="0"/>
              <a:t> OS </a:t>
            </a:r>
            <a:r>
              <a:rPr lang="hr-HR" dirty="0"/>
              <a:t>            </a:t>
            </a:r>
            <a:r>
              <a:rPr lang="en-US" dirty="0"/>
              <a:t>AI or tam (5 years) </a:t>
            </a:r>
            <a:r>
              <a:rPr lang="hr-HR" dirty="0"/>
              <a:t>        </a:t>
            </a:r>
            <a:r>
              <a:rPr lang="en-US" dirty="0"/>
              <a:t>Individua</a:t>
            </a:r>
            <a:r>
              <a:rPr lang="hr-HR" dirty="0"/>
              <a:t>lno</a:t>
            </a:r>
          </a:p>
          <a:p>
            <a:r>
              <a:rPr lang="hr-HR" dirty="0"/>
              <a:t>Stadij 2  N-       OS + IA/tam  AI inicijalno+ prod.         Individualno</a:t>
            </a:r>
          </a:p>
          <a:p>
            <a:pPr marL="0" indent="0">
              <a:buNone/>
            </a:pPr>
            <a:r>
              <a:rPr lang="hr-HR" dirty="0"/>
              <a:t>                  N+      OS+ IA/tam    AI inicijalno+prod.         Individualno</a:t>
            </a:r>
          </a:p>
          <a:p>
            <a:r>
              <a:rPr lang="hr-HR" dirty="0"/>
              <a:t>Stadij 3             OS + IA/tam   AI inicijano +prod.          Da</a:t>
            </a:r>
          </a:p>
          <a:p>
            <a:endParaRPr lang="hr-HR" dirty="0"/>
          </a:p>
          <a:p>
            <a:pPr marL="0" indent="0">
              <a:buNone/>
            </a:pPr>
            <a:r>
              <a:rPr lang="hr-HR" u="sng" dirty="0"/>
              <a:t>Kriteriji za kemoterapiju</a:t>
            </a:r>
            <a:r>
              <a:rPr lang="hr-HR" dirty="0"/>
              <a:t>: veličina T, N status, histološka podvrsta, LVI, stupanj proliferacije, kvantitativna ekspresija hormonskih receptora, genomski potpisi i preferencije pacijenta</a:t>
            </a:r>
          </a:p>
        </p:txBody>
      </p:sp>
    </p:spTree>
    <p:extLst>
      <p:ext uri="{BB962C8B-B14F-4D97-AF65-F5344CB8AC3E}">
        <p14:creationId xmlns:p14="http://schemas.microsoft.com/office/powerpoint/2010/main" val="2321632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4FF55-34C4-4011-BA96-151F7A8E0179}"/>
              </a:ext>
            </a:extLst>
          </p:cNvPr>
          <p:cNvSpPr>
            <a:spLocks noGrp="1"/>
          </p:cNvSpPr>
          <p:nvPr>
            <p:ph type="title"/>
          </p:nvPr>
        </p:nvSpPr>
        <p:spPr/>
        <p:txBody>
          <a:bodyPr/>
          <a:lstStyle/>
          <a:p>
            <a:r>
              <a:rPr lang="hr-HR" b="1" dirty="0"/>
              <a:t>ADJUVANTNA TERAPIJA </a:t>
            </a:r>
            <a:r>
              <a:rPr lang="hr-HR" b="1" u="sng" dirty="0"/>
              <a:t>HER2 +</a:t>
            </a:r>
            <a:r>
              <a:rPr lang="hr-HR" b="1" dirty="0"/>
              <a:t> RAKA DOJKE</a:t>
            </a:r>
          </a:p>
        </p:txBody>
      </p:sp>
      <p:sp>
        <p:nvSpPr>
          <p:cNvPr id="3" name="Content Placeholder 2">
            <a:extLst>
              <a:ext uri="{FF2B5EF4-FFF2-40B4-BE49-F238E27FC236}">
                <a16:creationId xmlns:a16="http://schemas.microsoft.com/office/drawing/2014/main" id="{AA2129E8-E011-46EC-B161-F0BE8B4049A1}"/>
              </a:ext>
            </a:extLst>
          </p:cNvPr>
          <p:cNvSpPr>
            <a:spLocks noGrp="1"/>
          </p:cNvSpPr>
          <p:nvPr>
            <p:ph idx="1"/>
          </p:nvPr>
        </p:nvSpPr>
        <p:spPr/>
        <p:txBody>
          <a:bodyPr/>
          <a:lstStyle/>
          <a:p>
            <a:r>
              <a:rPr lang="hr-HR" dirty="0"/>
              <a:t>Rak dojke s umnažanjem ili prekomjernim izražajem Receptora za HER2, Humani Epidermalni čimbenik rasta.</a:t>
            </a:r>
          </a:p>
          <a:p>
            <a:r>
              <a:rPr lang="hr-HR" dirty="0"/>
              <a:t>Procjenjuje se da takvih ima do 20%, u zadnje vrijeme oko 15%.</a:t>
            </a:r>
          </a:p>
          <a:p>
            <a:r>
              <a:rPr lang="hr-HR" dirty="0"/>
              <a:t>Rezultat IHK bojanja može biti Her2 +, Her 2 ++ i Her 2 +++.</a:t>
            </a:r>
          </a:p>
          <a:p>
            <a:r>
              <a:rPr lang="hr-HR" dirty="0"/>
              <a:t>HER2 se definira pozitivnim samo u slučaju +++, odnosno  ako se IHK bojanjem prikaže uniformno bojanje membrane u 10% ili &gt; tm. stanica ili kod Her 2 ++ kojih je SISH metodom ( srebrna in situ hibridizacija) broj kopija gena &gt;6 signala po stanici.</a:t>
            </a:r>
          </a:p>
        </p:txBody>
      </p:sp>
    </p:spTree>
    <p:extLst>
      <p:ext uri="{BB962C8B-B14F-4D97-AF65-F5344CB8AC3E}">
        <p14:creationId xmlns:p14="http://schemas.microsoft.com/office/powerpoint/2010/main" val="371343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86FF-CCB5-4CED-AAC0-075ACEE0A364}"/>
              </a:ext>
            </a:extLst>
          </p:cNvPr>
          <p:cNvSpPr>
            <a:spLocks noGrp="1"/>
          </p:cNvSpPr>
          <p:nvPr>
            <p:ph type="title"/>
          </p:nvPr>
        </p:nvSpPr>
        <p:spPr/>
        <p:txBody>
          <a:bodyPr/>
          <a:lstStyle/>
          <a:p>
            <a:r>
              <a:rPr lang="hr-HR" b="1" dirty="0"/>
              <a:t>ADJUVANTNA TERAPIJA HER 2+ RAKA DOJKE</a:t>
            </a:r>
          </a:p>
        </p:txBody>
      </p:sp>
      <p:sp>
        <p:nvSpPr>
          <p:cNvPr id="3" name="Content Placeholder 2">
            <a:extLst>
              <a:ext uri="{FF2B5EF4-FFF2-40B4-BE49-F238E27FC236}">
                <a16:creationId xmlns:a16="http://schemas.microsoft.com/office/drawing/2014/main" id="{4B2D904C-3812-4B31-B201-2C78E21730D2}"/>
              </a:ext>
            </a:extLst>
          </p:cNvPr>
          <p:cNvSpPr>
            <a:spLocks noGrp="1"/>
          </p:cNvSpPr>
          <p:nvPr>
            <p:ph idx="1"/>
          </p:nvPr>
        </p:nvSpPr>
        <p:spPr/>
        <p:txBody>
          <a:bodyPr>
            <a:normAutofit fontScale="85000" lnSpcReduction="20000"/>
          </a:bodyPr>
          <a:lstStyle/>
          <a:p>
            <a:pPr marL="0" indent="0">
              <a:buNone/>
            </a:pPr>
            <a:r>
              <a:rPr lang="hr-HR" u="sng" dirty="0"/>
              <a:t>Lijekovi koji se koriste u liječenju su</a:t>
            </a:r>
            <a:r>
              <a:rPr lang="hr-HR" dirty="0"/>
              <a:t>: </a:t>
            </a:r>
          </a:p>
          <a:p>
            <a:pPr marL="0" indent="0">
              <a:buNone/>
            </a:pPr>
            <a:r>
              <a:rPr lang="hr-HR" dirty="0">
                <a:solidFill>
                  <a:srgbClr val="FF0000"/>
                </a:solidFill>
              </a:rPr>
              <a:t>Trastuzumab</a:t>
            </a:r>
          </a:p>
          <a:p>
            <a:pPr marL="0" indent="0">
              <a:buNone/>
            </a:pPr>
            <a:r>
              <a:rPr lang="hr-HR" dirty="0">
                <a:solidFill>
                  <a:srgbClr val="00B050"/>
                </a:solidFill>
              </a:rPr>
              <a:t>Lapatinib</a:t>
            </a:r>
          </a:p>
          <a:p>
            <a:pPr marL="0" indent="0">
              <a:buNone/>
            </a:pPr>
            <a:r>
              <a:rPr lang="hr-HR" dirty="0">
                <a:solidFill>
                  <a:srgbClr val="0070C0"/>
                </a:solidFill>
              </a:rPr>
              <a:t>Neratinib</a:t>
            </a:r>
          </a:p>
          <a:p>
            <a:pPr marL="0" indent="0">
              <a:buNone/>
            </a:pPr>
            <a:r>
              <a:rPr lang="hr-HR" b="1" dirty="0">
                <a:solidFill>
                  <a:srgbClr val="7030A0"/>
                </a:solidFill>
              </a:rPr>
              <a:t>Pertuzumab</a:t>
            </a:r>
            <a:r>
              <a:rPr lang="hr-HR" dirty="0"/>
              <a:t> ( spriječava dimerizaciju HER2 i drugih HERreceptora, osobito HER3)</a:t>
            </a:r>
          </a:p>
          <a:p>
            <a:pPr marL="0" indent="0">
              <a:buNone/>
            </a:pPr>
            <a:r>
              <a:rPr lang="hr-HR" dirty="0"/>
              <a:t>Ado-trastuzumab-emtansin (T-DM-1)</a:t>
            </a:r>
          </a:p>
          <a:p>
            <a:pPr marL="0" indent="0">
              <a:buNone/>
            </a:pPr>
            <a:endParaRPr lang="hr-HR" dirty="0"/>
          </a:p>
          <a:p>
            <a:pPr marL="0" indent="0">
              <a:buNone/>
            </a:pPr>
            <a:r>
              <a:rPr lang="hr-HR" u="sng" dirty="0"/>
              <a:t>Prati se i učinak kombinacije s:</a:t>
            </a:r>
          </a:p>
          <a:p>
            <a:pPr marL="0" indent="0">
              <a:buNone/>
            </a:pPr>
            <a:r>
              <a:rPr lang="hr-HR" dirty="0" err="1"/>
              <a:t>Afatinibom</a:t>
            </a:r>
            <a:r>
              <a:rPr lang="hr-HR" dirty="0"/>
              <a:t> (Tirozin-kinazni EGFR inhibitor)</a:t>
            </a:r>
          </a:p>
          <a:p>
            <a:pPr marL="0" indent="0">
              <a:buNone/>
            </a:pPr>
            <a:r>
              <a:rPr lang="hr-HR" dirty="0"/>
              <a:t>PIK3 inhibitori</a:t>
            </a:r>
          </a:p>
          <a:p>
            <a:pPr marL="0" indent="0">
              <a:buNone/>
            </a:pPr>
            <a:r>
              <a:rPr lang="hr-HR" dirty="0"/>
              <a:t>Neovax cjepivo</a:t>
            </a:r>
          </a:p>
        </p:txBody>
      </p:sp>
    </p:spTree>
    <p:extLst>
      <p:ext uri="{BB962C8B-B14F-4D97-AF65-F5344CB8AC3E}">
        <p14:creationId xmlns:p14="http://schemas.microsoft.com/office/powerpoint/2010/main" val="3354947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05912-95D1-41F8-A307-573754B30A4C}"/>
              </a:ext>
            </a:extLst>
          </p:cNvPr>
          <p:cNvSpPr>
            <a:spLocks noGrp="1"/>
          </p:cNvSpPr>
          <p:nvPr>
            <p:ph type="title"/>
          </p:nvPr>
        </p:nvSpPr>
        <p:spPr/>
        <p:txBody>
          <a:bodyPr/>
          <a:lstStyle/>
          <a:p>
            <a:r>
              <a:rPr lang="hr-HR" b="1" dirty="0"/>
              <a:t>ADJUVANTNA TERAPIJA HER 2+ RAKA DOJKE</a:t>
            </a:r>
            <a:endParaRPr lang="hr-HR" dirty="0"/>
          </a:p>
        </p:txBody>
      </p:sp>
      <p:sp>
        <p:nvSpPr>
          <p:cNvPr id="3" name="Content Placeholder 2">
            <a:extLst>
              <a:ext uri="{FF2B5EF4-FFF2-40B4-BE49-F238E27FC236}">
                <a16:creationId xmlns:a16="http://schemas.microsoft.com/office/drawing/2014/main" id="{97AEEF3F-FAC2-46DB-A6FD-BEE8091A8C23}"/>
              </a:ext>
            </a:extLst>
          </p:cNvPr>
          <p:cNvSpPr>
            <a:spLocks noGrp="1"/>
          </p:cNvSpPr>
          <p:nvPr>
            <p:ph idx="1"/>
          </p:nvPr>
        </p:nvSpPr>
        <p:spPr/>
        <p:txBody>
          <a:bodyPr>
            <a:normAutofit fontScale="92500"/>
          </a:bodyPr>
          <a:lstStyle/>
          <a:p>
            <a:r>
              <a:rPr lang="hr-HR" b="1" dirty="0"/>
              <a:t>Trastuzumab</a:t>
            </a:r>
            <a:r>
              <a:rPr lang="hr-HR" dirty="0"/>
              <a:t> je humanizirano monoklonsko protutijelo koje se veže za izvanstanični dio receptora HER2 i inhibira signalne puteve u stanici uz indukciju stanično posredovane  citotoksičnosti ovisne o protutijelima</a:t>
            </a:r>
          </a:p>
          <a:p>
            <a:r>
              <a:rPr lang="hr-HR" dirty="0"/>
              <a:t>Standard u liječenju HER2 poz. raka dojke na temelju rezultata velikih studija III. Faze:</a:t>
            </a:r>
          </a:p>
          <a:p>
            <a:pPr>
              <a:buNone/>
            </a:pPr>
            <a:r>
              <a:rPr lang="hr-HR" dirty="0"/>
              <a:t>   HERA, BCIRG006, Fin-HER, NSABP B31, NCCTG N9831. </a:t>
            </a:r>
          </a:p>
          <a:p>
            <a:r>
              <a:rPr lang="hr-HR" dirty="0"/>
              <a:t>Primjenjuje se kod </a:t>
            </a:r>
            <a:r>
              <a:rPr lang="hr-HR" b="1" dirty="0">
                <a:solidFill>
                  <a:srgbClr val="FF0000"/>
                </a:solidFill>
              </a:rPr>
              <a:t>svih pacijentica s tumorom &gt;5 mm </a:t>
            </a:r>
            <a:r>
              <a:rPr lang="hr-HR" dirty="0"/>
              <a:t>bez obzira na status l.č.</a:t>
            </a:r>
          </a:p>
          <a:p>
            <a:r>
              <a:rPr lang="hr-HR" dirty="0"/>
              <a:t>Daje se </a:t>
            </a:r>
            <a:r>
              <a:rPr lang="hr-HR" b="1" dirty="0"/>
              <a:t>konkomitantno s kemoterapijom </a:t>
            </a:r>
            <a:r>
              <a:rPr lang="hr-HR" dirty="0"/>
              <a:t>te se nakon završetka kemoterapije nastavlja njegova pimjena do ukupno 12 mj. </a:t>
            </a:r>
          </a:p>
        </p:txBody>
      </p:sp>
    </p:spTree>
    <p:extLst>
      <p:ext uri="{BB962C8B-B14F-4D97-AF65-F5344CB8AC3E}">
        <p14:creationId xmlns:p14="http://schemas.microsoft.com/office/powerpoint/2010/main" val="71070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0873-1227-4ACF-87FD-A9FA53071F80}"/>
              </a:ext>
            </a:extLst>
          </p:cNvPr>
          <p:cNvSpPr>
            <a:spLocks noGrp="1"/>
          </p:cNvSpPr>
          <p:nvPr>
            <p:ph type="title"/>
          </p:nvPr>
        </p:nvSpPr>
        <p:spPr/>
        <p:txBody>
          <a:bodyPr/>
          <a:lstStyle/>
          <a:p>
            <a:r>
              <a:rPr lang="hr-HR" dirty="0"/>
              <a:t>TRI  su glavna razloga pada mortaliteta</a:t>
            </a:r>
          </a:p>
        </p:txBody>
      </p:sp>
      <p:sp>
        <p:nvSpPr>
          <p:cNvPr id="3" name="Content Placeholder 2">
            <a:extLst>
              <a:ext uri="{FF2B5EF4-FFF2-40B4-BE49-F238E27FC236}">
                <a16:creationId xmlns:a16="http://schemas.microsoft.com/office/drawing/2014/main" id="{926D4027-A75C-49E3-BE2D-F2F13696C766}"/>
              </a:ext>
            </a:extLst>
          </p:cNvPr>
          <p:cNvSpPr>
            <a:spLocks noGrp="1"/>
          </p:cNvSpPr>
          <p:nvPr>
            <p:ph idx="1"/>
          </p:nvPr>
        </p:nvSpPr>
        <p:spPr/>
        <p:txBody>
          <a:bodyPr/>
          <a:lstStyle/>
          <a:p>
            <a:pPr marL="0" indent="0">
              <a:buNone/>
            </a:pPr>
            <a:endParaRPr lang="hr-HR" sz="2400" dirty="0"/>
          </a:p>
          <a:p>
            <a:pPr marL="0" indent="0">
              <a:buNone/>
            </a:pPr>
            <a:endParaRPr lang="hr-HR" sz="2400" dirty="0"/>
          </a:p>
          <a:p>
            <a:pPr marL="0" indent="0">
              <a:buNone/>
            </a:pPr>
            <a:r>
              <a:rPr lang="hr-HR" sz="2400" dirty="0"/>
              <a:t>1.Bolja statistika</a:t>
            </a:r>
          </a:p>
          <a:p>
            <a:pPr marL="0" indent="0">
              <a:buNone/>
            </a:pPr>
            <a:r>
              <a:rPr lang="hr-HR" sz="2400" dirty="0"/>
              <a:t>               2. Ranije otkrivanje</a:t>
            </a:r>
          </a:p>
          <a:p>
            <a:pPr marL="0" indent="0">
              <a:buNone/>
            </a:pPr>
            <a:r>
              <a:rPr lang="hr-HR" sz="2400" dirty="0">
                <a:solidFill>
                  <a:srgbClr val="FF0000"/>
                </a:solidFill>
              </a:rPr>
              <a:t>                        </a:t>
            </a:r>
            <a:r>
              <a:rPr lang="hr-HR" sz="2400" b="1" dirty="0"/>
              <a:t>3.</a:t>
            </a:r>
            <a:r>
              <a:rPr lang="hr-HR" sz="2400" dirty="0">
                <a:solidFill>
                  <a:srgbClr val="FF0000"/>
                </a:solidFill>
              </a:rPr>
              <a:t> Uspješnija terapija</a:t>
            </a:r>
          </a:p>
        </p:txBody>
      </p:sp>
    </p:spTree>
    <p:extLst>
      <p:ext uri="{BB962C8B-B14F-4D97-AF65-F5344CB8AC3E}">
        <p14:creationId xmlns:p14="http://schemas.microsoft.com/office/powerpoint/2010/main" val="319063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52DF-AC50-48D6-860E-C5599E9AB57C}"/>
              </a:ext>
            </a:extLst>
          </p:cNvPr>
          <p:cNvSpPr>
            <a:spLocks noGrp="1"/>
          </p:cNvSpPr>
          <p:nvPr>
            <p:ph type="title"/>
          </p:nvPr>
        </p:nvSpPr>
        <p:spPr/>
        <p:txBody>
          <a:bodyPr/>
          <a:lstStyle/>
          <a:p>
            <a:r>
              <a:rPr lang="hr-HR" b="1" dirty="0"/>
              <a:t>ADJUVANTNA TERAPIJA HER 2+ RAKA DOJKE</a:t>
            </a:r>
            <a:endParaRPr lang="hr-HR" dirty="0"/>
          </a:p>
        </p:txBody>
      </p:sp>
      <p:sp>
        <p:nvSpPr>
          <p:cNvPr id="3" name="Content Placeholder 2">
            <a:extLst>
              <a:ext uri="{FF2B5EF4-FFF2-40B4-BE49-F238E27FC236}">
                <a16:creationId xmlns:a16="http://schemas.microsoft.com/office/drawing/2014/main" id="{2FE36886-AECD-40DD-911C-1ACFB94B193A}"/>
              </a:ext>
            </a:extLst>
          </p:cNvPr>
          <p:cNvSpPr>
            <a:spLocks noGrp="1"/>
          </p:cNvSpPr>
          <p:nvPr>
            <p:ph idx="1"/>
          </p:nvPr>
        </p:nvSpPr>
        <p:spPr/>
        <p:txBody>
          <a:bodyPr>
            <a:normAutofit fontScale="92500"/>
          </a:bodyPr>
          <a:lstStyle/>
          <a:p>
            <a:r>
              <a:rPr lang="hr-HR" dirty="0"/>
              <a:t>Trastuzumab se ne daje konkomitantno s antraciklinima zbog kardiotoksičnosti. </a:t>
            </a:r>
          </a:p>
          <a:p>
            <a:r>
              <a:rPr lang="hr-HR" dirty="0"/>
              <a:t>Standardno se daje u kombinaciji s taksanima, a nakon završetka 4 ciklusa AC protokola.  </a:t>
            </a:r>
          </a:p>
          <a:p>
            <a:r>
              <a:rPr lang="hr-HR" dirty="0"/>
              <a:t>Studija </a:t>
            </a:r>
            <a:r>
              <a:rPr lang="hr-HR" b="1" dirty="0"/>
              <a:t>BCIRG 006 </a:t>
            </a:r>
            <a:r>
              <a:rPr lang="hr-HR" dirty="0"/>
              <a:t>je, pored ostalog,  pokazala da u kemoterapijskom dijelu terapije nije nužna primjena antraciklina, odnosno da je jednako dobra i kombinacija s taksanima ( konkretno docetakselom) bez antraciklina.  </a:t>
            </a:r>
          </a:p>
          <a:p>
            <a:r>
              <a:rPr lang="hr-HR" dirty="0"/>
              <a:t>Paklitaksel je jednako dobar u primjeni svaki tjedan tijekom 12 tjedana  uz produžetak terapije trastuzumabom do ukupno 12 mj. </a:t>
            </a:r>
            <a:r>
              <a:rPr lang="hr-HR" b="1" dirty="0"/>
              <a:t>Nakon 4 godine praćenja </a:t>
            </a:r>
            <a:r>
              <a:rPr lang="hr-HR" b="1" dirty="0">
                <a:solidFill>
                  <a:srgbClr val="FF0000"/>
                </a:solidFill>
              </a:rPr>
              <a:t>bez znakova bolesti bilo je 98,7% </a:t>
            </a:r>
            <a:r>
              <a:rPr lang="hr-HR" b="1" dirty="0"/>
              <a:t>pacijentica!</a:t>
            </a:r>
          </a:p>
        </p:txBody>
      </p:sp>
    </p:spTree>
    <p:extLst>
      <p:ext uri="{BB962C8B-B14F-4D97-AF65-F5344CB8AC3E}">
        <p14:creationId xmlns:p14="http://schemas.microsoft.com/office/powerpoint/2010/main" val="1679061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4A19-F4B4-4769-8120-35BFC1B320F0}"/>
              </a:ext>
            </a:extLst>
          </p:cNvPr>
          <p:cNvSpPr>
            <a:spLocks noGrp="1"/>
          </p:cNvSpPr>
          <p:nvPr>
            <p:ph type="title"/>
          </p:nvPr>
        </p:nvSpPr>
        <p:spPr/>
        <p:txBody>
          <a:bodyPr/>
          <a:lstStyle/>
          <a:p>
            <a:r>
              <a:rPr lang="hr-HR" b="1" dirty="0"/>
              <a:t>ADJUVANTNA TERAPIJA HER 2+ RAKA DOJKE</a:t>
            </a:r>
            <a:endParaRPr lang="hr-HR" dirty="0"/>
          </a:p>
        </p:txBody>
      </p:sp>
      <p:sp>
        <p:nvSpPr>
          <p:cNvPr id="3" name="Content Placeholder 2">
            <a:extLst>
              <a:ext uri="{FF2B5EF4-FFF2-40B4-BE49-F238E27FC236}">
                <a16:creationId xmlns:a16="http://schemas.microsoft.com/office/drawing/2014/main" id="{A66F8D69-BD70-4736-8059-8851B285D206}"/>
              </a:ext>
            </a:extLst>
          </p:cNvPr>
          <p:cNvSpPr>
            <a:spLocks noGrp="1"/>
          </p:cNvSpPr>
          <p:nvPr>
            <p:ph idx="1"/>
          </p:nvPr>
        </p:nvSpPr>
        <p:spPr/>
        <p:txBody>
          <a:bodyPr/>
          <a:lstStyle/>
          <a:p>
            <a:r>
              <a:rPr lang="hr-HR" dirty="0"/>
              <a:t>Trastuzumab + pertuzumab </a:t>
            </a:r>
          </a:p>
          <a:p>
            <a:pPr marL="0" indent="0">
              <a:buNone/>
            </a:pPr>
            <a:r>
              <a:rPr lang="hr-HR" b="1" dirty="0"/>
              <a:t>AFINITY</a:t>
            </a:r>
            <a:r>
              <a:rPr lang="hr-HR" dirty="0"/>
              <a:t> studija potvrdila je učinkovitost ove terapije i u adjuvantnim uvjetima, nakon što je u metastatskoj bolesti pokazala golem pomak u vremenu do povratka boesti. </a:t>
            </a:r>
          </a:p>
          <a:p>
            <a:pPr marL="0" indent="0">
              <a:buNone/>
            </a:pPr>
            <a:endParaRPr lang="hr-HR" dirty="0"/>
          </a:p>
          <a:p>
            <a:pPr marL="0" indent="0">
              <a:buNone/>
            </a:pPr>
            <a:r>
              <a:rPr lang="hr-HR" dirty="0"/>
              <a:t>Da bi se započela terapija trastuzumabom EF srca mora biti &gt;50%, a pogoršanje &gt;10% od početne je razlog za prekid terapije do oporavka.</a:t>
            </a:r>
          </a:p>
          <a:p>
            <a:pPr marL="0" indent="0">
              <a:buNone/>
            </a:pPr>
            <a:r>
              <a:rPr lang="hr-HR" dirty="0"/>
              <a:t>Ako perzistira povišena vrijednost troponina, terapija se potpuno zaustavlja!</a:t>
            </a:r>
          </a:p>
        </p:txBody>
      </p:sp>
    </p:spTree>
    <p:extLst>
      <p:ext uri="{BB962C8B-B14F-4D97-AF65-F5344CB8AC3E}">
        <p14:creationId xmlns:p14="http://schemas.microsoft.com/office/powerpoint/2010/main" val="2921852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Line 4">
            <a:extLst>
              <a:ext uri="{FF2B5EF4-FFF2-40B4-BE49-F238E27FC236}">
                <a16:creationId xmlns:a16="http://schemas.microsoft.com/office/drawing/2014/main" id="{280F5DC9-3CDC-4945-8054-33F91FC6A0CA}"/>
              </a:ext>
            </a:extLst>
          </p:cNvPr>
          <p:cNvSpPr>
            <a:spLocks noChangeShapeType="1"/>
          </p:cNvSpPr>
          <p:nvPr/>
        </p:nvSpPr>
        <p:spPr bwMode="auto">
          <a:xfrm>
            <a:off x="1524000" y="1160463"/>
            <a:ext cx="914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hr-HR">
              <a:solidFill>
                <a:srgbClr val="000000"/>
              </a:solidFill>
              <a:latin typeface="Arial" panose="020B0604020202020204" pitchFamily="34" charset="0"/>
            </a:endParaRPr>
          </a:p>
        </p:txBody>
      </p:sp>
      <p:sp>
        <p:nvSpPr>
          <p:cNvPr id="6" name="Title 1">
            <a:extLst>
              <a:ext uri="{FF2B5EF4-FFF2-40B4-BE49-F238E27FC236}">
                <a16:creationId xmlns:a16="http://schemas.microsoft.com/office/drawing/2014/main" id="{B0DE3C2B-49F0-492A-A2B9-AF04A66C665E}"/>
              </a:ext>
            </a:extLst>
          </p:cNvPr>
          <p:cNvSpPr txBox="1">
            <a:spLocks/>
          </p:cNvSpPr>
          <p:nvPr/>
        </p:nvSpPr>
        <p:spPr>
          <a:xfrm>
            <a:off x="2209800" y="296863"/>
            <a:ext cx="7772400" cy="755650"/>
          </a:xfrm>
          <a:prstGeom prst="rect">
            <a:avLst/>
          </a:prstGeom>
        </p:spPr>
        <p:txBody>
          <a:bodyPr/>
          <a:lstStyle/>
          <a:p>
            <a:pPr algn="ctr" fontAlgn="base">
              <a:spcBef>
                <a:spcPct val="0"/>
              </a:spcBef>
              <a:spcAft>
                <a:spcPct val="0"/>
              </a:spcAft>
              <a:defRPr/>
            </a:pPr>
            <a:r>
              <a:rPr lang="en-US" sz="3200" b="1" kern="0" dirty="0">
                <a:solidFill>
                  <a:srgbClr val="003366"/>
                </a:solidFill>
                <a:latin typeface="Arial" panose="020B0604020202020204" pitchFamily="34" charset="0"/>
                <a:cs typeface="Arial" pitchFamily="34" charset="0"/>
              </a:rPr>
              <a:t>Neo</a:t>
            </a:r>
            <a:r>
              <a:rPr lang="hr-HR" sz="3200" b="1" kern="0" dirty="0">
                <a:solidFill>
                  <a:srgbClr val="003366"/>
                </a:solidFill>
                <a:latin typeface="Arial" panose="020B0604020202020204" pitchFamily="34" charset="0"/>
                <a:cs typeface="Arial" pitchFamily="34" charset="0"/>
              </a:rPr>
              <a:t>a</a:t>
            </a:r>
            <a:r>
              <a:rPr lang="en-US" sz="3200" b="1" kern="0" dirty="0" err="1">
                <a:solidFill>
                  <a:srgbClr val="003366"/>
                </a:solidFill>
                <a:latin typeface="Arial" panose="020B0604020202020204" pitchFamily="34" charset="0"/>
                <a:cs typeface="Arial" pitchFamily="34" charset="0"/>
              </a:rPr>
              <a:t>djuvant</a:t>
            </a:r>
            <a:r>
              <a:rPr lang="hr-HR" sz="3200" b="1" kern="0" dirty="0">
                <a:solidFill>
                  <a:srgbClr val="003366"/>
                </a:solidFill>
                <a:latin typeface="Arial" panose="020B0604020202020204" pitchFamily="34" charset="0"/>
                <a:cs typeface="Arial" pitchFamily="34" charset="0"/>
              </a:rPr>
              <a:t>na terapija</a:t>
            </a:r>
            <a:r>
              <a:rPr lang="en-US" sz="3200" b="1" kern="0" dirty="0">
                <a:solidFill>
                  <a:srgbClr val="003366"/>
                </a:solidFill>
                <a:latin typeface="Arial" panose="020B0604020202020204" pitchFamily="34" charset="0"/>
                <a:cs typeface="Arial" pitchFamily="34" charset="0"/>
              </a:rPr>
              <a:t>: </a:t>
            </a:r>
            <a:r>
              <a:rPr lang="hr-HR" sz="3200" b="1" kern="0" dirty="0">
                <a:solidFill>
                  <a:srgbClr val="003366"/>
                </a:solidFill>
                <a:latin typeface="Arial" panose="020B0604020202020204" pitchFamily="34" charset="0"/>
                <a:cs typeface="Arial" pitchFamily="34" charset="0"/>
              </a:rPr>
              <a:t>brži pristup</a:t>
            </a:r>
            <a:endParaRPr lang="en-US" sz="3200" b="1" kern="0" dirty="0">
              <a:solidFill>
                <a:srgbClr val="003366"/>
              </a:solidFill>
              <a:latin typeface="Arial" panose="020B0604020202020204" pitchFamily="34" charset="0"/>
              <a:cs typeface="Arial" pitchFamily="34" charset="0"/>
            </a:endParaRPr>
          </a:p>
        </p:txBody>
      </p:sp>
      <p:graphicFrame>
        <p:nvGraphicFramePr>
          <p:cNvPr id="7" name="Group 53">
            <a:extLst>
              <a:ext uri="{FF2B5EF4-FFF2-40B4-BE49-F238E27FC236}">
                <a16:creationId xmlns:a16="http://schemas.microsoft.com/office/drawing/2014/main" id="{1CE4E686-C1EB-4206-B21B-07EA162E683F}"/>
              </a:ext>
            </a:extLst>
          </p:cNvPr>
          <p:cNvGraphicFramePr>
            <a:graphicFrameLocks/>
          </p:cNvGraphicFramePr>
          <p:nvPr/>
        </p:nvGraphicFramePr>
        <p:xfrm>
          <a:off x="1940118" y="1652588"/>
          <a:ext cx="8346882" cy="4206772"/>
        </p:xfrm>
        <a:graphic>
          <a:graphicData uri="http://schemas.openxmlformats.org/drawingml/2006/table">
            <a:tbl>
              <a:tblPr/>
              <a:tblGrid>
                <a:gridCol w="2787730">
                  <a:extLst>
                    <a:ext uri="{9D8B030D-6E8A-4147-A177-3AD203B41FA5}">
                      <a16:colId xmlns:a16="http://schemas.microsoft.com/office/drawing/2014/main" val="20000"/>
                    </a:ext>
                  </a:extLst>
                </a:gridCol>
                <a:gridCol w="2844316">
                  <a:extLst>
                    <a:ext uri="{9D8B030D-6E8A-4147-A177-3AD203B41FA5}">
                      <a16:colId xmlns:a16="http://schemas.microsoft.com/office/drawing/2014/main" val="20001"/>
                    </a:ext>
                  </a:extLst>
                </a:gridCol>
                <a:gridCol w="2714836">
                  <a:extLst>
                    <a:ext uri="{9D8B030D-6E8A-4147-A177-3AD203B41FA5}">
                      <a16:colId xmlns:a16="http://schemas.microsoft.com/office/drawing/2014/main" val="20002"/>
                    </a:ext>
                  </a:extLst>
                </a:gridCol>
              </a:tblGrid>
              <a:tr h="4572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dirty="0">
                        <a:ln>
                          <a:noFill/>
                        </a:ln>
                        <a:solidFill>
                          <a:srgbClr val="003366"/>
                        </a:solidFill>
                        <a:effectLst/>
                        <a:latin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a:ln>
                            <a:noFill/>
                          </a:ln>
                          <a:solidFill>
                            <a:srgbClr val="003366"/>
                          </a:solidFill>
                          <a:effectLst/>
                          <a:latin typeface="Arial" pitchFamily="34" charset="0"/>
                        </a:rPr>
                        <a:t>Adjuvantna</a:t>
                      </a:r>
                      <a:endParaRPr kumimoji="0" lang="en-CA" sz="2000" b="1" i="0" u="none" strike="noStrike" cap="none" normalizeH="0" baseline="0" dirty="0">
                        <a:ln>
                          <a:noFill/>
                        </a:ln>
                        <a:solidFill>
                          <a:srgbClr val="003366"/>
                        </a:solidFill>
                        <a:effectLst/>
                        <a:latin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rgbClr val="003366"/>
                          </a:solidFill>
                          <a:effectLst/>
                          <a:latin typeface="Arial" pitchFamily="34" charset="0"/>
                        </a:rPr>
                        <a:t>Neoadjuvant</a:t>
                      </a:r>
                      <a:r>
                        <a:rPr kumimoji="0" lang="hr-HR" sz="2000" b="1" i="0" u="none" strike="noStrike" cap="none" normalizeH="0" baseline="0" dirty="0">
                          <a:ln>
                            <a:noFill/>
                          </a:ln>
                          <a:solidFill>
                            <a:srgbClr val="003366"/>
                          </a:solidFill>
                          <a:effectLst/>
                          <a:latin typeface="Arial" pitchFamily="34" charset="0"/>
                        </a:rPr>
                        <a:t>na</a:t>
                      </a:r>
                      <a:endParaRPr kumimoji="0" lang="en-CA" sz="2000" b="1" i="0" u="none" strike="noStrike" cap="none" normalizeH="0" baseline="0" dirty="0">
                        <a:ln>
                          <a:noFill/>
                        </a:ln>
                        <a:solidFill>
                          <a:srgbClr val="003366"/>
                        </a:solidFill>
                        <a:effectLst/>
                        <a:latin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4572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a:ln>
                            <a:noFill/>
                          </a:ln>
                          <a:solidFill>
                            <a:srgbClr val="003366"/>
                          </a:solidFill>
                          <a:effectLst/>
                          <a:latin typeface="Arial" pitchFamily="34" charset="0"/>
                        </a:rPr>
                        <a:t>Broj pacijenata</a:t>
                      </a:r>
                      <a:endParaRPr kumimoji="0" lang="en-CA" sz="2000" b="1" i="0" u="none" strike="noStrike" cap="none" normalizeH="0" baseline="0" dirty="0">
                        <a:ln>
                          <a:noFill/>
                        </a:ln>
                        <a:solidFill>
                          <a:srgbClr val="003366"/>
                        </a:solidFill>
                        <a:effectLst/>
                        <a:latin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a:ln>
                            <a:noFill/>
                          </a:ln>
                          <a:solidFill>
                            <a:srgbClr val="003366"/>
                          </a:solidFill>
                          <a:effectLst/>
                          <a:latin typeface="Arial" pitchFamily="34" charset="0"/>
                        </a:rPr>
                        <a:t>tisuće</a:t>
                      </a:r>
                      <a:endParaRPr kumimoji="0" lang="en-CA" sz="2000" b="1" i="0" u="none" strike="noStrike" cap="none" normalizeH="0" baseline="0" dirty="0">
                        <a:ln>
                          <a:noFill/>
                        </a:ln>
                        <a:solidFill>
                          <a:srgbClr val="003366"/>
                        </a:solidFill>
                        <a:effectLst/>
                        <a:latin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a:ln>
                            <a:noFill/>
                          </a:ln>
                          <a:solidFill>
                            <a:srgbClr val="003366"/>
                          </a:solidFill>
                          <a:effectLst/>
                          <a:latin typeface="Arial" pitchFamily="34" charset="0"/>
                        </a:rPr>
                        <a:t>stotine</a:t>
                      </a:r>
                      <a:endParaRPr kumimoji="0" lang="en-CA" sz="2000" b="1" i="0" u="none" strike="noStrike" cap="none" normalizeH="0" baseline="0" dirty="0">
                        <a:ln>
                          <a:noFill/>
                        </a:ln>
                        <a:solidFill>
                          <a:srgbClr val="003366"/>
                        </a:solidFill>
                        <a:effectLst/>
                        <a:latin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a:ln>
                            <a:noFill/>
                          </a:ln>
                          <a:solidFill>
                            <a:srgbClr val="003366"/>
                          </a:solidFill>
                          <a:effectLst/>
                          <a:latin typeface="Arial" pitchFamily="34" charset="0"/>
                        </a:rPr>
                        <a:t>Krajnji učinak</a:t>
                      </a:r>
                      <a:endParaRPr kumimoji="0" lang="en-CA" sz="2000" b="1" i="0" u="none" strike="noStrike" cap="none" normalizeH="0" baseline="0" dirty="0">
                        <a:ln>
                          <a:noFill/>
                        </a:ln>
                        <a:solidFill>
                          <a:srgbClr val="003366"/>
                        </a:solidFill>
                        <a:effectLst/>
                        <a:latin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rgbClr val="003366"/>
                          </a:solidFill>
                          <a:effectLst/>
                          <a:latin typeface="Arial" pitchFamily="34" charset="0"/>
                        </a:rPr>
                        <a:t>DFS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err="1">
                          <a:ln>
                            <a:noFill/>
                          </a:ln>
                          <a:solidFill>
                            <a:srgbClr val="003366"/>
                          </a:solidFill>
                          <a:effectLst/>
                          <a:latin typeface="Arial" pitchFamily="34" charset="0"/>
                        </a:rPr>
                        <a:t>pCR</a:t>
                      </a:r>
                      <a:endParaRPr kumimoji="0" lang="en-CA" sz="2000" b="1" i="0" u="none" strike="noStrike" cap="none" normalizeH="0" baseline="0" dirty="0">
                        <a:ln>
                          <a:noFill/>
                        </a:ln>
                        <a:solidFill>
                          <a:srgbClr val="003366"/>
                        </a:solidFill>
                        <a:effectLst/>
                        <a:latin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154">
                <a:tc>
                  <a:txBody>
                    <a:bodyPr/>
                    <a:lstStyle/>
                    <a:p>
                      <a:pPr algn="l"/>
                      <a:r>
                        <a:rPr lang="hr-HR" sz="2000" b="1" dirty="0">
                          <a:solidFill>
                            <a:srgbClr val="003366"/>
                          </a:solidFill>
                          <a:latin typeface="Arial" pitchFamily="34" charset="0"/>
                          <a:cs typeface="Arial" pitchFamily="34" charset="0"/>
                        </a:rPr>
                        <a:t>Primarna analiza</a:t>
                      </a:r>
                      <a:endParaRPr lang="it-IT" sz="2000" b="1" dirty="0">
                        <a:solidFill>
                          <a:srgbClr val="003366"/>
                        </a:solidFill>
                        <a:latin typeface="Arial" pitchFamily="34" charset="0"/>
                        <a:cs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hr-HR" sz="2000" b="1" dirty="0">
                          <a:solidFill>
                            <a:srgbClr val="003366"/>
                          </a:solidFill>
                          <a:latin typeface="Arial" pitchFamily="34" charset="0"/>
                          <a:cs typeface="Arial" pitchFamily="34" charset="0"/>
                        </a:rPr>
                        <a:t>Godine nakon završetka regrutiranja</a:t>
                      </a:r>
                      <a:endParaRPr lang="it-IT" sz="2000" b="1" dirty="0">
                        <a:solidFill>
                          <a:srgbClr val="003366"/>
                        </a:solidFill>
                        <a:latin typeface="Arial" pitchFamily="34" charset="0"/>
                        <a:cs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2000" b="1" dirty="0">
                          <a:solidFill>
                            <a:srgbClr val="003366"/>
                          </a:solidFill>
                          <a:latin typeface="Arial" pitchFamily="34" charset="0"/>
                          <a:cs typeface="Arial" pitchFamily="34" charset="0"/>
                        </a:rPr>
                        <a:t>Mjeseci nakon završetka regrutiranja</a:t>
                      </a:r>
                      <a:endParaRPr lang="it-IT" sz="2000" b="1" dirty="0">
                        <a:solidFill>
                          <a:srgbClr val="003366"/>
                        </a:solidFill>
                        <a:latin typeface="Arial" pitchFamily="34" charset="0"/>
                        <a:cs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a:ln>
                            <a:noFill/>
                          </a:ln>
                          <a:solidFill>
                            <a:srgbClr val="003366"/>
                          </a:solidFill>
                          <a:effectLst/>
                          <a:latin typeface="Arial" pitchFamily="34" charset="0"/>
                        </a:rPr>
                        <a:t>Biološki prozor</a:t>
                      </a:r>
                      <a:endParaRPr kumimoji="0" lang="en-CA" sz="2000" b="1" i="0" u="none" strike="noStrike" cap="none" normalizeH="0" baseline="0" dirty="0">
                        <a:ln>
                          <a:noFill/>
                        </a:ln>
                        <a:solidFill>
                          <a:srgbClr val="003366"/>
                        </a:solidFill>
                        <a:effectLst/>
                        <a:latin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rgbClr val="003366"/>
                          </a:solidFill>
                          <a:effectLst/>
                          <a:latin typeface="Arial" pitchFamily="34" charset="0"/>
                        </a:rPr>
                        <a:t>N</a:t>
                      </a:r>
                      <a:r>
                        <a:rPr kumimoji="0" lang="hr-HR" sz="2000" b="1" i="0" u="none" strike="noStrike" cap="none" normalizeH="0" baseline="0" dirty="0">
                          <a:ln>
                            <a:noFill/>
                          </a:ln>
                          <a:solidFill>
                            <a:srgbClr val="003366"/>
                          </a:solidFill>
                          <a:effectLst/>
                          <a:latin typeface="Arial" pitchFamily="34" charset="0"/>
                        </a:rPr>
                        <a:t>e</a:t>
                      </a:r>
                      <a:endParaRPr kumimoji="0" lang="en-CA" sz="2000" b="1" i="0" u="none" strike="noStrike" cap="none" normalizeH="0" baseline="0" dirty="0">
                        <a:ln>
                          <a:noFill/>
                        </a:ln>
                        <a:solidFill>
                          <a:srgbClr val="003366"/>
                        </a:solidFill>
                        <a:effectLst/>
                        <a:latin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a:ln>
                            <a:noFill/>
                          </a:ln>
                          <a:solidFill>
                            <a:srgbClr val="003366"/>
                          </a:solidFill>
                          <a:effectLst/>
                          <a:latin typeface="Arial" pitchFamily="34" charset="0"/>
                        </a:rPr>
                        <a:t>Da</a:t>
                      </a:r>
                      <a:endParaRPr kumimoji="0" lang="en-CA" sz="2000" b="1" i="0" u="none" strike="noStrike" cap="none" normalizeH="0" baseline="0" dirty="0">
                        <a:ln>
                          <a:noFill/>
                        </a:ln>
                        <a:solidFill>
                          <a:srgbClr val="003366"/>
                        </a:solidFill>
                        <a:effectLst/>
                        <a:latin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a:ln>
                            <a:noFill/>
                          </a:ln>
                          <a:solidFill>
                            <a:srgbClr val="003366"/>
                          </a:solidFill>
                          <a:effectLst/>
                          <a:latin typeface="Arial" pitchFamily="34" charset="0"/>
                        </a:rPr>
                        <a:t>Slikovni prikaz</a:t>
                      </a:r>
                      <a:endParaRPr kumimoji="0" lang="en-CA" sz="2000" b="1" i="0" u="none" strike="noStrike" cap="none" normalizeH="0" baseline="0" dirty="0">
                        <a:ln>
                          <a:noFill/>
                        </a:ln>
                        <a:solidFill>
                          <a:srgbClr val="003366"/>
                        </a:solidFill>
                        <a:effectLst/>
                        <a:latin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rgbClr val="003366"/>
                          </a:solidFill>
                          <a:effectLst/>
                          <a:latin typeface="Arial" pitchFamily="34" charset="0"/>
                        </a:rPr>
                        <a:t>N</a:t>
                      </a:r>
                      <a:r>
                        <a:rPr kumimoji="0" lang="hr-HR" sz="2000" b="1" i="0" u="none" strike="noStrike" cap="none" normalizeH="0" baseline="0" dirty="0">
                          <a:ln>
                            <a:noFill/>
                          </a:ln>
                          <a:solidFill>
                            <a:srgbClr val="003366"/>
                          </a:solidFill>
                          <a:effectLst/>
                          <a:latin typeface="Arial" pitchFamily="34" charset="0"/>
                        </a:rPr>
                        <a:t>e</a:t>
                      </a:r>
                      <a:endParaRPr kumimoji="0" lang="en-CA" sz="2000" b="1" i="0" u="none" strike="noStrike" cap="none" normalizeH="0" baseline="0" dirty="0">
                        <a:ln>
                          <a:noFill/>
                        </a:ln>
                        <a:solidFill>
                          <a:srgbClr val="003366"/>
                        </a:solidFill>
                        <a:effectLst/>
                        <a:latin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a:ln>
                            <a:noFill/>
                          </a:ln>
                          <a:solidFill>
                            <a:srgbClr val="003366"/>
                          </a:solidFill>
                          <a:effectLst/>
                          <a:latin typeface="Arial" pitchFamily="34" charset="0"/>
                        </a:rPr>
                        <a:t>Da</a:t>
                      </a:r>
                      <a:endParaRPr kumimoji="0" lang="en-CA" sz="2000" b="1" i="0" u="none" strike="noStrike" cap="none" normalizeH="0" baseline="0" dirty="0">
                        <a:ln>
                          <a:noFill/>
                        </a:ln>
                        <a:solidFill>
                          <a:srgbClr val="003366"/>
                        </a:solidFill>
                        <a:effectLst/>
                        <a:latin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a:ln>
                            <a:noFill/>
                          </a:ln>
                          <a:solidFill>
                            <a:srgbClr val="003366"/>
                          </a:solidFill>
                          <a:effectLst/>
                          <a:latin typeface="Arial" pitchFamily="34" charset="0"/>
                        </a:rPr>
                        <a:t>Sakupljanje uzoraka</a:t>
                      </a:r>
                      <a:endParaRPr kumimoji="0" lang="en-CA" sz="2000" b="1" i="0" u="none" strike="noStrike" cap="none" normalizeH="0" baseline="0" dirty="0">
                        <a:ln>
                          <a:noFill/>
                        </a:ln>
                        <a:solidFill>
                          <a:srgbClr val="003366"/>
                        </a:solidFill>
                        <a:effectLst/>
                        <a:latin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a:ln>
                            <a:noFill/>
                          </a:ln>
                          <a:solidFill>
                            <a:srgbClr val="003366"/>
                          </a:solidFill>
                          <a:effectLst/>
                          <a:latin typeface="Arial" pitchFamily="34" charset="0"/>
                        </a:rPr>
                        <a:t>početno</a:t>
                      </a:r>
                      <a:endParaRPr kumimoji="0" lang="en-CA" sz="2000" b="1" i="0" u="none" strike="noStrike" cap="none" normalizeH="0" baseline="0" dirty="0">
                        <a:ln>
                          <a:noFill/>
                        </a:ln>
                        <a:solidFill>
                          <a:srgbClr val="003366"/>
                        </a:solidFill>
                        <a:effectLst/>
                        <a:latin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a:ln>
                            <a:noFill/>
                          </a:ln>
                          <a:solidFill>
                            <a:srgbClr val="003366"/>
                          </a:solidFill>
                          <a:effectLst/>
                          <a:latin typeface="Arial" pitchFamily="34" charset="0"/>
                        </a:rPr>
                        <a:t>višestruko</a:t>
                      </a:r>
                      <a:endParaRPr kumimoji="0" lang="en-CA" sz="2000" b="1" i="0" u="none" strike="noStrike" cap="none" normalizeH="0" baseline="0" dirty="0">
                        <a:ln>
                          <a:noFill/>
                        </a:ln>
                        <a:solidFill>
                          <a:srgbClr val="003366"/>
                        </a:solidFill>
                        <a:effectLst/>
                        <a:latin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a:ln>
                            <a:noFill/>
                          </a:ln>
                          <a:solidFill>
                            <a:srgbClr val="003366"/>
                          </a:solidFill>
                          <a:effectLst/>
                          <a:latin typeface="Arial" pitchFamily="34" charset="0"/>
                        </a:rPr>
                        <a:t>Cijena koštanja</a:t>
                      </a:r>
                      <a:endParaRPr kumimoji="0" lang="en-CA" sz="2000" b="1" i="0" u="none" strike="noStrike" cap="none" normalizeH="0" baseline="0" dirty="0">
                        <a:ln>
                          <a:noFill/>
                        </a:ln>
                        <a:solidFill>
                          <a:srgbClr val="003366"/>
                        </a:solidFill>
                        <a:effectLst/>
                        <a:latin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rgbClr val="003366"/>
                          </a:solidFill>
                          <a:effectLst/>
                          <a:latin typeface="Arial" pitchFamily="34"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a:ln>
                            <a:noFill/>
                          </a:ln>
                          <a:solidFill>
                            <a:srgbClr val="003366"/>
                          </a:solidFill>
                          <a:effectLst/>
                          <a:latin typeface="Arial" pitchFamily="34" charset="0"/>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905C-63FF-4D1C-A098-B336350005DF}"/>
              </a:ext>
            </a:extLst>
          </p:cNvPr>
          <p:cNvSpPr>
            <a:spLocks noGrp="1"/>
          </p:cNvSpPr>
          <p:nvPr>
            <p:ph type="title"/>
          </p:nvPr>
        </p:nvSpPr>
        <p:spPr/>
        <p:txBody>
          <a:bodyPr/>
          <a:lstStyle/>
          <a:p>
            <a:r>
              <a:rPr lang="hr-HR" dirty="0"/>
              <a:t>NEOADJUVANTNA TERAPIJA</a:t>
            </a:r>
          </a:p>
        </p:txBody>
      </p:sp>
      <p:sp>
        <p:nvSpPr>
          <p:cNvPr id="3" name="Content Placeholder 2">
            <a:extLst>
              <a:ext uri="{FF2B5EF4-FFF2-40B4-BE49-F238E27FC236}">
                <a16:creationId xmlns:a16="http://schemas.microsoft.com/office/drawing/2014/main" id="{2C63F7AC-7142-4DAB-87F7-F44FAD16A5B3}"/>
              </a:ext>
            </a:extLst>
          </p:cNvPr>
          <p:cNvSpPr>
            <a:spLocks noGrp="1"/>
          </p:cNvSpPr>
          <p:nvPr>
            <p:ph idx="1"/>
          </p:nvPr>
        </p:nvSpPr>
        <p:spPr/>
        <p:txBody>
          <a:bodyPr/>
          <a:lstStyle/>
          <a:p>
            <a:r>
              <a:rPr lang="hr-HR" sz="2400" b="1" dirty="0"/>
              <a:t>Kemoterapija</a:t>
            </a:r>
            <a:r>
              <a:rPr lang="hr-HR" sz="2400" dirty="0"/>
              <a:t> </a:t>
            </a:r>
          </a:p>
          <a:p>
            <a:pPr marL="0" indent="0">
              <a:buNone/>
            </a:pPr>
            <a:r>
              <a:rPr lang="hr-HR" sz="2400" dirty="0"/>
              <a:t>-</a:t>
            </a:r>
            <a:r>
              <a:rPr lang="hr-HR" sz="2400" b="1" dirty="0"/>
              <a:t>isti protokoli kao kod adjuvantne</a:t>
            </a:r>
            <a:r>
              <a:rPr lang="hr-HR" sz="2400" dirty="0"/>
              <a:t>, osim što se kod HER2 pozitivnih daje dvostruka blokada HER 2 trastuzumabom i pertuzumabom uz kemoterapiju taksanima. </a:t>
            </a:r>
          </a:p>
          <a:p>
            <a:pPr marL="0" indent="0">
              <a:buNone/>
            </a:pPr>
            <a:r>
              <a:rPr lang="hr-HR" sz="2400" dirty="0"/>
              <a:t>- Brzi odgovor, već nakon 2-3 ciklusa. </a:t>
            </a:r>
          </a:p>
          <a:p>
            <a:r>
              <a:rPr lang="hr-HR" sz="2400" b="1" dirty="0"/>
              <a:t>Hormonska terapija</a:t>
            </a:r>
          </a:p>
          <a:p>
            <a:pPr marL="0" indent="0">
              <a:buNone/>
            </a:pPr>
            <a:r>
              <a:rPr lang="hr-HR" sz="2400" dirty="0"/>
              <a:t>- Rezervirana je za starije žene s hormonski visoko ovisnim rakom dojke ili s komorbiditetom koji ne dozvoljava primjenu kemoterapije i/ili operacije. </a:t>
            </a:r>
          </a:p>
          <a:p>
            <a:pPr marL="0" indent="0">
              <a:buNone/>
            </a:pPr>
            <a:r>
              <a:rPr lang="hr-HR" sz="2400" dirty="0"/>
              <a:t>- Ima sporiji učinak  i mora se davati mjesecima. </a:t>
            </a:r>
          </a:p>
          <a:p>
            <a:pPr marL="0" indent="0">
              <a:buNone/>
            </a:pPr>
            <a:endParaRPr lang="hr-HR" dirty="0"/>
          </a:p>
        </p:txBody>
      </p:sp>
      <p:sp>
        <p:nvSpPr>
          <p:cNvPr id="4" name="Slide Number Placeholder 3">
            <a:extLst>
              <a:ext uri="{FF2B5EF4-FFF2-40B4-BE49-F238E27FC236}">
                <a16:creationId xmlns:a16="http://schemas.microsoft.com/office/drawing/2014/main" id="{C3C98147-9EDB-4D1B-A6C3-76494AA5128E}"/>
              </a:ext>
            </a:extLst>
          </p:cNvPr>
          <p:cNvSpPr>
            <a:spLocks noGrp="1"/>
          </p:cNvSpPr>
          <p:nvPr>
            <p:ph type="sldNum" sz="quarter" idx="12"/>
          </p:nvPr>
        </p:nvSpPr>
        <p:spPr/>
        <p:txBody>
          <a:bodyPr/>
          <a:lstStyle/>
          <a:p>
            <a:fld id="{C0F028FF-A6AE-4B72-ADA5-50D7FCD7F961}" type="slidenum">
              <a:rPr lang="it-IT" altLang="sr-Latn-RS" smtClean="0"/>
              <a:pPr/>
              <a:t>33</a:t>
            </a:fld>
            <a:endParaRPr lang="it-IT" altLang="sr-Latn-RS"/>
          </a:p>
        </p:txBody>
      </p:sp>
    </p:spTree>
    <p:extLst>
      <p:ext uri="{BB962C8B-B14F-4D97-AF65-F5344CB8AC3E}">
        <p14:creationId xmlns:p14="http://schemas.microsoft.com/office/powerpoint/2010/main" val="4122192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4C6BE-13E2-4635-A437-963FED5EF261}"/>
              </a:ext>
            </a:extLst>
          </p:cNvPr>
          <p:cNvSpPr>
            <a:spLocks noGrp="1"/>
          </p:cNvSpPr>
          <p:nvPr>
            <p:ph type="title"/>
          </p:nvPr>
        </p:nvSpPr>
        <p:spPr/>
        <p:txBody>
          <a:bodyPr/>
          <a:lstStyle/>
          <a:p>
            <a:endParaRPr lang="hr-HR"/>
          </a:p>
        </p:txBody>
      </p:sp>
      <p:pic>
        <p:nvPicPr>
          <p:cNvPr id="5" name="Content Placeholder 4">
            <a:extLst>
              <a:ext uri="{FF2B5EF4-FFF2-40B4-BE49-F238E27FC236}">
                <a16:creationId xmlns:a16="http://schemas.microsoft.com/office/drawing/2014/main" id="{D30C4850-AFA8-42B4-A2DE-51662FAE027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5733" y="228627"/>
            <a:ext cx="11079822" cy="6590873"/>
          </a:xfrm>
        </p:spPr>
      </p:pic>
    </p:spTree>
    <p:extLst>
      <p:ext uri="{BB962C8B-B14F-4D97-AF65-F5344CB8AC3E}">
        <p14:creationId xmlns:p14="http://schemas.microsoft.com/office/powerpoint/2010/main" val="570515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68BD-C3B9-455D-B263-65E1E923C051}"/>
              </a:ext>
            </a:extLst>
          </p:cNvPr>
          <p:cNvSpPr>
            <a:spLocks noGrp="1"/>
          </p:cNvSpPr>
          <p:nvPr>
            <p:ph type="title"/>
          </p:nvPr>
        </p:nvSpPr>
        <p:spPr/>
        <p:txBody>
          <a:bodyPr/>
          <a:lstStyle/>
          <a:p>
            <a:r>
              <a:rPr lang="hr-HR" b="1" dirty="0"/>
              <a:t>Metastatski rak dojke</a:t>
            </a:r>
          </a:p>
        </p:txBody>
      </p:sp>
      <p:sp>
        <p:nvSpPr>
          <p:cNvPr id="3" name="Content Placeholder 2">
            <a:extLst>
              <a:ext uri="{FF2B5EF4-FFF2-40B4-BE49-F238E27FC236}">
                <a16:creationId xmlns:a16="http://schemas.microsoft.com/office/drawing/2014/main" id="{E73D2680-A6AE-48FF-AA76-F8C16B25698F}"/>
              </a:ext>
            </a:extLst>
          </p:cNvPr>
          <p:cNvSpPr>
            <a:spLocks noGrp="1"/>
          </p:cNvSpPr>
          <p:nvPr>
            <p:ph idx="1"/>
          </p:nvPr>
        </p:nvSpPr>
        <p:spPr/>
        <p:txBody>
          <a:bodyPr/>
          <a:lstStyle/>
          <a:p>
            <a:pPr marL="0" indent="0">
              <a:buNone/>
            </a:pPr>
            <a:r>
              <a:rPr lang="hr-HR" dirty="0"/>
              <a:t>IV stadij bolesti</a:t>
            </a:r>
          </a:p>
          <a:p>
            <a:r>
              <a:rPr lang="hr-HR" dirty="0"/>
              <a:t>Proširilo se iz dojke i aksilarnih limfnih čvorova na druge organe</a:t>
            </a:r>
          </a:p>
          <a:p>
            <a:r>
              <a:rPr lang="hr-HR" dirty="0"/>
              <a:t>Čini 5-10% svih karcinoma dojke u vrijeme dijagnoze</a:t>
            </a:r>
          </a:p>
          <a:p>
            <a:r>
              <a:rPr lang="hr-HR" dirty="0"/>
              <a:t>Bez obzira na inicijalni stadij, svaki rak dojke može metastazirati</a:t>
            </a:r>
          </a:p>
          <a:p>
            <a:r>
              <a:rPr lang="hr-HR" dirty="0"/>
              <a:t>Stadij IV raka dojke obično je neizlječiv, ali se često može kontrolirati godinama primjenom sekvencijalne medikametozne terapije </a:t>
            </a:r>
          </a:p>
          <a:p>
            <a:r>
              <a:rPr lang="hr-HR" dirty="0">
                <a:solidFill>
                  <a:srgbClr val="FF0000"/>
                </a:solidFill>
              </a:rPr>
              <a:t>Velike promjene u terapiji svih tipova raka dojke</a:t>
            </a:r>
            <a:r>
              <a:rPr lang="hr-HR" dirty="0"/>
              <a:t>!!!!!</a:t>
            </a:r>
          </a:p>
        </p:txBody>
      </p:sp>
    </p:spTree>
    <p:extLst>
      <p:ext uri="{BB962C8B-B14F-4D97-AF65-F5344CB8AC3E}">
        <p14:creationId xmlns:p14="http://schemas.microsoft.com/office/powerpoint/2010/main" val="1213498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CC61-AC22-45A2-BB4B-AE1E47FEFE0E}"/>
              </a:ext>
            </a:extLst>
          </p:cNvPr>
          <p:cNvSpPr>
            <a:spLocks noGrp="1"/>
          </p:cNvSpPr>
          <p:nvPr>
            <p:ph type="title"/>
          </p:nvPr>
        </p:nvSpPr>
        <p:spPr/>
        <p:txBody>
          <a:bodyPr/>
          <a:lstStyle/>
          <a:p>
            <a:r>
              <a:rPr lang="hr-HR" dirty="0"/>
              <a:t>Nije svejedno u koji organ i/ili organski sustav se rak dojke proširio!</a:t>
            </a:r>
          </a:p>
        </p:txBody>
      </p:sp>
      <p:pic>
        <p:nvPicPr>
          <p:cNvPr id="2050" name="Picture 2" descr="Prikaz ranog raka dojke i uznapredovalog raka dojke">
            <a:extLst>
              <a:ext uri="{FF2B5EF4-FFF2-40B4-BE49-F238E27FC236}">
                <a16:creationId xmlns:a16="http://schemas.microsoft.com/office/drawing/2014/main" id="{F08DD4F1-2653-400D-ABB3-A6A384B85448}"/>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90688"/>
            <a:ext cx="11040908" cy="522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930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C962-7A8B-4EC0-9A63-C8F1CD882D71}"/>
              </a:ext>
            </a:extLst>
          </p:cNvPr>
          <p:cNvSpPr>
            <a:spLocks noGrp="1"/>
          </p:cNvSpPr>
          <p:nvPr>
            <p:ph type="title"/>
          </p:nvPr>
        </p:nvSpPr>
        <p:spPr>
          <a:xfrm>
            <a:off x="838200" y="365125"/>
            <a:ext cx="10515600" cy="1325563"/>
          </a:xfrm>
        </p:spPr>
        <p:txBody>
          <a:bodyPr/>
          <a:lstStyle/>
          <a:p>
            <a:r>
              <a:rPr lang="hr-HR" dirty="0"/>
              <a:t>Statistički gledano </a:t>
            </a:r>
            <a:r>
              <a:rPr lang="hr-HR" b="1" dirty="0"/>
              <a:t>ne preživi</a:t>
            </a:r>
            <a:r>
              <a:rPr lang="hr-HR" dirty="0"/>
              <a:t>:</a:t>
            </a:r>
          </a:p>
        </p:txBody>
      </p:sp>
      <p:sp>
        <p:nvSpPr>
          <p:cNvPr id="3" name="Content Placeholder 2">
            <a:extLst>
              <a:ext uri="{FF2B5EF4-FFF2-40B4-BE49-F238E27FC236}">
                <a16:creationId xmlns:a16="http://schemas.microsoft.com/office/drawing/2014/main" id="{29DB7D3A-909D-44C2-AABA-5BA9EE1F1F98}"/>
              </a:ext>
            </a:extLst>
          </p:cNvPr>
          <p:cNvSpPr>
            <a:spLocks noGrp="1"/>
          </p:cNvSpPr>
          <p:nvPr>
            <p:ph idx="1"/>
          </p:nvPr>
        </p:nvSpPr>
        <p:spPr/>
        <p:txBody>
          <a:bodyPr/>
          <a:lstStyle/>
          <a:p>
            <a:r>
              <a:rPr lang="hr-HR" dirty="0"/>
              <a:t>2%        žena u 1. stadiju raka dojke</a:t>
            </a:r>
          </a:p>
          <a:p>
            <a:r>
              <a:rPr lang="hr-HR" dirty="0"/>
              <a:t>10 %     žena u 2. stadiju raka dojke</a:t>
            </a:r>
          </a:p>
          <a:p>
            <a:r>
              <a:rPr lang="hr-HR" dirty="0"/>
              <a:t>30%      žena u 3. stadiju raka dojke</a:t>
            </a:r>
          </a:p>
          <a:p>
            <a:r>
              <a:rPr lang="hr-HR" dirty="0"/>
              <a:t>75%      žena u 4. stadiju raka dojke  </a:t>
            </a:r>
          </a:p>
          <a:p>
            <a:endParaRPr lang="hr-HR" dirty="0"/>
          </a:p>
          <a:p>
            <a:pPr marL="0" indent="0">
              <a:buNone/>
            </a:pPr>
            <a:r>
              <a:rPr lang="hr-HR" dirty="0"/>
              <a:t>Kako to da ne prežive  sve žene u najranijem stadiju raka dojke, a čak njih 25% s metastatskom bolesti preživi?</a:t>
            </a:r>
          </a:p>
          <a:p>
            <a:pPr marL="0" indent="0">
              <a:buNone/>
            </a:pPr>
            <a:r>
              <a:rPr lang="hr-HR" dirty="0"/>
              <a:t>Osim biologije i veličine tumora bitna je OSOBA (genotip, karakter) koja se bori s ovom bolesti i  specifična onkološka terapija. </a:t>
            </a:r>
          </a:p>
          <a:p>
            <a:endParaRPr lang="hr-HR" dirty="0"/>
          </a:p>
        </p:txBody>
      </p:sp>
    </p:spTree>
    <p:extLst>
      <p:ext uri="{BB962C8B-B14F-4D97-AF65-F5344CB8AC3E}">
        <p14:creationId xmlns:p14="http://schemas.microsoft.com/office/powerpoint/2010/main" val="663656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EF6C-8AF9-4AF6-AA02-C89A075D380E}"/>
              </a:ext>
            </a:extLst>
          </p:cNvPr>
          <p:cNvSpPr>
            <a:spLocks noGrp="1"/>
          </p:cNvSpPr>
          <p:nvPr>
            <p:ph type="title"/>
          </p:nvPr>
        </p:nvSpPr>
        <p:spPr>
          <a:xfrm>
            <a:off x="838200" y="365125"/>
            <a:ext cx="10515600" cy="1325563"/>
          </a:xfrm>
        </p:spPr>
        <p:txBody>
          <a:bodyPr>
            <a:normAutofit/>
          </a:bodyPr>
          <a:lstStyle/>
          <a:p>
            <a:r>
              <a:rPr lang="hr-HR" b="1" dirty="0"/>
              <a:t>VRIJEME, KVALITETA, ORGANIZACIJA</a:t>
            </a:r>
          </a:p>
        </p:txBody>
      </p:sp>
      <p:sp>
        <p:nvSpPr>
          <p:cNvPr id="3" name="Content Placeholder 2">
            <a:extLst>
              <a:ext uri="{FF2B5EF4-FFF2-40B4-BE49-F238E27FC236}">
                <a16:creationId xmlns:a16="http://schemas.microsoft.com/office/drawing/2014/main" id="{94AA4BD3-0865-4B8A-9B26-29F2CDC3629B}"/>
              </a:ext>
            </a:extLst>
          </p:cNvPr>
          <p:cNvSpPr>
            <a:spLocks noGrp="1"/>
          </p:cNvSpPr>
          <p:nvPr>
            <p:ph idx="1"/>
          </p:nvPr>
        </p:nvSpPr>
        <p:spPr/>
        <p:txBody>
          <a:bodyPr/>
          <a:lstStyle/>
          <a:p>
            <a:r>
              <a:rPr lang="hr-HR" dirty="0"/>
              <a:t>Često sve predugo traje -od sumnje do konačne dijagnoze te do započinjanja, provedbe i završetka  modaliteta liječenja</a:t>
            </a:r>
          </a:p>
          <a:p>
            <a:r>
              <a:rPr lang="hr-HR" dirty="0"/>
              <a:t>Liječenje se provodi u centrima koji nemaju sve što je potrebno </a:t>
            </a:r>
          </a:p>
          <a:p>
            <a:r>
              <a:rPr lang="hr-HR" dirty="0"/>
              <a:t>Upitna je kvaliteta  rada u pojedinim centrima</a:t>
            </a:r>
          </a:p>
          <a:p>
            <a:r>
              <a:rPr lang="hr-HR" dirty="0"/>
              <a:t>Česti kvarovi na uređajima za zračenje</a:t>
            </a:r>
          </a:p>
          <a:p>
            <a:r>
              <a:rPr lang="hr-HR" dirty="0"/>
              <a:t>Manjak kadra</a:t>
            </a:r>
          </a:p>
          <a:p>
            <a:r>
              <a:rPr lang="hr-HR" dirty="0"/>
              <a:t>Loša komunikacija</a:t>
            </a:r>
          </a:p>
          <a:p>
            <a:r>
              <a:rPr lang="hr-HR" dirty="0"/>
              <a:t>Politike</a:t>
            </a:r>
          </a:p>
        </p:txBody>
      </p:sp>
    </p:spTree>
    <p:extLst>
      <p:ext uri="{BB962C8B-B14F-4D97-AF65-F5344CB8AC3E}">
        <p14:creationId xmlns:p14="http://schemas.microsoft.com/office/powerpoint/2010/main" val="3552218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1" name="Rectangle 105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EB770E-6ABE-418E-87D2-6E9BC405592B}"/>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Biologija tumora</a:t>
            </a:r>
          </a:p>
        </p:txBody>
      </p:sp>
      <p:cxnSp>
        <p:nvCxnSpPr>
          <p:cNvPr id="1053" name="Straight Connector 105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5DD32F7B-D85D-47F3-9D1C-B72F6591152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6709" y="2124631"/>
            <a:ext cx="4686844" cy="4406804"/>
          </a:xfrm>
          <a:prstGeom prst="rect">
            <a:avLst/>
          </a:prstGeom>
        </p:spPr>
      </p:pic>
      <p:cxnSp>
        <p:nvCxnSpPr>
          <p:cNvPr id="1055" name="Straight Connector 105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descr="https://ars.els-cdn.com/content/image/1-s2.0-S204908011930192X-gr1_lrg.jpg">
            <a:extLst>
              <a:ext uri="{FF2B5EF4-FFF2-40B4-BE49-F238E27FC236}">
                <a16:creationId xmlns:a16="http://schemas.microsoft.com/office/drawing/2014/main" id="{78DACCCE-13CD-4D89-BDC7-3D086D2C69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83554" y="2124630"/>
            <a:ext cx="6911737" cy="44068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B5171BE-6B22-4A51-A29E-373789F37CD8}"/>
              </a:ext>
            </a:extLst>
          </p:cNvPr>
          <p:cNvSpPr/>
          <p:nvPr/>
        </p:nvSpPr>
        <p:spPr>
          <a:xfrm>
            <a:off x="8310520" y="5331106"/>
            <a:ext cx="2155957" cy="1200329"/>
          </a:xfrm>
          <a:prstGeom prst="rect">
            <a:avLst/>
          </a:prstGeom>
        </p:spPr>
        <p:txBody>
          <a:bodyPr wrap="square">
            <a:spAutoFit/>
          </a:bodyPr>
          <a:lstStyle/>
          <a:p>
            <a:r>
              <a:rPr lang="hr-HR" dirty="0"/>
              <a:t>novonastala kategorija HER2-niskopozitivnog raka dojke</a:t>
            </a:r>
          </a:p>
        </p:txBody>
      </p:sp>
    </p:spTree>
    <p:extLst>
      <p:ext uri="{BB962C8B-B14F-4D97-AF65-F5344CB8AC3E}">
        <p14:creationId xmlns:p14="http://schemas.microsoft.com/office/powerpoint/2010/main" val="2100645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DFDB-88F1-4CBD-A496-21E4F4458D8D}"/>
              </a:ext>
            </a:extLst>
          </p:cNvPr>
          <p:cNvSpPr>
            <a:spLocks noGrp="1"/>
          </p:cNvSpPr>
          <p:nvPr>
            <p:ph type="title"/>
          </p:nvPr>
        </p:nvSpPr>
        <p:spPr/>
        <p:txBody>
          <a:bodyPr>
            <a:normAutofit fontScale="90000"/>
          </a:bodyPr>
          <a:lstStyle/>
          <a:p>
            <a:r>
              <a:rPr lang="hr-HR" b="1" dirty="0"/>
              <a:t>Petogodišnje preživljenje</a:t>
            </a:r>
            <a:r>
              <a:rPr lang="hr-HR" dirty="0"/>
              <a:t> </a:t>
            </a:r>
            <a:r>
              <a:rPr lang="hr-HR" u="sng" dirty="0"/>
              <a:t>nakon liječenja </a:t>
            </a:r>
            <a:r>
              <a:rPr lang="hr-HR" dirty="0"/>
              <a:t>raka dojke s obzirom na stadij bolesti u trenutku dijagnoze: </a:t>
            </a:r>
          </a:p>
        </p:txBody>
      </p:sp>
      <p:sp>
        <p:nvSpPr>
          <p:cNvPr id="3" name="Content Placeholder 2">
            <a:extLst>
              <a:ext uri="{FF2B5EF4-FFF2-40B4-BE49-F238E27FC236}">
                <a16:creationId xmlns:a16="http://schemas.microsoft.com/office/drawing/2014/main" id="{8C8EA78A-E442-42C5-A999-8989C8E2B4F4}"/>
              </a:ext>
            </a:extLst>
          </p:cNvPr>
          <p:cNvSpPr>
            <a:spLocks noGrp="1"/>
          </p:cNvSpPr>
          <p:nvPr>
            <p:ph idx="1"/>
          </p:nvPr>
        </p:nvSpPr>
        <p:spPr/>
        <p:txBody>
          <a:bodyPr/>
          <a:lstStyle/>
          <a:p>
            <a:r>
              <a:rPr lang="hr-HR" dirty="0"/>
              <a:t>Stadij 0   - 100%</a:t>
            </a:r>
          </a:p>
          <a:p>
            <a:r>
              <a:rPr lang="hr-HR" dirty="0"/>
              <a:t>stadij I     -   98 %, </a:t>
            </a:r>
          </a:p>
          <a:p>
            <a:r>
              <a:rPr lang="hr-HR" dirty="0"/>
              <a:t>stadij II    -   90 %,</a:t>
            </a:r>
          </a:p>
          <a:p>
            <a:r>
              <a:rPr lang="hr-HR" dirty="0"/>
              <a:t>stadij III    -  70 %, </a:t>
            </a:r>
          </a:p>
          <a:p>
            <a:r>
              <a:rPr lang="hr-HR" dirty="0"/>
              <a:t>stadij IV    -  25 %. </a:t>
            </a:r>
          </a:p>
          <a:p>
            <a:pPr marL="0" indent="0">
              <a:buNone/>
            </a:pPr>
            <a:endParaRPr lang="hr-HR" dirty="0"/>
          </a:p>
          <a:p>
            <a:pPr marL="0" indent="0">
              <a:buNone/>
            </a:pPr>
            <a:r>
              <a:rPr lang="hr-HR" dirty="0"/>
              <a:t>Smatra se da </a:t>
            </a:r>
            <a:r>
              <a:rPr lang="hr-HR" b="1" dirty="0"/>
              <a:t>80 % bolesnica s ranim </a:t>
            </a:r>
            <a:r>
              <a:rPr lang="hr-HR" dirty="0"/>
              <a:t>invazivnim rakom dojke u trenutku dijagnoze </a:t>
            </a:r>
            <a:r>
              <a:rPr lang="hr-HR" b="1" dirty="0"/>
              <a:t>preživi 15 i više godina </a:t>
            </a:r>
            <a:r>
              <a:rPr lang="hr-HR" dirty="0"/>
              <a:t>nakon liječenja.</a:t>
            </a:r>
          </a:p>
        </p:txBody>
      </p:sp>
    </p:spTree>
    <p:extLst>
      <p:ext uri="{BB962C8B-B14F-4D97-AF65-F5344CB8AC3E}">
        <p14:creationId xmlns:p14="http://schemas.microsoft.com/office/powerpoint/2010/main" val="3381344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59B8D-22FB-4B3D-8375-D21CE889254E}"/>
              </a:ext>
            </a:extLst>
          </p:cNvPr>
          <p:cNvSpPr>
            <a:spLocks noGrp="1"/>
          </p:cNvSpPr>
          <p:nvPr>
            <p:ph type="title"/>
          </p:nvPr>
        </p:nvSpPr>
        <p:spPr/>
        <p:txBody>
          <a:bodyPr/>
          <a:lstStyle/>
          <a:p>
            <a:r>
              <a:rPr lang="hr-HR" dirty="0"/>
              <a:t>PROCES METASTAZIRANJA</a:t>
            </a:r>
          </a:p>
        </p:txBody>
      </p:sp>
      <p:pic>
        <p:nvPicPr>
          <p:cNvPr id="7" name="Content Placeholder 6">
            <a:extLst>
              <a:ext uri="{FF2B5EF4-FFF2-40B4-BE49-F238E27FC236}">
                <a16:creationId xmlns:a16="http://schemas.microsoft.com/office/drawing/2014/main" id="{3935D807-F743-4925-A763-F91641539383}"/>
              </a:ext>
            </a:extLst>
          </p:cNvPr>
          <p:cNvPicPr>
            <a:picLocks noGrp="1" noChangeAspect="1"/>
          </p:cNvPicPr>
          <p:nvPr>
            <p:ph idx="1"/>
          </p:nvPr>
        </p:nvPicPr>
        <p:blipFill>
          <a:blip r:embed="rId2" cstate="print"/>
          <a:stretch>
            <a:fillRect/>
          </a:stretch>
        </p:blipFill>
        <p:spPr>
          <a:xfrm>
            <a:off x="1549418" y="1921579"/>
            <a:ext cx="7779517" cy="4200525"/>
          </a:xfrm>
          <a:prstGeom prst="rect">
            <a:avLst/>
          </a:prstGeom>
        </p:spPr>
      </p:pic>
    </p:spTree>
    <p:extLst>
      <p:ext uri="{BB962C8B-B14F-4D97-AF65-F5344CB8AC3E}">
        <p14:creationId xmlns:p14="http://schemas.microsoft.com/office/powerpoint/2010/main" val="3649698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C512-097A-4DA9-AC56-9C929DDE80EE}"/>
              </a:ext>
            </a:extLst>
          </p:cNvPr>
          <p:cNvSpPr>
            <a:spLocks noGrp="1"/>
          </p:cNvSpPr>
          <p:nvPr>
            <p:ph type="title"/>
          </p:nvPr>
        </p:nvSpPr>
        <p:spPr/>
        <p:txBody>
          <a:bodyPr/>
          <a:lstStyle/>
          <a:p>
            <a:r>
              <a:rPr lang="hr-HR" dirty="0"/>
              <a:t>Hormonski ovisni rak dojke ili </a:t>
            </a:r>
            <a:r>
              <a:rPr lang="hr-HR" b="1" dirty="0"/>
              <a:t>HR +/Her-</a:t>
            </a:r>
            <a:r>
              <a:rPr lang="hr-HR" dirty="0"/>
              <a:t>2 negativni rak dojke</a:t>
            </a:r>
          </a:p>
        </p:txBody>
      </p:sp>
      <p:sp>
        <p:nvSpPr>
          <p:cNvPr id="3" name="Content Placeholder 2">
            <a:extLst>
              <a:ext uri="{FF2B5EF4-FFF2-40B4-BE49-F238E27FC236}">
                <a16:creationId xmlns:a16="http://schemas.microsoft.com/office/drawing/2014/main" id="{F2BD94A4-B88C-44A6-8709-E9B4566E1AD6}"/>
              </a:ext>
            </a:extLst>
          </p:cNvPr>
          <p:cNvSpPr>
            <a:spLocks noGrp="1"/>
          </p:cNvSpPr>
          <p:nvPr>
            <p:ph idx="1"/>
          </p:nvPr>
        </p:nvSpPr>
        <p:spPr/>
        <p:txBody>
          <a:bodyPr>
            <a:normAutofit fontScale="92500" lnSpcReduction="20000"/>
          </a:bodyPr>
          <a:lstStyle/>
          <a:p>
            <a:r>
              <a:rPr lang="hr-HR" dirty="0"/>
              <a:t>čini otprilike dvije trećine svih karcinoma dojke</a:t>
            </a:r>
          </a:p>
          <a:p>
            <a:r>
              <a:rPr lang="hr-HR" b="1" dirty="0">
                <a:solidFill>
                  <a:srgbClr val="FF0000"/>
                </a:solidFill>
              </a:rPr>
              <a:t>endokrino-temeljena terapija </a:t>
            </a:r>
            <a:r>
              <a:rPr lang="hr-HR" dirty="0"/>
              <a:t>predstavlja </a:t>
            </a:r>
            <a:r>
              <a:rPr lang="hr-HR" dirty="0">
                <a:solidFill>
                  <a:srgbClr val="FF0000"/>
                </a:solidFill>
              </a:rPr>
              <a:t>1.  </a:t>
            </a:r>
            <a:r>
              <a:rPr lang="hr-HR" b="1" dirty="0">
                <a:solidFill>
                  <a:srgbClr val="FF0000"/>
                </a:solidFill>
              </a:rPr>
              <a:t>liniji</a:t>
            </a:r>
            <a:r>
              <a:rPr lang="hr-HR" dirty="0"/>
              <a:t> liječenja uznapredovale bolesti.</a:t>
            </a:r>
          </a:p>
          <a:p>
            <a:r>
              <a:rPr lang="hr-HR" u="sng" dirty="0"/>
              <a:t>Nisu  izuzeti ni oni slučajevi u kojima prisutnost visceralna </a:t>
            </a:r>
            <a:r>
              <a:rPr lang="hr-HR" dirty="0"/>
              <a:t>krize zahtijeva kemoterapiju kako bi se smanjio rizik od zatajenja organa. </a:t>
            </a:r>
          </a:p>
          <a:p>
            <a:r>
              <a:rPr lang="hr-HR" dirty="0"/>
              <a:t>U ovom kontekstu, vrsta i trajanje prve linije kemoterapije nije dobro uspostavljena; </a:t>
            </a:r>
          </a:p>
          <a:p>
            <a:r>
              <a:rPr lang="hr-HR" dirty="0"/>
              <a:t> ovisno o vremenu/veličini odgovora kao i podnošljivosti kemoterapije, s vremenom se prijeđe na terapiju održavanja endokrinom terapijom (ET) s ciljem odgađanja progresije bolesti.</a:t>
            </a:r>
          </a:p>
          <a:p>
            <a:r>
              <a:rPr lang="hr-HR" dirty="0"/>
              <a:t>Nadalje, razvoj endokrine otpornosti i iscrpljenost endokrinih strategija predstavljaju kliničke scenarije u kojima je kemoterapija još uvijek prisutna i uobičajeno korištena.</a:t>
            </a:r>
          </a:p>
        </p:txBody>
      </p:sp>
    </p:spTree>
    <p:extLst>
      <p:ext uri="{BB962C8B-B14F-4D97-AF65-F5344CB8AC3E}">
        <p14:creationId xmlns:p14="http://schemas.microsoft.com/office/powerpoint/2010/main" val="508252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409A-D374-429C-922D-AF90907760A1}"/>
              </a:ext>
            </a:extLst>
          </p:cNvPr>
          <p:cNvSpPr>
            <a:spLocks noGrp="1"/>
          </p:cNvSpPr>
          <p:nvPr>
            <p:ph type="title"/>
          </p:nvPr>
        </p:nvSpPr>
        <p:spPr/>
        <p:txBody>
          <a:bodyPr/>
          <a:lstStyle/>
          <a:p>
            <a:r>
              <a:rPr lang="hr-HR" b="1" dirty="0"/>
              <a:t>CDK 4/6 inhibitori</a:t>
            </a:r>
          </a:p>
        </p:txBody>
      </p:sp>
      <p:sp>
        <p:nvSpPr>
          <p:cNvPr id="3" name="Content Placeholder 2">
            <a:extLst>
              <a:ext uri="{FF2B5EF4-FFF2-40B4-BE49-F238E27FC236}">
                <a16:creationId xmlns:a16="http://schemas.microsoft.com/office/drawing/2014/main" id="{9B3502BF-6E49-4699-BFDC-989298D1E9EF}"/>
              </a:ext>
            </a:extLst>
          </p:cNvPr>
          <p:cNvSpPr>
            <a:spLocks noGrp="1"/>
          </p:cNvSpPr>
          <p:nvPr>
            <p:ph idx="1"/>
          </p:nvPr>
        </p:nvSpPr>
        <p:spPr/>
        <p:txBody>
          <a:bodyPr/>
          <a:lstStyle/>
          <a:p>
            <a:r>
              <a:rPr lang="hr-HR" dirty="0"/>
              <a:t>Uvođenje inhibitora CDK4/6 u terapiju HR +/Her-2 negativnog metastatskog raka dojke predstavlja jedan od glavnih napredaka kojemu svjedočimo, a trenutno je to preferirani pristup prve linije za veliku većinu novonastalih pacijentica  s dijagnosticiranim metastatskim  hormon-ovisnim, Her-2 negativnim rakom dojke.</a:t>
            </a:r>
          </a:p>
          <a:p>
            <a:r>
              <a:rPr lang="hr-HR" dirty="0"/>
              <a:t>Trenutačno su u kliničkoj praksi dostupna tri inhibitora CDK4/6 na temelju rezultata kliničkih ispitivanja faze III koja su od FDA i EMA dobili odobrenje: </a:t>
            </a:r>
          </a:p>
          <a:p>
            <a:pPr marL="0" indent="0">
              <a:buNone/>
            </a:pPr>
            <a:r>
              <a:rPr lang="hr-HR" b="1" dirty="0">
                <a:solidFill>
                  <a:srgbClr val="00B050"/>
                </a:solidFill>
              </a:rPr>
              <a:t>palbociklib</a:t>
            </a:r>
            <a:r>
              <a:rPr lang="hr-HR" b="1" dirty="0">
                <a:solidFill>
                  <a:srgbClr val="00B0F0"/>
                </a:solidFill>
              </a:rPr>
              <a:t>, ribociklib </a:t>
            </a:r>
            <a:r>
              <a:rPr lang="hr-HR" dirty="0"/>
              <a:t>i </a:t>
            </a:r>
            <a:r>
              <a:rPr lang="hr-HR" b="1" dirty="0">
                <a:solidFill>
                  <a:srgbClr val="7030A0"/>
                </a:solidFill>
              </a:rPr>
              <a:t>abemaciklib</a:t>
            </a:r>
            <a:r>
              <a:rPr lang="hr-HR" dirty="0"/>
              <a:t>. </a:t>
            </a:r>
          </a:p>
        </p:txBody>
      </p:sp>
    </p:spTree>
    <p:extLst>
      <p:ext uri="{BB962C8B-B14F-4D97-AF65-F5344CB8AC3E}">
        <p14:creationId xmlns:p14="http://schemas.microsoft.com/office/powerpoint/2010/main" val="3702694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0892-D1B0-4AD7-8259-8ECE735C374D}"/>
              </a:ext>
            </a:extLst>
          </p:cNvPr>
          <p:cNvSpPr>
            <a:spLocks noGrp="1"/>
          </p:cNvSpPr>
          <p:nvPr>
            <p:ph type="title"/>
          </p:nvPr>
        </p:nvSpPr>
        <p:spPr/>
        <p:txBody>
          <a:bodyPr/>
          <a:lstStyle/>
          <a:p>
            <a:r>
              <a:rPr lang="hr-HR" dirty="0">
                <a:solidFill>
                  <a:srgbClr val="FF0000"/>
                </a:solidFill>
              </a:rPr>
              <a:t>CDK4/6+ IA</a:t>
            </a:r>
            <a:r>
              <a:rPr lang="hr-HR" dirty="0">
                <a:solidFill>
                  <a:srgbClr val="FFC000"/>
                </a:solidFill>
              </a:rPr>
              <a:t>=</a:t>
            </a:r>
            <a:r>
              <a:rPr lang="hr-HR" b="1" dirty="0">
                <a:solidFill>
                  <a:srgbClr val="FFC000"/>
                </a:solidFill>
              </a:rPr>
              <a:t>Zlatni standard</a:t>
            </a:r>
          </a:p>
        </p:txBody>
      </p:sp>
      <p:sp>
        <p:nvSpPr>
          <p:cNvPr id="3" name="Content Placeholder 2">
            <a:extLst>
              <a:ext uri="{FF2B5EF4-FFF2-40B4-BE49-F238E27FC236}">
                <a16:creationId xmlns:a16="http://schemas.microsoft.com/office/drawing/2014/main" id="{07AE2993-8860-4DA7-BB10-F2F09923955E}"/>
              </a:ext>
            </a:extLst>
          </p:cNvPr>
          <p:cNvSpPr>
            <a:spLocks noGrp="1"/>
          </p:cNvSpPr>
          <p:nvPr>
            <p:ph idx="1"/>
          </p:nvPr>
        </p:nvSpPr>
        <p:spPr>
          <a:xfrm>
            <a:off x="652083" y="1760889"/>
            <a:ext cx="10515600" cy="4351338"/>
          </a:xfrm>
        </p:spPr>
        <p:txBody>
          <a:bodyPr>
            <a:normAutofit lnSpcReduction="10000"/>
          </a:bodyPr>
          <a:lstStyle/>
          <a:p>
            <a:r>
              <a:rPr lang="hr-HR" dirty="0"/>
              <a:t>Kombinacija jednog od tri CDK4/6 inhibitora s  inhibitorom aromataze (AI)  danas je zlatni standard u 1.  linij liječenja endokrino-osjetljivog HR+/HER2- MRD, bilo da imaju inicijalno stadij IV bolesti ili  recidiv/relaps  &gt;12mjeseci nakon završetka adjuvantne ET. </a:t>
            </a:r>
          </a:p>
          <a:p>
            <a:r>
              <a:rPr lang="hr-HR" dirty="0"/>
              <a:t>Ovaj regulatorni scenarij se temelji na rezultatima četiriju važnih kliničkih  ispitivanja: </a:t>
            </a:r>
          </a:p>
          <a:p>
            <a:pPr marL="0" indent="0">
              <a:buNone/>
            </a:pPr>
            <a:r>
              <a:rPr lang="hr-HR" dirty="0"/>
              <a:t>PALOMA-2                        postmenopauzalne žene      palbo+letrozol</a:t>
            </a:r>
          </a:p>
          <a:p>
            <a:pPr marL="0" indent="0">
              <a:buNone/>
            </a:pPr>
            <a:r>
              <a:rPr lang="hr-HR" dirty="0"/>
              <a:t>MONARCH-3                    postmenopauzalne žene      abema+NSIA</a:t>
            </a:r>
          </a:p>
          <a:p>
            <a:pPr marL="0" indent="0">
              <a:buNone/>
            </a:pPr>
            <a:r>
              <a:rPr lang="hr-HR" dirty="0"/>
              <a:t>MONALEESA-2 i               postmenopauzalne žene       ribo+ letrozol</a:t>
            </a:r>
          </a:p>
          <a:p>
            <a:pPr marL="0" indent="0">
              <a:buNone/>
            </a:pPr>
            <a:r>
              <a:rPr lang="hr-HR" dirty="0"/>
              <a:t>MONALEESA-7                 prijemenopauzalne žene      ribo+IA/Tam</a:t>
            </a:r>
          </a:p>
        </p:txBody>
      </p:sp>
    </p:spTree>
    <p:extLst>
      <p:ext uri="{BB962C8B-B14F-4D97-AF65-F5344CB8AC3E}">
        <p14:creationId xmlns:p14="http://schemas.microsoft.com/office/powerpoint/2010/main" val="368964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C0700-BEDD-4504-B2FE-D6524D37A94D}"/>
              </a:ext>
            </a:extLst>
          </p:cNvPr>
          <p:cNvSpPr>
            <a:spLocks noGrp="1"/>
          </p:cNvSpPr>
          <p:nvPr>
            <p:ph type="title"/>
          </p:nvPr>
        </p:nvSpPr>
        <p:spPr/>
        <p:txBody>
          <a:bodyPr/>
          <a:lstStyle/>
          <a:p>
            <a:r>
              <a:rPr lang="hr-HR" dirty="0"/>
              <a:t>Poboljšanje PFS-vrijeme do progresije bolesti</a:t>
            </a:r>
          </a:p>
        </p:txBody>
      </p:sp>
      <p:sp>
        <p:nvSpPr>
          <p:cNvPr id="3" name="Content Placeholder 2">
            <a:extLst>
              <a:ext uri="{FF2B5EF4-FFF2-40B4-BE49-F238E27FC236}">
                <a16:creationId xmlns:a16="http://schemas.microsoft.com/office/drawing/2014/main" id="{B7387960-CAC4-43E3-ABE0-167EB93D01A8}"/>
              </a:ext>
            </a:extLst>
          </p:cNvPr>
          <p:cNvSpPr>
            <a:spLocks noGrp="1"/>
          </p:cNvSpPr>
          <p:nvPr>
            <p:ph idx="1"/>
          </p:nvPr>
        </p:nvSpPr>
        <p:spPr/>
        <p:txBody>
          <a:bodyPr>
            <a:normAutofit/>
          </a:bodyPr>
          <a:lstStyle/>
          <a:p>
            <a:r>
              <a:rPr lang="hr-HR" sz="2400" dirty="0"/>
              <a:t>Sve ove studije su ispunile svoje primarne ciljeve pokazujući značajno poboljšanje preživljavanja bez napredovanja bolesti (PFS) u skupini koja je primala  CDK4/6 inhibitor u usporedbi s placebo grupom.</a:t>
            </a:r>
          </a:p>
          <a:p>
            <a:r>
              <a:rPr lang="hr-HR" sz="2400" b="1" dirty="0">
                <a:solidFill>
                  <a:srgbClr val="00B0F0"/>
                </a:solidFill>
              </a:rPr>
              <a:t>U postmenopauzalnih bolesnica</a:t>
            </a:r>
          </a:p>
          <a:p>
            <a:pPr marL="0" indent="0">
              <a:buNone/>
            </a:pPr>
            <a:r>
              <a:rPr lang="hr-HR" sz="2400" dirty="0"/>
              <a:t>-PALOMA-2               42%</a:t>
            </a:r>
          </a:p>
          <a:p>
            <a:pPr marL="0" indent="0">
              <a:buNone/>
            </a:pPr>
            <a:r>
              <a:rPr lang="hr-HR" sz="2400" dirty="0"/>
              <a:t>-MONARCH-3           56%</a:t>
            </a:r>
          </a:p>
          <a:p>
            <a:pPr marL="0" indent="0">
              <a:buNone/>
            </a:pPr>
            <a:r>
              <a:rPr lang="hr-HR" sz="2400" dirty="0"/>
              <a:t>-MONALEESA-2        54%  + smanjenje rizika od smrti (OS bolji za 12,5 mj.)</a:t>
            </a:r>
          </a:p>
          <a:p>
            <a:r>
              <a:rPr lang="hr-HR" sz="2400" b="1" dirty="0">
                <a:solidFill>
                  <a:srgbClr val="00B050"/>
                </a:solidFill>
              </a:rPr>
              <a:t>U prijemenopauzalnih bolesnica</a:t>
            </a:r>
          </a:p>
          <a:p>
            <a:pPr marL="0" indent="0">
              <a:buNone/>
            </a:pPr>
            <a:r>
              <a:rPr lang="hr-HR" sz="2400" dirty="0"/>
              <a:t>- MONALEESA-7       PFS bolji za 10 mj. </a:t>
            </a:r>
          </a:p>
          <a:p>
            <a:pPr marL="0" indent="0">
              <a:buNone/>
            </a:pPr>
            <a:endParaRPr lang="hr-HR" sz="2400" dirty="0"/>
          </a:p>
        </p:txBody>
      </p:sp>
    </p:spTree>
    <p:extLst>
      <p:ext uri="{BB962C8B-B14F-4D97-AF65-F5344CB8AC3E}">
        <p14:creationId xmlns:p14="http://schemas.microsoft.com/office/powerpoint/2010/main" val="3317553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23185-8C69-4318-83B6-6BDD8548CA7D}"/>
              </a:ext>
            </a:extLst>
          </p:cNvPr>
          <p:cNvSpPr>
            <a:spLocks noGrp="1"/>
          </p:cNvSpPr>
          <p:nvPr>
            <p:ph type="title"/>
          </p:nvPr>
        </p:nvSpPr>
        <p:spPr/>
        <p:txBody>
          <a:bodyPr/>
          <a:lstStyle/>
          <a:p>
            <a:r>
              <a:rPr lang="hr-HR" dirty="0"/>
              <a:t>CDK4/6 +IA u </a:t>
            </a:r>
            <a:r>
              <a:rPr lang="hr-HR" b="1" dirty="0">
                <a:solidFill>
                  <a:srgbClr val="FF0000"/>
                </a:solidFill>
              </a:rPr>
              <a:t>hormon-rezistetno</a:t>
            </a:r>
            <a:r>
              <a:rPr lang="hr-HR" dirty="0"/>
              <a:t>g MRD</a:t>
            </a:r>
          </a:p>
        </p:txBody>
      </p:sp>
      <p:sp>
        <p:nvSpPr>
          <p:cNvPr id="3" name="Content Placeholder 2">
            <a:extLst>
              <a:ext uri="{FF2B5EF4-FFF2-40B4-BE49-F238E27FC236}">
                <a16:creationId xmlns:a16="http://schemas.microsoft.com/office/drawing/2014/main" id="{29003D39-2257-412A-A701-5AE53EEBD8E2}"/>
              </a:ext>
            </a:extLst>
          </p:cNvPr>
          <p:cNvSpPr>
            <a:spLocks noGrp="1"/>
          </p:cNvSpPr>
          <p:nvPr>
            <p:ph idx="1"/>
          </p:nvPr>
        </p:nvSpPr>
        <p:spPr/>
        <p:txBody>
          <a:bodyPr>
            <a:normAutofit/>
          </a:bodyPr>
          <a:lstStyle/>
          <a:p>
            <a:r>
              <a:rPr lang="hr-HR" dirty="0"/>
              <a:t>CDK4/6 inhibitora </a:t>
            </a:r>
            <a:r>
              <a:rPr lang="hr-HR" b="1" dirty="0">
                <a:solidFill>
                  <a:srgbClr val="00B050"/>
                </a:solidFill>
              </a:rPr>
              <a:t>+ fulvestranta  </a:t>
            </a:r>
            <a:r>
              <a:rPr lang="hr-HR" dirty="0"/>
              <a:t>kod pacijenata koji imaju endokrini rezistentni MRD, na temelju rezultata sljedećih studija  </a:t>
            </a:r>
          </a:p>
          <a:p>
            <a:pPr marL="0" indent="0">
              <a:buNone/>
            </a:pPr>
            <a:r>
              <a:rPr lang="hr-HR" dirty="0"/>
              <a:t>                                           PFS                      OS</a:t>
            </a:r>
          </a:p>
          <a:p>
            <a:r>
              <a:rPr lang="hr-HR" dirty="0"/>
              <a:t>PALOMA-3                     58%                      </a:t>
            </a:r>
          </a:p>
          <a:p>
            <a:r>
              <a:rPr lang="hr-HR" dirty="0"/>
              <a:t>MONARCH-2 i               45%                   24%</a:t>
            </a:r>
          </a:p>
          <a:p>
            <a:r>
              <a:rPr lang="hr-HR" dirty="0"/>
              <a:t>MONALEESA-3              41%                    28%</a:t>
            </a:r>
          </a:p>
        </p:txBody>
      </p:sp>
    </p:spTree>
    <p:extLst>
      <p:ext uri="{BB962C8B-B14F-4D97-AF65-F5344CB8AC3E}">
        <p14:creationId xmlns:p14="http://schemas.microsoft.com/office/powerpoint/2010/main" val="114274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41AB-3236-4C78-92B3-30D6D607E6E2}"/>
              </a:ext>
            </a:extLst>
          </p:cNvPr>
          <p:cNvSpPr>
            <a:spLocks noGrp="1"/>
          </p:cNvSpPr>
          <p:nvPr>
            <p:ph type="title"/>
          </p:nvPr>
        </p:nvSpPr>
        <p:spPr/>
        <p:txBody>
          <a:bodyPr/>
          <a:lstStyle/>
          <a:p>
            <a:r>
              <a:rPr lang="hr-HR" b="1" dirty="0"/>
              <a:t>Što nakon CDK4/6 inhibitora?</a:t>
            </a:r>
          </a:p>
        </p:txBody>
      </p:sp>
      <p:sp>
        <p:nvSpPr>
          <p:cNvPr id="3" name="Content Placeholder 2">
            <a:extLst>
              <a:ext uri="{FF2B5EF4-FFF2-40B4-BE49-F238E27FC236}">
                <a16:creationId xmlns:a16="http://schemas.microsoft.com/office/drawing/2014/main" id="{1AC58CBB-8548-4015-B6C0-2C7C3C7BC867}"/>
              </a:ext>
            </a:extLst>
          </p:cNvPr>
          <p:cNvSpPr>
            <a:spLocks noGrp="1"/>
          </p:cNvSpPr>
          <p:nvPr>
            <p:ph idx="1"/>
          </p:nvPr>
        </p:nvSpPr>
        <p:spPr/>
        <p:txBody>
          <a:bodyPr/>
          <a:lstStyle/>
          <a:p>
            <a:r>
              <a:rPr lang="hr-HR" dirty="0"/>
              <a:t>Fosfatidilinozitol 3-inhibitori kinaze (PI3K) istaknuli su se kao obećavajuća strategija u pacijenata koji doživljavaju recidiv ili progresiju na terpiju IA.</a:t>
            </a:r>
          </a:p>
          <a:p>
            <a:r>
              <a:rPr lang="hr-HR" dirty="0"/>
              <a:t>Čini se da je vrijednost </a:t>
            </a:r>
            <a:r>
              <a:rPr lang="hr-HR" b="1" dirty="0"/>
              <a:t>inhibitora PI3K </a:t>
            </a:r>
            <a:r>
              <a:rPr lang="hr-HR" dirty="0"/>
              <a:t>ograničena na pacijente </a:t>
            </a:r>
            <a:r>
              <a:rPr lang="hr-HR" b="1" dirty="0">
                <a:solidFill>
                  <a:srgbClr val="FF0000"/>
                </a:solidFill>
              </a:rPr>
              <a:t>koji nose PIK3CA aktivirajuće mutacije</a:t>
            </a:r>
            <a:r>
              <a:rPr lang="hr-HR" dirty="0"/>
              <a:t>, posredujući hiperaktivaciju PI3K.</a:t>
            </a:r>
          </a:p>
          <a:p>
            <a:r>
              <a:rPr lang="hr-HR" dirty="0"/>
              <a:t>Ovo predstavlja priznati mehanizam endokrine rezistencije, koji potencijalno može biti poništen negativnim ometanjem samog PI3K</a:t>
            </a:r>
          </a:p>
          <a:p>
            <a:r>
              <a:rPr lang="hr-HR" dirty="0"/>
              <a:t>Nekoliko je ispitivanja istraživalo pan-PI3K inhibitore, koji inhibiraju aktivnost kinaze sve četiri izoforme PI3K. </a:t>
            </a:r>
          </a:p>
        </p:txBody>
      </p:sp>
    </p:spTree>
    <p:extLst>
      <p:ext uri="{BB962C8B-B14F-4D97-AF65-F5344CB8AC3E}">
        <p14:creationId xmlns:p14="http://schemas.microsoft.com/office/powerpoint/2010/main" val="796788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2EDE-7934-42E1-AA44-68D50713417B}"/>
              </a:ext>
            </a:extLst>
          </p:cNvPr>
          <p:cNvSpPr>
            <a:spLocks noGrp="1"/>
          </p:cNvSpPr>
          <p:nvPr>
            <p:ph type="title"/>
          </p:nvPr>
        </p:nvSpPr>
        <p:spPr/>
        <p:txBody>
          <a:bodyPr/>
          <a:lstStyle/>
          <a:p>
            <a:r>
              <a:rPr lang="hr-HR" dirty="0"/>
              <a:t>PI3K inhibitori</a:t>
            </a:r>
          </a:p>
        </p:txBody>
      </p:sp>
      <p:sp>
        <p:nvSpPr>
          <p:cNvPr id="3" name="Content Placeholder 2">
            <a:extLst>
              <a:ext uri="{FF2B5EF4-FFF2-40B4-BE49-F238E27FC236}">
                <a16:creationId xmlns:a16="http://schemas.microsoft.com/office/drawing/2014/main" id="{82B02BF7-9FF3-4568-8B27-81B7D3C8923A}"/>
              </a:ext>
            </a:extLst>
          </p:cNvPr>
          <p:cNvSpPr>
            <a:spLocks noGrp="1"/>
          </p:cNvSpPr>
          <p:nvPr>
            <p:ph idx="1"/>
          </p:nvPr>
        </p:nvSpPr>
        <p:spPr/>
        <p:txBody>
          <a:bodyPr/>
          <a:lstStyle/>
          <a:p>
            <a:r>
              <a:rPr lang="hr-HR" dirty="0"/>
              <a:t>dobiveni su rezultati koji najviše obećavajus a-specifičnim inhibitorom PI3K </a:t>
            </a:r>
            <a:r>
              <a:rPr lang="hr-HR" b="1" dirty="0">
                <a:solidFill>
                  <a:srgbClr val="FF0000"/>
                </a:solidFill>
              </a:rPr>
              <a:t>alpelisibom</a:t>
            </a:r>
            <a:r>
              <a:rPr lang="hr-HR" b="1" dirty="0"/>
              <a:t> u kombinacijis fulvestrantom</a:t>
            </a:r>
            <a:r>
              <a:rPr lang="hr-HR" dirty="0"/>
              <a:t>.</a:t>
            </a:r>
          </a:p>
          <a:p>
            <a:endParaRPr lang="hr-HR" dirty="0"/>
          </a:p>
          <a:p>
            <a:r>
              <a:rPr lang="hr-HR" b="1" dirty="0"/>
              <a:t>SOLAR-1</a:t>
            </a:r>
            <a:r>
              <a:rPr lang="hr-HR" dirty="0"/>
              <a:t> Ispitivanje je uspjelo pokazati značajno poboljšanje PFS-a s alpelisibom u usporedbi s placebo u kohorti s mutiranim PIK3CA, s medijanom PFS-a od 11,0 mjeseci u odnosu na 5,7 mjeseci. </a:t>
            </a:r>
          </a:p>
          <a:p>
            <a:r>
              <a:rPr lang="hr-HR" dirty="0"/>
              <a:t>Nema značajno poboljšanja PFS-a u kohorti divljeg tipa PIK3CA</a:t>
            </a:r>
          </a:p>
        </p:txBody>
      </p:sp>
    </p:spTree>
    <p:extLst>
      <p:ext uri="{BB962C8B-B14F-4D97-AF65-F5344CB8AC3E}">
        <p14:creationId xmlns:p14="http://schemas.microsoft.com/office/powerpoint/2010/main" val="2838741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8592D-89B3-4634-AC64-A5CA256C1A85}"/>
              </a:ext>
            </a:extLst>
          </p:cNvPr>
          <p:cNvSpPr>
            <a:spLocks noGrp="1"/>
          </p:cNvSpPr>
          <p:nvPr>
            <p:ph type="title"/>
          </p:nvPr>
        </p:nvSpPr>
        <p:spPr/>
        <p:txBody>
          <a:bodyPr/>
          <a:lstStyle/>
          <a:p>
            <a:r>
              <a:rPr lang="hr-HR" dirty="0"/>
              <a:t>BYLieve studija </a:t>
            </a:r>
          </a:p>
        </p:txBody>
      </p:sp>
      <p:sp>
        <p:nvSpPr>
          <p:cNvPr id="3" name="Content Placeholder 2">
            <a:extLst>
              <a:ext uri="{FF2B5EF4-FFF2-40B4-BE49-F238E27FC236}">
                <a16:creationId xmlns:a16="http://schemas.microsoft.com/office/drawing/2014/main" id="{4232AE05-F29F-48DB-87CC-CA218FEB2964}"/>
              </a:ext>
            </a:extLst>
          </p:cNvPr>
          <p:cNvSpPr>
            <a:spLocks noGrp="1"/>
          </p:cNvSpPr>
          <p:nvPr>
            <p:ph idx="1"/>
          </p:nvPr>
        </p:nvSpPr>
        <p:spPr/>
        <p:txBody>
          <a:bodyPr>
            <a:normAutofit fontScale="92500" lnSpcReduction="20000"/>
          </a:bodyPr>
          <a:lstStyle/>
          <a:p>
            <a:r>
              <a:rPr lang="hr-HR" dirty="0"/>
              <a:t>Uloga inhibitora PI3K u okruženju nakon inhibitora CDK4/6naknadno je obrađeno u nekomparativnoj studiji faze II BYLieve, koja je istraživala kombinaciju alpelisiba i ET u HR+/HER2- MRD u pacijentica s PIK3CA mutacijom, nakon progresije na ili nakon prethodne terapije, uključujući CDK4/6 u inhibitorima, raspoređujući ih u tri skupine na temelju ET koji je prethodno davan:</a:t>
            </a:r>
          </a:p>
          <a:p>
            <a:r>
              <a:rPr lang="hr-HR" dirty="0"/>
              <a:t> kohorta A: alpelisib + fulvestrant u bolesnica liječenih prethodnim CDK4/6                </a:t>
            </a:r>
          </a:p>
          <a:p>
            <a:pPr>
              <a:buNone/>
            </a:pPr>
            <a:r>
              <a:rPr lang="hr-HR" dirty="0"/>
              <a:t>                        </a:t>
            </a:r>
            <a:r>
              <a:rPr lang="hr-HR" dirty="0" err="1"/>
              <a:t>inhibitorom</a:t>
            </a:r>
            <a:r>
              <a:rPr lang="hr-HR" dirty="0"/>
              <a:t> + AI;        PFS 7,5 mj </a:t>
            </a:r>
          </a:p>
          <a:p>
            <a:r>
              <a:rPr lang="hr-HR" dirty="0"/>
              <a:t> kohortaB: alpelisib  l+etrozol u bolesnica liječenih CDK4/6inhibitor + </a:t>
            </a:r>
          </a:p>
          <a:p>
            <a:pPr>
              <a:buNone/>
            </a:pPr>
            <a:r>
              <a:rPr lang="hr-HR" dirty="0"/>
              <a:t>                       </a:t>
            </a:r>
            <a:r>
              <a:rPr lang="hr-HR" dirty="0" err="1"/>
              <a:t>fulvestrant</a:t>
            </a:r>
            <a:r>
              <a:rPr lang="hr-HR" dirty="0"/>
              <a:t>; </a:t>
            </a:r>
          </a:p>
          <a:p>
            <a:r>
              <a:rPr lang="hr-HR" dirty="0"/>
              <a:t>kohorta C: alpelisib + fulvestrant u bolesnica liječenih prethodnom           </a:t>
            </a:r>
          </a:p>
          <a:p>
            <a:pPr>
              <a:buNone/>
            </a:pPr>
            <a:r>
              <a:rPr lang="hr-HR" dirty="0"/>
              <a:t>                       sustavnom kemoterapijom ili ET</a:t>
            </a:r>
          </a:p>
        </p:txBody>
      </p:sp>
    </p:spTree>
    <p:extLst>
      <p:ext uri="{BB962C8B-B14F-4D97-AF65-F5344CB8AC3E}">
        <p14:creationId xmlns:p14="http://schemas.microsoft.com/office/powerpoint/2010/main" val="32950036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AAA86-89A8-4933-A8D2-43E7DF33DD2B}"/>
              </a:ext>
            </a:extLst>
          </p:cNvPr>
          <p:cNvSpPr>
            <a:spLocks noGrp="1"/>
          </p:cNvSpPr>
          <p:nvPr>
            <p:ph type="title"/>
          </p:nvPr>
        </p:nvSpPr>
        <p:spPr/>
        <p:txBody>
          <a:bodyPr/>
          <a:lstStyle/>
          <a:p>
            <a:r>
              <a:rPr lang="hr-HR" dirty="0"/>
              <a:t>Endokrina rezistencija-veliki problem!!!!</a:t>
            </a:r>
          </a:p>
        </p:txBody>
      </p:sp>
      <p:sp>
        <p:nvSpPr>
          <p:cNvPr id="3" name="Content Placeholder 2">
            <a:extLst>
              <a:ext uri="{FF2B5EF4-FFF2-40B4-BE49-F238E27FC236}">
                <a16:creationId xmlns:a16="http://schemas.microsoft.com/office/drawing/2014/main" id="{5515E06A-429F-490D-AEDD-2E153C24A76F}"/>
              </a:ext>
            </a:extLst>
          </p:cNvPr>
          <p:cNvSpPr>
            <a:spLocks noGrp="1"/>
          </p:cNvSpPr>
          <p:nvPr>
            <p:ph idx="1"/>
          </p:nvPr>
        </p:nvSpPr>
        <p:spPr/>
        <p:txBody>
          <a:bodyPr>
            <a:normAutofit lnSpcReduction="10000"/>
          </a:bodyPr>
          <a:lstStyle/>
          <a:p>
            <a:r>
              <a:rPr lang="hr-HR" dirty="0"/>
              <a:t>Pojava terapijske rezistencije na ET jepovezan s nekoliko mehanizama, među kojima je </a:t>
            </a:r>
            <a:r>
              <a:rPr lang="hr-HR" dirty="0">
                <a:solidFill>
                  <a:srgbClr val="FF0000"/>
                </a:solidFill>
              </a:rPr>
              <a:t>mutacija ESR1 </a:t>
            </a:r>
            <a:r>
              <a:rPr lang="hr-HR" dirty="0"/>
              <a:t>kao jedan od najuobičajenijih i najčešćih pokretača posebno nakon izloženost AI, s prijavljenom prevalencijom do </a:t>
            </a:r>
            <a:r>
              <a:rPr lang="hr-HR" dirty="0">
                <a:solidFill>
                  <a:srgbClr val="FF0000"/>
                </a:solidFill>
              </a:rPr>
              <a:t>20%-30%. </a:t>
            </a:r>
          </a:p>
          <a:p>
            <a:r>
              <a:rPr lang="hr-HR" dirty="0"/>
              <a:t>U ovom okruženju, selektivni regulatori estrogena(SERD) mogu zaobići takav otpor inhibirajući i estrogen-ovisnu i ER signalizaciju neovisnu o estrogenu. </a:t>
            </a:r>
          </a:p>
          <a:p>
            <a:r>
              <a:rPr lang="hr-HR" dirty="0"/>
              <a:t>Međutim, iako je dokazano da fulvestrant zadržava obećavajuću aktivnost u HR/+HER2- MRD pacijentica s ESR1 mutacijama, to je još uvijek povezano s niskim srednjim PFS-om u endokrino-rezistentnih bolesnica, uključujući i one prethodno liječene CDK 4/6 inhibitorima</a:t>
            </a:r>
          </a:p>
        </p:txBody>
      </p:sp>
    </p:spTree>
    <p:extLst>
      <p:ext uri="{BB962C8B-B14F-4D97-AF65-F5344CB8AC3E}">
        <p14:creationId xmlns:p14="http://schemas.microsoft.com/office/powerpoint/2010/main" val="1456395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942B-8DCF-42D2-8CD0-E5B8FF9C14D3}"/>
              </a:ext>
            </a:extLst>
          </p:cNvPr>
          <p:cNvSpPr>
            <a:spLocks noGrp="1"/>
          </p:cNvSpPr>
          <p:nvPr>
            <p:ph type="title"/>
          </p:nvPr>
        </p:nvSpPr>
        <p:spPr>
          <a:xfrm>
            <a:off x="838200" y="365125"/>
            <a:ext cx="10515600" cy="2501365"/>
          </a:xfrm>
        </p:spPr>
        <p:txBody>
          <a:bodyPr>
            <a:normAutofit/>
          </a:bodyPr>
          <a:lstStyle/>
          <a:p>
            <a:r>
              <a:rPr lang="hr-HR" b="1" dirty="0"/>
              <a:t>Stadij bolesti </a:t>
            </a:r>
            <a:r>
              <a:rPr lang="hr-HR" dirty="0"/>
              <a:t>određuju: veličina tumora, broj zahvaćenih l.č., kože i prsnog mišića, odnosno udaljenih organa </a:t>
            </a:r>
          </a:p>
        </p:txBody>
      </p:sp>
      <p:pic>
        <p:nvPicPr>
          <p:cNvPr id="1026" name="Picture 2" descr="The Stages of Breast Cancer">
            <a:extLst>
              <a:ext uri="{FF2B5EF4-FFF2-40B4-BE49-F238E27FC236}">
                <a16:creationId xmlns:a16="http://schemas.microsoft.com/office/drawing/2014/main" id="{7F1486D1-70FF-44FF-B775-D377D6D654A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6281" y="2650732"/>
            <a:ext cx="10072954" cy="384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225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8937-D578-4927-8B5B-13230D664695}"/>
              </a:ext>
            </a:extLst>
          </p:cNvPr>
          <p:cNvSpPr>
            <a:spLocks noGrp="1"/>
          </p:cNvSpPr>
          <p:nvPr>
            <p:ph type="title"/>
          </p:nvPr>
        </p:nvSpPr>
        <p:spPr/>
        <p:txBody>
          <a:bodyPr/>
          <a:lstStyle/>
          <a:p>
            <a:r>
              <a:rPr lang="hr-HR" dirty="0"/>
              <a:t>Novi SERD-ovi</a:t>
            </a:r>
          </a:p>
        </p:txBody>
      </p:sp>
      <p:sp>
        <p:nvSpPr>
          <p:cNvPr id="3" name="Content Placeholder 2">
            <a:extLst>
              <a:ext uri="{FF2B5EF4-FFF2-40B4-BE49-F238E27FC236}">
                <a16:creationId xmlns:a16="http://schemas.microsoft.com/office/drawing/2014/main" id="{D1815B62-40F6-4D9B-9482-34B0A04BC7A9}"/>
              </a:ext>
            </a:extLst>
          </p:cNvPr>
          <p:cNvSpPr>
            <a:spLocks noGrp="1"/>
          </p:cNvSpPr>
          <p:nvPr>
            <p:ph idx="1"/>
          </p:nvPr>
        </p:nvSpPr>
        <p:spPr/>
        <p:txBody>
          <a:bodyPr>
            <a:normAutofit fontScale="85000" lnSpcReduction="20000"/>
          </a:bodyPr>
          <a:lstStyle/>
          <a:p>
            <a:r>
              <a:rPr lang="hr-HR" dirty="0"/>
              <a:t>U tom kontekstu, oralno bioraspoloživi SERDs s antiestrogenimi ER degradirajućim sposobnostima pojavile su se kao obećavajućestrategija, koja pokazuje zadržavanje antitumorske aktivnosti u pacijenata s endokrinim rezistentnim HR+/HER2- MRD, uključujući one koji su prethodno liječeni inhibitorima CDK 4/6 i fulvestrantom, kao i one koje nose ESR1 mutacije.</a:t>
            </a:r>
          </a:p>
          <a:p>
            <a:r>
              <a:rPr lang="hr-HR" dirty="0"/>
              <a:t>U ovom kontekstu,prijavljeni su podaci koji potencijalno mijenjaju praksu u kontekstu studije EMERALD, uspoređujući oralni SERD </a:t>
            </a:r>
            <a:r>
              <a:rPr lang="hr-HR" b="1" dirty="0">
                <a:solidFill>
                  <a:srgbClr val="FF0000"/>
                </a:solidFill>
              </a:rPr>
              <a:t>elacestrant</a:t>
            </a:r>
            <a:r>
              <a:rPr lang="hr-HR" dirty="0">
                <a:solidFill>
                  <a:srgbClr val="FF0000"/>
                </a:solidFill>
              </a:rPr>
              <a:t> s</a:t>
            </a:r>
            <a:r>
              <a:rPr lang="hr-HR" dirty="0"/>
              <a:t> liječenjem po izboru liječnika (fulvestrant ili AI).</a:t>
            </a:r>
          </a:p>
          <a:p>
            <a:r>
              <a:rPr lang="hr-HR" dirty="0"/>
              <a:t>relativno </a:t>
            </a:r>
            <a:r>
              <a:rPr lang="hr-HR" b="1" dirty="0"/>
              <a:t>smanjenje od 30% i 45% u riziku od PFS </a:t>
            </a:r>
            <a:r>
              <a:rPr lang="hr-HR" dirty="0"/>
              <a:t>događaja s elacestrantom </a:t>
            </a:r>
          </a:p>
          <a:p>
            <a:r>
              <a:rPr lang="hr-HR" dirty="0"/>
              <a:t>Ovi rezultati će utjecati na buduću kliničku praksu, uz rastući interes za ovu novu klasu lijekova, što se ogleda u činjenici da trenutno je u tijeku nekolik studija  koje ispitivaju i druge SERD-ovi s jednim agensom kao i različite kombinirane strategije temeljene na SERD-u, s onima koje uključuju inhibitore CDK 4/6 čeka se s posebnim zanimanjem.</a:t>
            </a:r>
          </a:p>
        </p:txBody>
      </p:sp>
    </p:spTree>
    <p:extLst>
      <p:ext uri="{BB962C8B-B14F-4D97-AF65-F5344CB8AC3E}">
        <p14:creationId xmlns:p14="http://schemas.microsoft.com/office/powerpoint/2010/main" val="3302048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1968-152F-4876-8896-532880F96E24}"/>
              </a:ext>
            </a:extLst>
          </p:cNvPr>
          <p:cNvSpPr>
            <a:spLocks noGrp="1"/>
          </p:cNvSpPr>
          <p:nvPr>
            <p:ph type="title"/>
          </p:nvPr>
        </p:nvSpPr>
        <p:spPr/>
        <p:txBody>
          <a:bodyPr/>
          <a:lstStyle/>
          <a:p>
            <a:r>
              <a:rPr lang="hr-HR" b="1" dirty="0"/>
              <a:t>Everolimu</a:t>
            </a:r>
            <a:r>
              <a:rPr lang="hr-HR" dirty="0"/>
              <a:t>s</a:t>
            </a:r>
          </a:p>
        </p:txBody>
      </p:sp>
      <p:sp>
        <p:nvSpPr>
          <p:cNvPr id="3" name="Content Placeholder 2">
            <a:extLst>
              <a:ext uri="{FF2B5EF4-FFF2-40B4-BE49-F238E27FC236}">
                <a16:creationId xmlns:a16="http://schemas.microsoft.com/office/drawing/2014/main" id="{A943C045-8D90-495F-8168-FA5579B3FCCF}"/>
              </a:ext>
            </a:extLst>
          </p:cNvPr>
          <p:cNvSpPr>
            <a:spLocks noGrp="1"/>
          </p:cNvSpPr>
          <p:nvPr>
            <p:ph idx="1"/>
          </p:nvPr>
        </p:nvSpPr>
        <p:spPr/>
        <p:txBody>
          <a:bodyPr/>
          <a:lstStyle/>
          <a:p>
            <a:r>
              <a:rPr lang="hr-HR" dirty="0"/>
              <a:t>U kontekstu prethodno tretiranog MRD, također vrijedi spomenuti kombinaciju eksemestana s mTOR-ominhibitorom everolimusom, čija je klinička vrijednost utvrđeno u kontekstu studije faze III BOLERO-2,gdje je dodatak everolimusa eksemestanu poboljšao PFS-a u odnosu na eksemestan i placebo, ali bez utjecaja na ukupno preživljenje.</a:t>
            </a:r>
          </a:p>
          <a:p>
            <a:r>
              <a:rPr lang="hr-HR" dirty="0"/>
              <a:t>Na temelju ovih rezultata 2012. everolimus je službeno uključen u liječenja HR+/HER2- MRD u SADi u Europi u prethodno liječenoj polulaciji bolesnica.</a:t>
            </a:r>
          </a:p>
        </p:txBody>
      </p:sp>
    </p:spTree>
    <p:extLst>
      <p:ext uri="{BB962C8B-B14F-4D97-AF65-F5344CB8AC3E}">
        <p14:creationId xmlns:p14="http://schemas.microsoft.com/office/powerpoint/2010/main" val="1200967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F0BC-49C3-426E-BA26-6E9EB10598A5}"/>
              </a:ext>
            </a:extLst>
          </p:cNvPr>
          <p:cNvSpPr>
            <a:spLocks noGrp="1"/>
          </p:cNvSpPr>
          <p:nvPr>
            <p:ph type="title"/>
          </p:nvPr>
        </p:nvSpPr>
        <p:spPr/>
        <p:txBody>
          <a:bodyPr/>
          <a:lstStyle/>
          <a:p>
            <a:r>
              <a:rPr lang="hr-HR" dirty="0"/>
              <a:t>KEMOTERAPIJA</a:t>
            </a:r>
          </a:p>
        </p:txBody>
      </p:sp>
      <p:sp>
        <p:nvSpPr>
          <p:cNvPr id="3" name="Content Placeholder 2">
            <a:extLst>
              <a:ext uri="{FF2B5EF4-FFF2-40B4-BE49-F238E27FC236}">
                <a16:creationId xmlns:a16="http://schemas.microsoft.com/office/drawing/2014/main" id="{DD216AA3-C700-44FE-AAEC-FDA6DE5CFC9B}"/>
              </a:ext>
            </a:extLst>
          </p:cNvPr>
          <p:cNvSpPr>
            <a:spLocks noGrp="1"/>
          </p:cNvSpPr>
          <p:nvPr>
            <p:ph idx="1"/>
          </p:nvPr>
        </p:nvSpPr>
        <p:spPr/>
        <p:txBody>
          <a:bodyPr/>
          <a:lstStyle/>
          <a:p>
            <a:r>
              <a:rPr lang="hr-HR" dirty="0"/>
              <a:t>Sve veća dostupnost učinkovitih strategije temeljenih na endokrinom sustavu postupno su  pomaknule uvođenje kemoterapije  u liječenje  HR+/HER2- MRD </a:t>
            </a:r>
          </a:p>
          <a:p>
            <a:r>
              <a:rPr lang="hr-HR" dirty="0"/>
              <a:t>Kemoterapija, međutim, još uvijek predstavlja održiv tretman, kad god je  moguće kao monoterapija, u pacijenata koji se smatraju endokrino rezistentnim i/ili kojih iz bilo kojeg razloga ne mogu primati ET. </a:t>
            </a:r>
          </a:p>
        </p:txBody>
      </p:sp>
    </p:spTree>
    <p:extLst>
      <p:ext uri="{BB962C8B-B14F-4D97-AF65-F5344CB8AC3E}">
        <p14:creationId xmlns:p14="http://schemas.microsoft.com/office/powerpoint/2010/main" val="507856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2397-0B98-4938-878F-4550CBD330C4}"/>
              </a:ext>
            </a:extLst>
          </p:cNvPr>
          <p:cNvSpPr>
            <a:spLocks noGrp="1"/>
          </p:cNvSpPr>
          <p:nvPr>
            <p:ph type="title"/>
          </p:nvPr>
        </p:nvSpPr>
        <p:spPr/>
        <p:txBody>
          <a:bodyPr/>
          <a:lstStyle/>
          <a:p>
            <a:r>
              <a:rPr lang="hr-HR" b="1" dirty="0"/>
              <a:t>HER-2 pozitivan MRD</a:t>
            </a:r>
          </a:p>
        </p:txBody>
      </p:sp>
      <p:sp>
        <p:nvSpPr>
          <p:cNvPr id="3" name="Content Placeholder 2">
            <a:extLst>
              <a:ext uri="{FF2B5EF4-FFF2-40B4-BE49-F238E27FC236}">
                <a16:creationId xmlns:a16="http://schemas.microsoft.com/office/drawing/2014/main" id="{1BE0F22B-1601-42E9-B353-597D3B7CFB93}"/>
              </a:ext>
            </a:extLst>
          </p:cNvPr>
          <p:cNvSpPr>
            <a:spLocks noGrp="1"/>
          </p:cNvSpPr>
          <p:nvPr>
            <p:ph idx="1"/>
          </p:nvPr>
        </p:nvSpPr>
        <p:spPr/>
        <p:txBody>
          <a:bodyPr/>
          <a:lstStyle/>
          <a:p>
            <a:r>
              <a:rPr lang="hr-HR" dirty="0"/>
              <a:t>HER2+ RD čini 15%-20% svih karcinoma dojke i predstavlja jedan od najagresivnijih podtipova.</a:t>
            </a:r>
          </a:p>
          <a:p>
            <a:r>
              <a:rPr lang="hr-HR" dirty="0"/>
              <a:t>Međutim,od 1998. godine kada je počela era anti-HER2 ciljane terapije stope preživljavanja pacijenata s metastatskom bolešću dramatično su se i progresivno poboljšale</a:t>
            </a:r>
          </a:p>
        </p:txBody>
      </p:sp>
    </p:spTree>
    <p:extLst>
      <p:ext uri="{BB962C8B-B14F-4D97-AF65-F5344CB8AC3E}">
        <p14:creationId xmlns:p14="http://schemas.microsoft.com/office/powerpoint/2010/main" val="581018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1869-090C-4031-BBFE-E77CD30C6B66}"/>
              </a:ext>
            </a:extLst>
          </p:cNvPr>
          <p:cNvSpPr>
            <a:spLocks noGrp="1"/>
          </p:cNvSpPr>
          <p:nvPr>
            <p:ph type="title"/>
          </p:nvPr>
        </p:nvSpPr>
        <p:spPr/>
        <p:txBody>
          <a:bodyPr/>
          <a:lstStyle/>
          <a:p>
            <a:r>
              <a:rPr lang="hr-HR" dirty="0"/>
              <a:t>1. Linija liječenja Her-2 + MRD</a:t>
            </a:r>
          </a:p>
        </p:txBody>
      </p:sp>
      <p:sp>
        <p:nvSpPr>
          <p:cNvPr id="3" name="Content Placeholder 2">
            <a:extLst>
              <a:ext uri="{FF2B5EF4-FFF2-40B4-BE49-F238E27FC236}">
                <a16:creationId xmlns:a16="http://schemas.microsoft.com/office/drawing/2014/main" id="{5A99BC44-BDE7-4006-BE4E-90B75F5C4579}"/>
              </a:ext>
            </a:extLst>
          </p:cNvPr>
          <p:cNvSpPr>
            <a:spLocks noGrp="1"/>
          </p:cNvSpPr>
          <p:nvPr>
            <p:ph idx="1"/>
          </p:nvPr>
        </p:nvSpPr>
        <p:spPr/>
        <p:txBody>
          <a:bodyPr>
            <a:normAutofit fontScale="70000" lnSpcReduction="20000"/>
          </a:bodyPr>
          <a:lstStyle/>
          <a:p>
            <a:r>
              <a:rPr lang="hr-HR" dirty="0"/>
              <a:t>Trenutačni standard u  prvoj linije liječenja utvrđen je u kliničkoj studiji  faze III </a:t>
            </a:r>
            <a:r>
              <a:rPr lang="hr-HR" b="1" dirty="0"/>
              <a:t>CLEOPATRA</a:t>
            </a:r>
            <a:r>
              <a:rPr lang="hr-HR" dirty="0"/>
              <a:t> koja je randomizirla 808 pacijenata koji prethodno nisu bili liječeni  (&gt;50% bilo je inicijalno  MRD (Iv stadij)) za primanje:</a:t>
            </a:r>
          </a:p>
          <a:p>
            <a:r>
              <a:rPr lang="hr-HR" dirty="0"/>
              <a:t> trastuzumaba + docetaksela +pertuzumab/placebo.</a:t>
            </a:r>
          </a:p>
          <a:p>
            <a:r>
              <a:rPr lang="hr-HR" dirty="0"/>
              <a:t> Ispitivanje je pokazalo visoko klinički značajno poboljšanje PFS-as docetakselom + dual-HER2 blokada.</a:t>
            </a:r>
          </a:p>
          <a:p>
            <a:r>
              <a:rPr lang="hr-HR" dirty="0"/>
              <a:t> Važno je da analizom na kraju studije, </a:t>
            </a:r>
            <a:r>
              <a:rPr lang="hr-HR" b="1" dirty="0">
                <a:solidFill>
                  <a:srgbClr val="FF0000"/>
                </a:solidFill>
              </a:rPr>
              <a:t>pertuzumab + trastuzumab + docetaksel </a:t>
            </a:r>
            <a:r>
              <a:rPr lang="hr-HR" dirty="0"/>
              <a:t>bio je povezan s medijanom OS od 57,1 mjesec,značajno bolji od onog uočenog u placebo skupini (40,8 mjeseci), čime se kristalizira ova strategija liječenja kao standardna prva linija liječenja do danas.</a:t>
            </a:r>
          </a:p>
          <a:p>
            <a:r>
              <a:rPr lang="hr-HR" dirty="0"/>
              <a:t>Vrijedno razmatranja je da je, ovoj CLEOPATRI, uzimanje ET u bolesnika s koekspresijom ER nije bilo dopušteno, čime se isključuje mogućnost formalnog utvrđivanja njegove vrijednosti u ovom okruženju.</a:t>
            </a:r>
          </a:p>
          <a:p>
            <a:r>
              <a:rPr lang="hr-HR" dirty="0"/>
              <a:t> Međutim, strategija prelaska na održavanje dvostruke HER2-blokade(trastuzumab +pertuzumab) + ET u ER+ pacijenata nakon dovršetak najmanje šest ciklusa istovremene terapije temeljena na taksanima trenutno je uvrštena u glavne međunarodne smjernice.</a:t>
            </a:r>
          </a:p>
        </p:txBody>
      </p:sp>
    </p:spTree>
    <p:extLst>
      <p:ext uri="{BB962C8B-B14F-4D97-AF65-F5344CB8AC3E}">
        <p14:creationId xmlns:p14="http://schemas.microsoft.com/office/powerpoint/2010/main" val="3369841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3DC3-B589-4A1D-BF52-0E9B0FA6E251}"/>
              </a:ext>
            </a:extLst>
          </p:cNvPr>
          <p:cNvSpPr>
            <a:spLocks noGrp="1"/>
          </p:cNvSpPr>
          <p:nvPr>
            <p:ph type="title"/>
          </p:nvPr>
        </p:nvSpPr>
        <p:spPr/>
        <p:txBody>
          <a:bodyPr/>
          <a:lstStyle/>
          <a:p>
            <a:r>
              <a:rPr lang="hr-HR" dirty="0"/>
              <a:t>2. Linija liječenja Her-2 + MRD</a:t>
            </a:r>
          </a:p>
        </p:txBody>
      </p:sp>
      <p:sp>
        <p:nvSpPr>
          <p:cNvPr id="3" name="Content Placeholder 2">
            <a:extLst>
              <a:ext uri="{FF2B5EF4-FFF2-40B4-BE49-F238E27FC236}">
                <a16:creationId xmlns:a16="http://schemas.microsoft.com/office/drawing/2014/main" id="{5A25BC75-B763-4480-B884-F7F3495B9BA3}"/>
              </a:ext>
            </a:extLst>
          </p:cNvPr>
          <p:cNvSpPr>
            <a:spLocks noGrp="1"/>
          </p:cNvSpPr>
          <p:nvPr>
            <p:ph idx="1"/>
          </p:nvPr>
        </p:nvSpPr>
        <p:spPr/>
        <p:txBody>
          <a:bodyPr>
            <a:normAutofit fontScale="77500" lnSpcReduction="20000"/>
          </a:bodyPr>
          <a:lstStyle/>
          <a:p>
            <a:r>
              <a:rPr lang="en-US" dirty="0"/>
              <a:t>trastuzumab </a:t>
            </a:r>
            <a:r>
              <a:rPr lang="en-US" dirty="0" err="1"/>
              <a:t>emtanzino</a:t>
            </a:r>
            <a:r>
              <a:rPr lang="en-US" dirty="0"/>
              <a:t> (T-DM1) </a:t>
            </a:r>
            <a:r>
              <a:rPr lang="en-US" dirty="0" err="1"/>
              <a:t>predstavlja</a:t>
            </a:r>
            <a:r>
              <a:rPr lang="en-US" dirty="0"/>
              <a:t>  </a:t>
            </a:r>
            <a:r>
              <a:rPr lang="en-US" dirty="0" err="1"/>
              <a:t>odavno</a:t>
            </a:r>
            <a:r>
              <a:rPr lang="en-US" dirty="0"/>
              <a:t> </a:t>
            </a:r>
            <a:r>
              <a:rPr lang="en-US" dirty="0" err="1"/>
              <a:t>uspostavljeni</a:t>
            </a:r>
            <a:r>
              <a:rPr lang="en-US" dirty="0"/>
              <a:t> standard </a:t>
            </a:r>
            <a:r>
              <a:rPr lang="en-US" dirty="0" err="1"/>
              <a:t>na</a:t>
            </a:r>
            <a:r>
              <a:rPr lang="en-US" dirty="0"/>
              <a:t> </a:t>
            </a:r>
            <a:r>
              <a:rPr lang="en-US" dirty="0" err="1"/>
              <a:t>temelju</a:t>
            </a:r>
            <a:r>
              <a:rPr lang="en-US" dirty="0"/>
              <a:t> </a:t>
            </a:r>
            <a:r>
              <a:rPr lang="en-US" dirty="0" err="1"/>
              <a:t>rezultata</a:t>
            </a:r>
            <a:r>
              <a:rPr lang="hr-HR" dirty="0"/>
              <a:t> kliničke studije </a:t>
            </a:r>
            <a:r>
              <a:rPr lang="en-US" b="1" dirty="0"/>
              <a:t>EMILIA.</a:t>
            </a:r>
            <a:endParaRPr lang="hr-HR" b="1" dirty="0"/>
          </a:p>
          <a:p>
            <a:r>
              <a:rPr lang="hr-HR" dirty="0"/>
              <a:t>EMILIJA je randomizirala 991 bolesnika s HER2+ MBC (progresija na  taksan + trastuzumab u metastatskoj bolesti ili unutar 6 mjeseci nakon završetka anti-HER2 adjuvantnog liječenja) na:</a:t>
            </a:r>
          </a:p>
          <a:p>
            <a:pPr marL="0" indent="0">
              <a:buNone/>
            </a:pPr>
            <a:r>
              <a:rPr lang="hr-HR" dirty="0"/>
              <a:t>    kapecitabin + lapatinib ili T-DM1. </a:t>
            </a:r>
          </a:p>
          <a:p>
            <a:r>
              <a:rPr lang="hr-HR" dirty="0"/>
              <a:t>Studija  je pokazala značajno poboljšanje u PFS-u ( za 3 mj. ) i OS ( za 5,8 mj)  s T-DM1 </a:t>
            </a:r>
          </a:p>
          <a:p>
            <a:r>
              <a:rPr lang="hr-HR" dirty="0"/>
              <a:t> Studija faze III </a:t>
            </a:r>
            <a:r>
              <a:rPr lang="hr-HR" b="1" dirty="0"/>
              <a:t>TH3RESA</a:t>
            </a:r>
            <a:r>
              <a:rPr lang="hr-HR" dirty="0"/>
              <a:t>, koje je randomizirala 602 pacijenta s HER2+ MRD prethodno liječena s dvije anti HER2 linije za primanje T-DM1 u odnosu na Terapiju po izboru onkologa pokazala je značajno poboljšanje PFS-a ( 2,9 mj.) i OS-a s T DM1 u odnosu na kontrolnu ruku.</a:t>
            </a:r>
          </a:p>
          <a:p>
            <a:r>
              <a:rPr lang="hr-HR" dirty="0"/>
              <a:t>Na temelju ovih rezultata 2013. g.  T-DM1 je dobio odobrenje od strane FDA/EMA za pacijenti s HER2+ MRD koji imaju ili progresiju bolesti na liječenju bazirano na </a:t>
            </a:r>
            <a:r>
              <a:rPr lang="hr-HR" dirty="0">
                <a:solidFill>
                  <a:srgbClr val="FF0000"/>
                </a:solidFill>
              </a:rPr>
              <a:t>taksanima+anti-HER2</a:t>
            </a:r>
            <a:r>
              <a:rPr lang="hr-HR" dirty="0"/>
              <a:t> u metastatskom okruženju ili recidiv bolesti unutar 6 mjeseci nakon završetak adjuvantnog liječenja</a:t>
            </a:r>
          </a:p>
        </p:txBody>
      </p:sp>
    </p:spTree>
    <p:extLst>
      <p:ext uri="{BB962C8B-B14F-4D97-AF65-F5344CB8AC3E}">
        <p14:creationId xmlns:p14="http://schemas.microsoft.com/office/powerpoint/2010/main" val="23867655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7DA-A854-4353-A861-17E9FD440B4D}"/>
              </a:ext>
            </a:extLst>
          </p:cNvPr>
          <p:cNvSpPr>
            <a:spLocks noGrp="1"/>
          </p:cNvSpPr>
          <p:nvPr>
            <p:ph type="title"/>
          </p:nvPr>
        </p:nvSpPr>
        <p:spPr/>
        <p:txBody>
          <a:bodyPr/>
          <a:lstStyle/>
          <a:p>
            <a:r>
              <a:rPr lang="hr-HR" dirty="0"/>
              <a:t>2. Linija liječenja Her-2+ MRD</a:t>
            </a:r>
          </a:p>
        </p:txBody>
      </p:sp>
      <p:sp>
        <p:nvSpPr>
          <p:cNvPr id="3" name="Content Placeholder 2">
            <a:extLst>
              <a:ext uri="{FF2B5EF4-FFF2-40B4-BE49-F238E27FC236}">
                <a16:creationId xmlns:a16="http://schemas.microsoft.com/office/drawing/2014/main" id="{CE7BE7FF-FB09-457F-A706-0F24033ED308}"/>
              </a:ext>
            </a:extLst>
          </p:cNvPr>
          <p:cNvSpPr>
            <a:spLocks noGrp="1"/>
          </p:cNvSpPr>
          <p:nvPr>
            <p:ph idx="1"/>
          </p:nvPr>
        </p:nvSpPr>
        <p:spPr/>
        <p:txBody>
          <a:bodyPr>
            <a:normAutofit/>
          </a:bodyPr>
          <a:lstStyle/>
          <a:p>
            <a:r>
              <a:rPr lang="hr-HR" dirty="0"/>
              <a:t>Uloga T-DM1 kao standardne druge linije liječenja nedavno je dovedena u pitanje na temelju rezultata ispitivanja </a:t>
            </a:r>
            <a:r>
              <a:rPr lang="hr-HR" b="1" dirty="0"/>
              <a:t>DESTINY Breast03 </a:t>
            </a:r>
            <a:r>
              <a:rPr lang="hr-HR" dirty="0"/>
              <a:t>faze III, koji su pokazali visoko statistički značajnu i klinički značajnu superiornost novog anti-HER2 ADC ( konjugat antitijela i citostatika) </a:t>
            </a:r>
            <a:r>
              <a:rPr lang="hr-HR" b="1" dirty="0"/>
              <a:t>trastuzumab derukstekan (T-DXd</a:t>
            </a:r>
            <a:r>
              <a:rPr lang="hr-HR" dirty="0"/>
              <a:t>) u odnosu na  T-DM1 u  drugoj liniji liječenja.</a:t>
            </a:r>
          </a:p>
          <a:p>
            <a:pPr>
              <a:buNone/>
            </a:pPr>
            <a:r>
              <a:rPr lang="hr-HR" dirty="0"/>
              <a:t> </a:t>
            </a:r>
          </a:p>
        </p:txBody>
      </p:sp>
    </p:spTree>
    <p:extLst>
      <p:ext uri="{BB962C8B-B14F-4D97-AF65-F5344CB8AC3E}">
        <p14:creationId xmlns:p14="http://schemas.microsoft.com/office/powerpoint/2010/main" val="31765809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E663-1881-4230-BD53-9D87C7B87A20}"/>
              </a:ext>
            </a:extLst>
          </p:cNvPr>
          <p:cNvSpPr>
            <a:spLocks noGrp="1"/>
          </p:cNvSpPr>
          <p:nvPr>
            <p:ph type="title"/>
          </p:nvPr>
        </p:nvSpPr>
        <p:spPr/>
        <p:txBody>
          <a:bodyPr/>
          <a:lstStyle/>
          <a:p>
            <a:r>
              <a:rPr lang="hr-HR" b="1" dirty="0"/>
              <a:t>Trastuzumab derukstekan (T-DXd)</a:t>
            </a:r>
            <a:endParaRPr lang="hr-HR" dirty="0"/>
          </a:p>
        </p:txBody>
      </p:sp>
      <p:sp>
        <p:nvSpPr>
          <p:cNvPr id="3" name="Content Placeholder 2">
            <a:extLst>
              <a:ext uri="{FF2B5EF4-FFF2-40B4-BE49-F238E27FC236}">
                <a16:creationId xmlns:a16="http://schemas.microsoft.com/office/drawing/2014/main" id="{B7F363F1-A71A-4AFB-B6BE-6578E7AC4ABB}"/>
              </a:ext>
            </a:extLst>
          </p:cNvPr>
          <p:cNvSpPr>
            <a:spLocks noGrp="1"/>
          </p:cNvSpPr>
          <p:nvPr>
            <p:ph idx="1"/>
          </p:nvPr>
        </p:nvSpPr>
        <p:spPr/>
        <p:txBody>
          <a:bodyPr>
            <a:normAutofit/>
          </a:bodyPr>
          <a:lstStyle/>
          <a:p>
            <a:r>
              <a:rPr lang="hr-HR" b="1" dirty="0"/>
              <a:t>DESTINY-Breast03</a:t>
            </a:r>
            <a:r>
              <a:rPr lang="hr-HR" dirty="0"/>
              <a:t> temelji se na impresivnim preliminarnim rezultatima koji se tiču antitumorske aktivnosti T-DXd promatrano u ispitivanju faze II DESTINY-Breast01, gdje su</a:t>
            </a:r>
          </a:p>
          <a:p>
            <a:pPr marL="0" indent="0">
              <a:buNone/>
            </a:pPr>
            <a:r>
              <a:rPr lang="hr-HR" dirty="0"/>
              <a:t>   184 pacijentice s HER2+ MRD, s najmanje dvije prethodne linijeanti-     </a:t>
            </a:r>
          </a:p>
          <a:p>
            <a:pPr marL="0" indent="0">
              <a:buNone/>
            </a:pPr>
            <a:r>
              <a:rPr lang="hr-HR" dirty="0"/>
              <a:t>   HER2 terapije, uključujući T-DM1 (medijan: 6 prethodnih liječenja),  </a:t>
            </a:r>
          </a:p>
          <a:p>
            <a:pPr marL="0" indent="0">
              <a:buNone/>
            </a:pPr>
            <a:r>
              <a:rPr lang="hr-HR" dirty="0"/>
              <a:t>   liječene su s T-DXd.</a:t>
            </a:r>
          </a:p>
          <a:p>
            <a:endParaRPr lang="hr-HR" dirty="0"/>
          </a:p>
        </p:txBody>
      </p:sp>
    </p:spTree>
    <p:extLst>
      <p:ext uri="{BB962C8B-B14F-4D97-AF65-F5344CB8AC3E}">
        <p14:creationId xmlns:p14="http://schemas.microsoft.com/office/powerpoint/2010/main" val="4179878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07D7-B5E0-45C3-B011-4324C741ED5F}"/>
              </a:ext>
            </a:extLst>
          </p:cNvPr>
          <p:cNvSpPr>
            <a:spLocks noGrp="1"/>
          </p:cNvSpPr>
          <p:nvPr>
            <p:ph type="title"/>
          </p:nvPr>
        </p:nvSpPr>
        <p:spPr/>
        <p:txBody>
          <a:bodyPr/>
          <a:lstStyle/>
          <a:p>
            <a:r>
              <a:rPr lang="hr-HR" b="1" dirty="0"/>
              <a:t>Trastuzumab derukstekan (T-DXd)</a:t>
            </a:r>
            <a:endParaRPr lang="hr-HR" dirty="0"/>
          </a:p>
        </p:txBody>
      </p:sp>
      <p:sp>
        <p:nvSpPr>
          <p:cNvPr id="3" name="Content Placeholder 2">
            <a:extLst>
              <a:ext uri="{FF2B5EF4-FFF2-40B4-BE49-F238E27FC236}">
                <a16:creationId xmlns:a16="http://schemas.microsoft.com/office/drawing/2014/main" id="{44E0138E-2798-4EF6-8BEC-18603A8A15B1}"/>
              </a:ext>
            </a:extLst>
          </p:cNvPr>
          <p:cNvSpPr>
            <a:spLocks noGrp="1"/>
          </p:cNvSpPr>
          <p:nvPr>
            <p:ph idx="1"/>
          </p:nvPr>
        </p:nvSpPr>
        <p:spPr/>
        <p:txBody>
          <a:bodyPr>
            <a:normAutofit lnSpcReduction="10000"/>
          </a:bodyPr>
          <a:lstStyle/>
          <a:p>
            <a:r>
              <a:rPr lang="hr-HR" dirty="0"/>
              <a:t> U ITT analizi:</a:t>
            </a:r>
          </a:p>
          <a:p>
            <a:pPr marL="0" indent="0">
              <a:buNone/>
            </a:pPr>
            <a:r>
              <a:rPr lang="hr-HR" dirty="0"/>
              <a:t>-ORR je bio 79,7%, </a:t>
            </a:r>
          </a:p>
          <a:p>
            <a:pPr marL="0" indent="0">
              <a:buNone/>
            </a:pPr>
            <a:r>
              <a:rPr lang="hr-HR" dirty="0"/>
              <a:t>-medijan trajanja odgovora bio je 14,8 mjeseci, </a:t>
            </a:r>
          </a:p>
          <a:p>
            <a:pPr marL="0" indent="0">
              <a:buNone/>
            </a:pPr>
            <a:r>
              <a:rPr lang="hr-HR" dirty="0"/>
              <a:t>-medijan PFS-a bio je 16,4 mjeseca, a </a:t>
            </a:r>
          </a:p>
          <a:p>
            <a:pPr marL="0" indent="0">
              <a:buNone/>
            </a:pPr>
            <a:r>
              <a:rPr lang="hr-HR" dirty="0"/>
              <a:t>-OS na 6 i 12 mjeseci iznosio je 93,9% odnosno 86,2%. </a:t>
            </a:r>
          </a:p>
          <a:p>
            <a:pPr marL="0" indent="0">
              <a:buNone/>
            </a:pPr>
            <a:r>
              <a:rPr lang="hr-HR" dirty="0"/>
              <a:t>Rezultati aktivnosti bili su dosljedni u svim glavnim podskupinama, uključujući i pacijente prethodno liječene pertuzumabom</a:t>
            </a:r>
          </a:p>
          <a:p>
            <a:r>
              <a:rPr lang="hr-HR" dirty="0"/>
              <a:t>Na temelju ovih rezultata FDA je 2019. je dala ubrzano odobrenje za T-DXd za pacijente s HER2+ MRD koji su prethodno primili dva ili više na anti-HER2-terapiji baziranih protokola.</a:t>
            </a:r>
          </a:p>
        </p:txBody>
      </p:sp>
    </p:spTree>
    <p:extLst>
      <p:ext uri="{BB962C8B-B14F-4D97-AF65-F5344CB8AC3E}">
        <p14:creationId xmlns:p14="http://schemas.microsoft.com/office/powerpoint/2010/main" val="13214024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5EB1-56AA-4AC4-9630-8AE0684FA4DB}"/>
              </a:ext>
            </a:extLst>
          </p:cNvPr>
          <p:cNvSpPr>
            <a:spLocks noGrp="1"/>
          </p:cNvSpPr>
          <p:nvPr>
            <p:ph type="title"/>
          </p:nvPr>
        </p:nvSpPr>
        <p:spPr/>
        <p:txBody>
          <a:bodyPr/>
          <a:lstStyle/>
          <a:p>
            <a:r>
              <a:rPr lang="hr-HR" dirty="0"/>
              <a:t>3. Linija Her-2 + MRD</a:t>
            </a:r>
          </a:p>
        </p:txBody>
      </p:sp>
      <p:sp>
        <p:nvSpPr>
          <p:cNvPr id="3" name="Content Placeholder 2">
            <a:extLst>
              <a:ext uri="{FF2B5EF4-FFF2-40B4-BE49-F238E27FC236}">
                <a16:creationId xmlns:a16="http://schemas.microsoft.com/office/drawing/2014/main" id="{ACCF3F45-2827-4694-823E-2365E33EC734}"/>
              </a:ext>
            </a:extLst>
          </p:cNvPr>
          <p:cNvSpPr>
            <a:spLocks noGrp="1"/>
          </p:cNvSpPr>
          <p:nvPr>
            <p:ph idx="1"/>
          </p:nvPr>
        </p:nvSpPr>
        <p:spPr/>
        <p:txBody>
          <a:bodyPr>
            <a:normAutofit fontScale="92500" lnSpcReduction="10000"/>
          </a:bodyPr>
          <a:lstStyle/>
          <a:p>
            <a:r>
              <a:rPr lang="hr-HR" dirty="0"/>
              <a:t>Liječenje treće linijeLiječenje HER2+ MRD u sljedećim redovima predstavljaizazovan scenarij, s nekoliko agenata dokazane učinkovitost kod prethodno liječenih pacijenata, bez,međutim, utvrđeni jednoznačni optimalni niz</a:t>
            </a:r>
          </a:p>
          <a:p>
            <a:r>
              <a:rPr lang="hr-HR" b="1" dirty="0"/>
              <a:t>Studija HER2CLIMB </a:t>
            </a:r>
            <a:r>
              <a:rPr lang="hr-HR" dirty="0"/>
              <a:t>istraživalo je sigurnost i učinkovitost </a:t>
            </a:r>
            <a:r>
              <a:rPr lang="hr-HR" b="1" dirty="0"/>
              <a:t>tukatiniba</a:t>
            </a:r>
            <a:r>
              <a:rPr lang="hr-HR" dirty="0"/>
              <a:t>, oralnog inhibitor tirozin kinaze (TKI) koji pokazuje visoku selektivnost za domenu kinaze HER2 s minimalnom inhibicijom HER1, u kombinaciji s trastuzumabom +kapecitabinom u prethodno liječenih bolesnika s HER2+ MRD s trastuzumabom, pertuzumabom i T-DM1.</a:t>
            </a:r>
          </a:p>
          <a:p>
            <a:r>
              <a:rPr lang="hr-HR" dirty="0"/>
              <a:t> Zanimljivo,bolesnice s metastazama u mozgu, uključujući one s aktivnim lezijam bi mogle biti prihvatljive, na temelju učinkovitog prodiranja u mozak koje je tukatinib pokazao u ranoj fazi kliničkog ispitivanja. </a:t>
            </a:r>
          </a:p>
        </p:txBody>
      </p:sp>
    </p:spTree>
    <p:extLst>
      <p:ext uri="{BB962C8B-B14F-4D97-AF65-F5344CB8AC3E}">
        <p14:creationId xmlns:p14="http://schemas.microsoft.com/office/powerpoint/2010/main" val="4408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5D55B-9346-4176-AD2B-0C3C2FB1B5C3}"/>
              </a:ext>
            </a:extLst>
          </p:cNvPr>
          <p:cNvSpPr>
            <a:spLocks noGrp="1"/>
          </p:cNvSpPr>
          <p:nvPr>
            <p:ph type="title"/>
          </p:nvPr>
        </p:nvSpPr>
        <p:spPr/>
        <p:txBody>
          <a:bodyPr/>
          <a:lstStyle/>
          <a:p>
            <a:r>
              <a:rPr lang="hr-HR" b="1" dirty="0"/>
              <a:t>Rak dojke nije jedinstvena bolest-veliki broj histoloških tipova!</a:t>
            </a:r>
          </a:p>
        </p:txBody>
      </p:sp>
      <p:sp>
        <p:nvSpPr>
          <p:cNvPr id="3" name="Content Placeholder 2">
            <a:extLst>
              <a:ext uri="{FF2B5EF4-FFF2-40B4-BE49-F238E27FC236}">
                <a16:creationId xmlns:a16="http://schemas.microsoft.com/office/drawing/2014/main" id="{D7F9E4AB-8183-48B9-AEFD-B1872F186EE9}"/>
              </a:ext>
            </a:extLst>
          </p:cNvPr>
          <p:cNvSpPr>
            <a:spLocks noGrp="1"/>
          </p:cNvSpPr>
          <p:nvPr>
            <p:ph idx="1"/>
          </p:nvPr>
        </p:nvSpPr>
        <p:spPr/>
        <p:txBody>
          <a:bodyPr>
            <a:normAutofit fontScale="77500" lnSpcReduction="20000"/>
          </a:bodyPr>
          <a:lstStyle/>
          <a:p>
            <a:pPr marL="0" indent="0">
              <a:buNone/>
            </a:pPr>
            <a:r>
              <a:rPr lang="hr-HR" dirty="0"/>
              <a:t>1. NEINVAZIVNI ( DCIS i njegovi podtipovim,  LCIS)</a:t>
            </a:r>
          </a:p>
          <a:p>
            <a:pPr marL="0" indent="0">
              <a:buNone/>
            </a:pPr>
            <a:r>
              <a:rPr lang="hr-HR" dirty="0"/>
              <a:t>2. INVAZIVNI:</a:t>
            </a:r>
          </a:p>
          <a:p>
            <a:r>
              <a:rPr lang="hr-HR" dirty="0"/>
              <a:t>CDI (Duktalni) 80-85%</a:t>
            </a:r>
          </a:p>
          <a:p>
            <a:r>
              <a:rPr lang="hr-HR" dirty="0"/>
              <a:t>CLI ( Lobularni) 10-15%</a:t>
            </a:r>
          </a:p>
          <a:p>
            <a:r>
              <a:rPr lang="hr-HR" dirty="0"/>
              <a:t>NOS ( Not otherwise specified)</a:t>
            </a:r>
          </a:p>
          <a:p>
            <a:r>
              <a:rPr lang="hr-HR" dirty="0"/>
              <a:t> Specijalni tipovi 5-10%:</a:t>
            </a:r>
          </a:p>
          <a:p>
            <a:pPr marL="0" indent="0">
              <a:buNone/>
            </a:pPr>
            <a:r>
              <a:rPr lang="hr-HR" dirty="0"/>
              <a:t>- Mucinozni (koloidni)</a:t>
            </a:r>
          </a:p>
          <a:p>
            <a:pPr marL="0" indent="0">
              <a:buNone/>
            </a:pPr>
            <a:r>
              <a:rPr lang="hr-HR" dirty="0"/>
              <a:t>- Papilarni</a:t>
            </a:r>
          </a:p>
          <a:p>
            <a:pPr marL="0" indent="0">
              <a:buNone/>
            </a:pPr>
            <a:r>
              <a:rPr lang="hr-HR" dirty="0"/>
              <a:t>- Tubularni</a:t>
            </a:r>
          </a:p>
          <a:p>
            <a:pPr marL="0" indent="0">
              <a:buNone/>
            </a:pPr>
            <a:r>
              <a:rPr lang="hr-HR" dirty="0"/>
              <a:t>- Medularni</a:t>
            </a:r>
          </a:p>
          <a:p>
            <a:pPr marL="0" indent="0">
              <a:buNone/>
            </a:pPr>
            <a:r>
              <a:rPr lang="hr-HR" dirty="0"/>
              <a:t>- Nediferencirani...........</a:t>
            </a:r>
          </a:p>
          <a:p>
            <a:pPr marL="0" indent="0">
              <a:buNone/>
            </a:pPr>
            <a:r>
              <a:rPr lang="hr-HR" dirty="0"/>
              <a:t>- Inflamatorni rak dojke je posebna kategorija karcinoma dojke!!!! (Najčešće HR-, Her2 +)</a:t>
            </a:r>
          </a:p>
          <a:p>
            <a:endParaRPr lang="hr-HR" dirty="0"/>
          </a:p>
        </p:txBody>
      </p:sp>
    </p:spTree>
    <p:extLst>
      <p:ext uri="{BB962C8B-B14F-4D97-AF65-F5344CB8AC3E}">
        <p14:creationId xmlns:p14="http://schemas.microsoft.com/office/powerpoint/2010/main" val="77485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7D073-B954-4D5B-A7D8-6545CA12967A}"/>
              </a:ext>
            </a:extLst>
          </p:cNvPr>
          <p:cNvSpPr>
            <a:spLocks noGrp="1"/>
          </p:cNvSpPr>
          <p:nvPr>
            <p:ph type="title"/>
          </p:nvPr>
        </p:nvSpPr>
        <p:spPr/>
        <p:txBody>
          <a:bodyPr/>
          <a:lstStyle/>
          <a:p>
            <a:r>
              <a:rPr lang="hr-HR" dirty="0"/>
              <a:t>TNRD-važne karakteristike</a:t>
            </a:r>
          </a:p>
        </p:txBody>
      </p:sp>
      <p:sp>
        <p:nvSpPr>
          <p:cNvPr id="3" name="Content Placeholder 2">
            <a:extLst>
              <a:ext uri="{FF2B5EF4-FFF2-40B4-BE49-F238E27FC236}">
                <a16:creationId xmlns:a16="http://schemas.microsoft.com/office/drawing/2014/main" id="{6370FA93-2D4D-4FF9-96D3-61E9DD370B3C}"/>
              </a:ext>
            </a:extLst>
          </p:cNvPr>
          <p:cNvSpPr>
            <a:spLocks noGrp="1"/>
          </p:cNvSpPr>
          <p:nvPr>
            <p:ph idx="1"/>
          </p:nvPr>
        </p:nvSpPr>
        <p:spPr/>
        <p:txBody>
          <a:bodyPr>
            <a:normAutofit fontScale="77500" lnSpcReduction="20000"/>
          </a:bodyPr>
          <a:lstStyle/>
          <a:p>
            <a:r>
              <a:rPr lang="hr-HR" b="1" dirty="0">
                <a:solidFill>
                  <a:srgbClr val="00B0F0"/>
                </a:solidFill>
              </a:rPr>
              <a:t>Trostruko negativni rak dojke </a:t>
            </a:r>
            <a:r>
              <a:rPr lang="hr-HR" dirty="0"/>
              <a:t>(engl. Triple-Negative Breast Cancer, TNBC ili </a:t>
            </a:r>
            <a:r>
              <a:rPr lang="hr-HR" dirty="0">
                <a:solidFill>
                  <a:srgbClr val="00B0F0"/>
                </a:solidFill>
              </a:rPr>
              <a:t>TNRD</a:t>
            </a:r>
            <a:r>
              <a:rPr lang="hr-HR" dirty="0"/>
              <a:t>):</a:t>
            </a:r>
          </a:p>
          <a:p>
            <a:pPr marL="0" indent="0">
              <a:buNone/>
            </a:pPr>
            <a:r>
              <a:rPr lang="hr-HR" dirty="0"/>
              <a:t>   ER-, PgR-, AR -, te HER2-. </a:t>
            </a:r>
          </a:p>
          <a:p>
            <a:r>
              <a:rPr lang="hr-HR" dirty="0"/>
              <a:t>Čini ukupno </a:t>
            </a:r>
            <a:r>
              <a:rPr lang="hr-HR" dirty="0">
                <a:solidFill>
                  <a:srgbClr val="FF0000"/>
                </a:solidFill>
              </a:rPr>
              <a:t>15 do 20% svih tumora dojke</a:t>
            </a:r>
          </a:p>
          <a:p>
            <a:r>
              <a:rPr lang="hr-HR" dirty="0"/>
              <a:t>mlađa životnu dob, uglavnom ispod 40 godina, te za žene prekomjerne tjelesne težine. </a:t>
            </a:r>
          </a:p>
          <a:p>
            <a:r>
              <a:rPr lang="hr-HR" dirty="0"/>
              <a:t>U kliničkom pogledu, TNBC agresivnije je prirode i lošije prognoze od ostalih tipova raka dojke. </a:t>
            </a:r>
          </a:p>
          <a:p>
            <a:r>
              <a:rPr lang="hr-HR" dirty="0"/>
              <a:t>Obilježava ga </a:t>
            </a:r>
            <a:r>
              <a:rPr lang="hr-HR" dirty="0">
                <a:solidFill>
                  <a:srgbClr val="FF0000"/>
                </a:solidFill>
              </a:rPr>
              <a:t>visok rizik od povrata bolesti</a:t>
            </a:r>
            <a:r>
              <a:rPr lang="hr-HR" dirty="0"/>
              <a:t>, kratak period u kojem nema progresije bolesti i loše cjelokupno preživljenje (engl. overall survival, OS). </a:t>
            </a:r>
          </a:p>
          <a:p>
            <a:r>
              <a:rPr lang="hr-HR" dirty="0"/>
              <a:t>Gotovo 50% s dijagnosticiranim ranim TNBC, stadija I do III, doživi recidiv bolesti, dok čak 37% oboljelih umire u razdoblju od 5 godina nakon operacije. </a:t>
            </a:r>
          </a:p>
          <a:p>
            <a:r>
              <a:rPr lang="hr-HR" dirty="0"/>
              <a:t>TNBC snažno je povezan s </a:t>
            </a:r>
            <a:r>
              <a:rPr lang="hr-HR" dirty="0">
                <a:solidFill>
                  <a:srgbClr val="FF0000"/>
                </a:solidFill>
              </a:rPr>
              <a:t>BRCA 1 i BRCA 2 mutacijama te će gotovo 20% žena </a:t>
            </a:r>
            <a:r>
              <a:rPr lang="hr-HR" dirty="0"/>
              <a:t>oboljelih od ove maligne bolesti biti nosioci navedenih mutacija</a:t>
            </a:r>
          </a:p>
          <a:p>
            <a:endParaRPr lang="hr-HR" dirty="0"/>
          </a:p>
        </p:txBody>
      </p:sp>
    </p:spTree>
    <p:extLst>
      <p:ext uri="{BB962C8B-B14F-4D97-AF65-F5344CB8AC3E}">
        <p14:creationId xmlns:p14="http://schemas.microsoft.com/office/powerpoint/2010/main" val="16140999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94AD-62E1-4EB1-AE13-55F4EA331BF0}"/>
              </a:ext>
            </a:extLst>
          </p:cNvPr>
          <p:cNvSpPr>
            <a:spLocks noGrp="1"/>
          </p:cNvSpPr>
          <p:nvPr>
            <p:ph type="title"/>
          </p:nvPr>
        </p:nvSpPr>
        <p:spPr/>
        <p:txBody>
          <a:bodyPr/>
          <a:lstStyle/>
          <a:p>
            <a:r>
              <a:rPr lang="hr-HR" dirty="0"/>
              <a:t>Podtipove TNBC</a:t>
            </a:r>
          </a:p>
        </p:txBody>
      </p:sp>
      <p:sp>
        <p:nvSpPr>
          <p:cNvPr id="3" name="Content Placeholder 2">
            <a:extLst>
              <a:ext uri="{FF2B5EF4-FFF2-40B4-BE49-F238E27FC236}">
                <a16:creationId xmlns:a16="http://schemas.microsoft.com/office/drawing/2014/main" id="{EADBB23F-20F6-46A1-BAF0-3221ABD9D0B4}"/>
              </a:ext>
            </a:extLst>
          </p:cNvPr>
          <p:cNvSpPr>
            <a:spLocks noGrp="1"/>
          </p:cNvSpPr>
          <p:nvPr>
            <p:ph idx="1"/>
          </p:nvPr>
        </p:nvSpPr>
        <p:spPr/>
        <p:txBody>
          <a:bodyPr>
            <a:normAutofit lnSpcReduction="10000"/>
          </a:bodyPr>
          <a:lstStyle/>
          <a:p>
            <a:pPr marL="0" indent="0">
              <a:buNone/>
            </a:pPr>
            <a:r>
              <a:rPr lang="hr-HR" dirty="0"/>
              <a:t>Podtipove TNBC kategorizira se prema osnovama genske ontologije i profiliranjima genske ekspresije u ukupno šest podtipova: </a:t>
            </a:r>
          </a:p>
          <a:p>
            <a:r>
              <a:rPr lang="hr-HR" dirty="0"/>
              <a:t>1) Bazalni tip tumora 1 (engl. basal-like 1, BL1)</a:t>
            </a:r>
          </a:p>
          <a:p>
            <a:r>
              <a:rPr lang="hr-HR" dirty="0"/>
              <a:t> 2) Bazalni tip tumora 2 (engl. basal-like 2, BL2) </a:t>
            </a:r>
          </a:p>
          <a:p>
            <a:r>
              <a:rPr lang="hr-HR" dirty="0"/>
              <a:t>3) Imunomodulatorni tumor (engl. immune modulator, IM) </a:t>
            </a:r>
          </a:p>
          <a:p>
            <a:r>
              <a:rPr lang="hr-HR" dirty="0"/>
              <a:t>4) Mezenhimalni tumor (engl. mesenchymal, M)</a:t>
            </a:r>
          </a:p>
          <a:p>
            <a:r>
              <a:rPr lang="hr-HR" dirty="0"/>
              <a:t> 5) Menzenhimalni stabljikasti tumor (engl. mesenchymal stem-like, MSL) </a:t>
            </a:r>
          </a:p>
          <a:p>
            <a:r>
              <a:rPr lang="hr-HR" dirty="0"/>
              <a:t>6) Luminalni androgeni receptorski tumor (engl. luminal androgen receptor, LAR)</a:t>
            </a:r>
          </a:p>
        </p:txBody>
      </p:sp>
    </p:spTree>
    <p:extLst>
      <p:ext uri="{BB962C8B-B14F-4D97-AF65-F5344CB8AC3E}">
        <p14:creationId xmlns:p14="http://schemas.microsoft.com/office/powerpoint/2010/main" val="35932530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BA978-C62C-4323-9978-A8A1E40CC508}"/>
              </a:ext>
            </a:extLst>
          </p:cNvPr>
          <p:cNvSpPr>
            <a:spLocks noGrp="1"/>
          </p:cNvSpPr>
          <p:nvPr>
            <p:ph type="title"/>
          </p:nvPr>
        </p:nvSpPr>
        <p:spPr/>
        <p:txBody>
          <a:bodyPr/>
          <a:lstStyle/>
          <a:p>
            <a:r>
              <a:rPr lang="hr-HR" dirty="0"/>
              <a:t>TNRD</a:t>
            </a:r>
          </a:p>
        </p:txBody>
      </p:sp>
      <p:sp>
        <p:nvSpPr>
          <p:cNvPr id="3" name="Content Placeholder 2">
            <a:extLst>
              <a:ext uri="{FF2B5EF4-FFF2-40B4-BE49-F238E27FC236}">
                <a16:creationId xmlns:a16="http://schemas.microsoft.com/office/drawing/2014/main" id="{1B66E950-9365-42D0-A0DB-375DFA453615}"/>
              </a:ext>
            </a:extLst>
          </p:cNvPr>
          <p:cNvSpPr>
            <a:spLocks noGrp="1"/>
          </p:cNvSpPr>
          <p:nvPr>
            <p:ph idx="1"/>
          </p:nvPr>
        </p:nvSpPr>
        <p:spPr/>
        <p:txBody>
          <a:bodyPr/>
          <a:lstStyle/>
          <a:p>
            <a:r>
              <a:rPr lang="hr-HR" dirty="0"/>
              <a:t>Sistemska </a:t>
            </a:r>
            <a:r>
              <a:rPr lang="hr-HR" b="1" dirty="0"/>
              <a:t>kemoterapija je standardna preporučena terapija </a:t>
            </a:r>
            <a:r>
              <a:rPr lang="hr-HR" dirty="0"/>
              <a:t>u liječenju bolesnica od TNBC, čiji tumor premašuje veličinu od 1 cm, sa ili bez proširenih tumorskih stanica u pazušne limfne čvorove.</a:t>
            </a:r>
          </a:p>
          <a:p>
            <a:r>
              <a:rPr lang="hr-HR" dirty="0"/>
              <a:t>Standardni kemoterapijski protokol za TNBC temelji se na kombinaciji uporabe </a:t>
            </a:r>
            <a:r>
              <a:rPr lang="hr-HR" b="1" dirty="0"/>
              <a:t>antraciklina  i taksana  </a:t>
            </a:r>
            <a:r>
              <a:rPr lang="hr-HR" dirty="0"/>
              <a:t>– lijekova koji su poboljšali ishod ove izrazito agresivne, maligne bolesti.</a:t>
            </a:r>
          </a:p>
          <a:p>
            <a:r>
              <a:rPr lang="hr-HR" dirty="0"/>
              <a:t>NACT ( neoadjuvantna kemoterapija-terapija prije operacije) smatra se standardnim pristupom za liječenje visokorizičnog TNBC. Na ovaj je način omogućena procjena učinkovitosti kemoterapije prije kiruške resekcije.</a:t>
            </a:r>
          </a:p>
          <a:p>
            <a:endParaRPr lang="hr-HR" dirty="0"/>
          </a:p>
        </p:txBody>
      </p:sp>
    </p:spTree>
    <p:extLst>
      <p:ext uri="{BB962C8B-B14F-4D97-AF65-F5344CB8AC3E}">
        <p14:creationId xmlns:p14="http://schemas.microsoft.com/office/powerpoint/2010/main" val="34561820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DB53-9663-406A-BF40-94F5C2A5A4C1}"/>
              </a:ext>
            </a:extLst>
          </p:cNvPr>
          <p:cNvSpPr>
            <a:spLocks noGrp="1"/>
          </p:cNvSpPr>
          <p:nvPr>
            <p:ph type="title"/>
          </p:nvPr>
        </p:nvSpPr>
        <p:spPr/>
        <p:txBody>
          <a:bodyPr/>
          <a:lstStyle/>
          <a:p>
            <a:r>
              <a:rPr lang="hr-HR" dirty="0"/>
              <a:t>TNRD</a:t>
            </a:r>
          </a:p>
        </p:txBody>
      </p:sp>
      <p:sp>
        <p:nvSpPr>
          <p:cNvPr id="3" name="Content Placeholder 2">
            <a:extLst>
              <a:ext uri="{FF2B5EF4-FFF2-40B4-BE49-F238E27FC236}">
                <a16:creationId xmlns:a16="http://schemas.microsoft.com/office/drawing/2014/main" id="{6B6FA430-9900-4E2B-BC73-2DE5ADDC946D}"/>
              </a:ext>
            </a:extLst>
          </p:cNvPr>
          <p:cNvSpPr>
            <a:spLocks noGrp="1"/>
          </p:cNvSpPr>
          <p:nvPr>
            <p:ph idx="1"/>
          </p:nvPr>
        </p:nvSpPr>
        <p:spPr/>
        <p:txBody>
          <a:bodyPr/>
          <a:lstStyle/>
          <a:p>
            <a:r>
              <a:rPr lang="hr-HR" b="1" dirty="0"/>
              <a:t>Kompletni patološki odgovor </a:t>
            </a:r>
            <a:r>
              <a:rPr lang="hr-HR" dirty="0"/>
              <a:t>(engl. pathological complete response, pCR) najvažniji je prognostički klinički parametar za TNBC te se definira kao izostanak rezidualnog invazivnog raka. </a:t>
            </a:r>
          </a:p>
          <a:p>
            <a:r>
              <a:rPr lang="hr-HR" dirty="0"/>
              <a:t>Nakon pružanja NACT-a, zabilježen je potpuni nestanak invazivnog karcinoma i povezan je s povoljnim ishodima</a:t>
            </a:r>
          </a:p>
          <a:p>
            <a:r>
              <a:rPr lang="hr-HR" dirty="0"/>
              <a:t>Iako je pCR generalno povezan s najboljim ishodom bolesti</a:t>
            </a:r>
            <a:r>
              <a:rPr lang="hr-HR" b="1" dirty="0"/>
              <a:t>, neke bolesnice s prisutnim pCR-om i TNBC mogu razviti recidiv bolesti nakon nekog vremena, </a:t>
            </a:r>
            <a:r>
              <a:rPr lang="hr-HR" dirty="0"/>
              <a:t>ali u usporedbi s drugim vrstama raka dojke, TNBC postiže više stope pCR-a nakon kemoterapije</a:t>
            </a:r>
          </a:p>
          <a:p>
            <a:endParaRPr lang="hr-HR" dirty="0"/>
          </a:p>
        </p:txBody>
      </p:sp>
    </p:spTree>
    <p:extLst>
      <p:ext uri="{BB962C8B-B14F-4D97-AF65-F5344CB8AC3E}">
        <p14:creationId xmlns:p14="http://schemas.microsoft.com/office/powerpoint/2010/main" val="14812533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5D241-C328-4517-B2E5-3D0DB9155FB3}"/>
              </a:ext>
            </a:extLst>
          </p:cNvPr>
          <p:cNvSpPr>
            <a:spLocks noGrp="1"/>
          </p:cNvSpPr>
          <p:nvPr>
            <p:ph type="title"/>
          </p:nvPr>
        </p:nvSpPr>
        <p:spPr/>
        <p:txBody>
          <a:bodyPr/>
          <a:lstStyle/>
          <a:p>
            <a:r>
              <a:rPr lang="hr-HR" b="1" dirty="0"/>
              <a:t>Uloga platine (s ili bez bevacizumaba)  u liječenju TNRD</a:t>
            </a:r>
          </a:p>
        </p:txBody>
      </p:sp>
      <p:sp>
        <p:nvSpPr>
          <p:cNvPr id="3" name="Content Placeholder 2">
            <a:extLst>
              <a:ext uri="{FF2B5EF4-FFF2-40B4-BE49-F238E27FC236}">
                <a16:creationId xmlns:a16="http://schemas.microsoft.com/office/drawing/2014/main" id="{89D81BAE-09A3-435B-8472-9883A134D859}"/>
              </a:ext>
            </a:extLst>
          </p:cNvPr>
          <p:cNvSpPr>
            <a:spLocks noGrp="1"/>
          </p:cNvSpPr>
          <p:nvPr>
            <p:ph idx="1"/>
          </p:nvPr>
        </p:nvSpPr>
        <p:spPr/>
        <p:txBody>
          <a:bodyPr/>
          <a:lstStyle/>
          <a:p>
            <a:r>
              <a:rPr lang="hr-HR" b="1" dirty="0"/>
              <a:t>TNBC obično su osjetljiviji </a:t>
            </a:r>
            <a:r>
              <a:rPr lang="hr-HR" dirty="0"/>
              <a:t>na spojeve, poput agensa platine, koji oštećuju DNA molekulu. </a:t>
            </a:r>
          </a:p>
          <a:p>
            <a:r>
              <a:rPr lang="hr-HR" dirty="0"/>
              <a:t>Istraživanja su pokazala da dodavanjem karboplatine u neoadjuvantnu terapiju antraciklinom i kemoterapiju na bazi taksana bolesnici imaju znatno poboljšanje stope pCR-a. </a:t>
            </a:r>
          </a:p>
          <a:p>
            <a:r>
              <a:rPr lang="hr-HR" dirty="0"/>
              <a:t>Međutim, još uvijek nije dokazano i utvrđeno bi li isti učinak bio i po pitanju stope povrata bolesti</a:t>
            </a:r>
          </a:p>
          <a:p>
            <a:r>
              <a:rPr lang="hr-HR" dirty="0"/>
              <a:t>Ostala ispitivanja pokazala su da dodavanje </a:t>
            </a:r>
            <a:r>
              <a:rPr lang="hr-HR" b="1" dirty="0"/>
              <a:t>karboplatine u standardnu neoadjuvantnu kemoterapiju uz bevacizumab </a:t>
            </a:r>
            <a:r>
              <a:rPr lang="hr-HR" dirty="0"/>
              <a:t>ostvaruje korist od </a:t>
            </a:r>
            <a:r>
              <a:rPr lang="hr-HR" b="1" dirty="0">
                <a:solidFill>
                  <a:srgbClr val="FF0000"/>
                </a:solidFill>
              </a:rPr>
              <a:t>oko 10% </a:t>
            </a:r>
            <a:r>
              <a:rPr lang="hr-HR" dirty="0"/>
              <a:t>u trogodišnjem preživljenju bez progresije.</a:t>
            </a:r>
          </a:p>
          <a:p>
            <a:endParaRPr lang="hr-HR" dirty="0"/>
          </a:p>
          <a:p>
            <a:endParaRPr lang="hr-HR" dirty="0"/>
          </a:p>
        </p:txBody>
      </p:sp>
    </p:spTree>
    <p:extLst>
      <p:ext uri="{BB962C8B-B14F-4D97-AF65-F5344CB8AC3E}">
        <p14:creationId xmlns:p14="http://schemas.microsoft.com/office/powerpoint/2010/main" val="12046669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28CC4-5685-4EED-8AA6-AFEE1F2DA124}"/>
              </a:ext>
            </a:extLst>
          </p:cNvPr>
          <p:cNvSpPr>
            <a:spLocks noGrp="1"/>
          </p:cNvSpPr>
          <p:nvPr>
            <p:ph type="title"/>
          </p:nvPr>
        </p:nvSpPr>
        <p:spPr/>
        <p:txBody>
          <a:bodyPr/>
          <a:lstStyle/>
          <a:p>
            <a:r>
              <a:rPr lang="hr-HR" b="1" dirty="0"/>
              <a:t>Ciljana terapija PARP inhibitorima</a:t>
            </a:r>
          </a:p>
        </p:txBody>
      </p:sp>
      <p:sp>
        <p:nvSpPr>
          <p:cNvPr id="3" name="Content Placeholder 2">
            <a:extLst>
              <a:ext uri="{FF2B5EF4-FFF2-40B4-BE49-F238E27FC236}">
                <a16:creationId xmlns:a16="http://schemas.microsoft.com/office/drawing/2014/main" id="{A510E2C4-BAEE-45E0-8254-8911AEEC1FE6}"/>
              </a:ext>
            </a:extLst>
          </p:cNvPr>
          <p:cNvSpPr>
            <a:spLocks noGrp="1"/>
          </p:cNvSpPr>
          <p:nvPr>
            <p:ph idx="1"/>
          </p:nvPr>
        </p:nvSpPr>
        <p:spPr/>
        <p:txBody>
          <a:bodyPr>
            <a:normAutofit fontScale="85000" lnSpcReduction="20000"/>
          </a:bodyPr>
          <a:lstStyle/>
          <a:p>
            <a:r>
              <a:rPr lang="hr-HR" dirty="0"/>
              <a:t>Poli adenozin difosfat-riboza polimeraza (engl. poly adenosine diphosphate-ribose polymerase), ili kraće PARP, </a:t>
            </a:r>
            <a:r>
              <a:rPr lang="hr-HR" b="1" dirty="0"/>
              <a:t>enzim je koji pomaže obnoviti oštećenje DNA molekule. </a:t>
            </a:r>
          </a:p>
          <a:p>
            <a:r>
              <a:rPr lang="hr-HR" dirty="0"/>
              <a:t>PARP inhibitori vrsta su lijekova koji se koriste u borbi protiv raka u ciljanoj terapiji. Njihov se rad temelji na </a:t>
            </a:r>
            <a:r>
              <a:rPr lang="hr-HR" b="1" dirty="0"/>
              <a:t>onemogućavanju popravka tumorskih stanica, što vodi u staničnu smrt</a:t>
            </a:r>
          </a:p>
          <a:p>
            <a:r>
              <a:rPr lang="hr-HR" dirty="0"/>
              <a:t>Trenutno se </a:t>
            </a:r>
            <a:r>
              <a:rPr lang="hr-HR" b="1" dirty="0"/>
              <a:t>BRCA 1 i 2 mutirani </a:t>
            </a:r>
            <a:r>
              <a:rPr lang="hr-HR" dirty="0"/>
              <a:t>tumori, među koje spadaju i TNBC sa približno </a:t>
            </a:r>
            <a:r>
              <a:rPr lang="hr-HR" b="1" dirty="0"/>
              <a:t>19,5%</a:t>
            </a:r>
            <a:r>
              <a:rPr lang="hr-HR" dirty="0"/>
              <a:t>, liječe anti-PARP ciljanom terapijom</a:t>
            </a:r>
          </a:p>
          <a:p>
            <a:r>
              <a:rPr lang="hr-HR" dirty="0"/>
              <a:t>U liječenju metastatskog TNBC s BRCA mutacijama koriste </a:t>
            </a:r>
            <a:r>
              <a:rPr lang="hr-HR" b="1" dirty="0">
                <a:solidFill>
                  <a:srgbClr val="FF0000"/>
                </a:solidFill>
              </a:rPr>
              <a:t>olaparib (</a:t>
            </a:r>
            <a:r>
              <a:rPr lang="hr-HR" dirty="0"/>
              <a:t>Lynparza</a:t>
            </a:r>
            <a:r>
              <a:rPr lang="hr-HR" b="1" dirty="0">
                <a:solidFill>
                  <a:srgbClr val="FF0000"/>
                </a:solidFill>
              </a:rPr>
              <a:t>), talazoparib (</a:t>
            </a:r>
            <a:r>
              <a:rPr lang="hr-HR" dirty="0"/>
              <a:t>Talzenna</a:t>
            </a:r>
            <a:r>
              <a:rPr lang="hr-HR" b="1" dirty="0">
                <a:solidFill>
                  <a:srgbClr val="FF0000"/>
                </a:solidFill>
              </a:rPr>
              <a:t>) i rukaparib (</a:t>
            </a:r>
            <a:r>
              <a:rPr lang="hr-HR" b="1" dirty="0"/>
              <a:t>Rubraca</a:t>
            </a:r>
            <a:r>
              <a:rPr lang="hr-HR" b="1" dirty="0">
                <a:solidFill>
                  <a:srgbClr val="FF0000"/>
                </a:solidFill>
              </a:rPr>
              <a:t>),</a:t>
            </a:r>
            <a:r>
              <a:rPr lang="hr-HR" dirty="0"/>
              <a:t> među kojima je potonji pokazao najbolje i najizglednije rezultate, no i dalje se raspravlja o pitanjima vezanih uz optimalnu dozu te se čekaju rezultati ostalih ispitivanja</a:t>
            </a:r>
          </a:p>
          <a:p>
            <a:r>
              <a:rPr lang="hr-HR" dirty="0">
                <a:solidFill>
                  <a:srgbClr val="00B0F0"/>
                </a:solidFill>
              </a:rPr>
              <a:t>Veliparib</a:t>
            </a:r>
            <a:r>
              <a:rPr lang="hr-HR" dirty="0"/>
              <a:t> nije se pokazao dovoljno dobar. </a:t>
            </a:r>
          </a:p>
          <a:p>
            <a:endParaRPr lang="hr-HR" dirty="0"/>
          </a:p>
        </p:txBody>
      </p:sp>
    </p:spTree>
    <p:extLst>
      <p:ext uri="{BB962C8B-B14F-4D97-AF65-F5344CB8AC3E}">
        <p14:creationId xmlns:p14="http://schemas.microsoft.com/office/powerpoint/2010/main" val="41616692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A5F96-4F74-43A5-BA9C-B4F46B2BAB39}"/>
              </a:ext>
            </a:extLst>
          </p:cNvPr>
          <p:cNvSpPr>
            <a:spLocks noGrp="1"/>
          </p:cNvSpPr>
          <p:nvPr>
            <p:ph type="title"/>
          </p:nvPr>
        </p:nvSpPr>
        <p:spPr/>
        <p:txBody>
          <a:bodyPr/>
          <a:lstStyle/>
          <a:p>
            <a:r>
              <a:rPr lang="hr-HR" b="1" dirty="0"/>
              <a:t>Talazoparib</a:t>
            </a:r>
            <a:r>
              <a:rPr lang="hr-HR" dirty="0">
                <a:solidFill>
                  <a:srgbClr val="FF0000"/>
                </a:solidFill>
              </a:rPr>
              <a:t> (Talzenna</a:t>
            </a:r>
            <a:r>
              <a:rPr lang="hr-HR" dirty="0"/>
              <a:t>)</a:t>
            </a:r>
          </a:p>
        </p:txBody>
      </p:sp>
      <p:sp>
        <p:nvSpPr>
          <p:cNvPr id="3" name="Content Placeholder 2">
            <a:extLst>
              <a:ext uri="{FF2B5EF4-FFF2-40B4-BE49-F238E27FC236}">
                <a16:creationId xmlns:a16="http://schemas.microsoft.com/office/drawing/2014/main" id="{1EAD8E27-FF81-4A8A-B25F-CA4CAB06DE4C}"/>
              </a:ext>
            </a:extLst>
          </p:cNvPr>
          <p:cNvSpPr>
            <a:spLocks noGrp="1"/>
          </p:cNvSpPr>
          <p:nvPr>
            <p:ph idx="1"/>
          </p:nvPr>
        </p:nvSpPr>
        <p:spPr/>
        <p:txBody>
          <a:bodyPr>
            <a:normAutofit fontScale="92500" lnSpcReduction="10000"/>
          </a:bodyPr>
          <a:lstStyle/>
          <a:p>
            <a:pPr marL="0" indent="0">
              <a:buNone/>
            </a:pPr>
            <a:r>
              <a:rPr lang="hr-HR" dirty="0"/>
              <a:t>NL 530 </a:t>
            </a:r>
            <a:r>
              <a:rPr lang="hr-HR" b="1" dirty="0"/>
              <a:t>Monoterapija</a:t>
            </a:r>
            <a:r>
              <a:rPr lang="hr-HR" dirty="0"/>
              <a:t> za liječenje odraslih bolesnika sa zametnim mutacijama gena BRCA1 i BRCA2 koji boluju od </a:t>
            </a:r>
            <a:r>
              <a:rPr lang="hr-HR" b="1" i="1" u="sng" dirty="0"/>
              <a:t>lokalno uznapredovalog ili metastatskog trostruko-negativnog raka dojke</a:t>
            </a:r>
            <a:r>
              <a:rPr lang="hr-HR" dirty="0"/>
              <a:t>. Bolesnici su prethodno trebali biti liječeni antraciklinom i/ili taksanom u (neo)adjuvantnom, lokalno uznapredovalom ili metastatskom okruženju osim ako ta liječenja nisu bila prikladna za bolesnike. Nastavak liječenja moguć je isključivo kod pozitivnog tumorskog odgovora na provedeno liječenje (kompletna remisija, parcijalna remisija ili stabilna bolest) uz obveznu prvu procjenu terapijskog učinka liječenja nakon 3 ciklusa liječenja. Svaka sljedeća procjena se radi nakon provedenih 3 ciklusa liječenja. Liječenje odobrava Bolničko povjerenstvo za lijekova na prijedlog internističkog onkologa ili specijalista radioterapije i onkologije.</a:t>
            </a:r>
          </a:p>
        </p:txBody>
      </p:sp>
    </p:spTree>
    <p:extLst>
      <p:ext uri="{BB962C8B-B14F-4D97-AF65-F5344CB8AC3E}">
        <p14:creationId xmlns:p14="http://schemas.microsoft.com/office/powerpoint/2010/main" val="21927606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5379-6966-496C-8200-C333BE449A2A}"/>
              </a:ext>
            </a:extLst>
          </p:cNvPr>
          <p:cNvSpPr>
            <a:spLocks noGrp="1"/>
          </p:cNvSpPr>
          <p:nvPr>
            <p:ph type="title"/>
          </p:nvPr>
        </p:nvSpPr>
        <p:spPr/>
        <p:txBody>
          <a:bodyPr/>
          <a:lstStyle/>
          <a:p>
            <a:r>
              <a:rPr lang="hr-HR" b="1" dirty="0"/>
              <a:t>Imunoterapija TNBC</a:t>
            </a:r>
          </a:p>
        </p:txBody>
      </p:sp>
      <p:sp>
        <p:nvSpPr>
          <p:cNvPr id="3" name="Content Placeholder 2">
            <a:extLst>
              <a:ext uri="{FF2B5EF4-FFF2-40B4-BE49-F238E27FC236}">
                <a16:creationId xmlns:a16="http://schemas.microsoft.com/office/drawing/2014/main" id="{CE96F0B4-4BC7-475B-9780-0350FB544898}"/>
              </a:ext>
            </a:extLst>
          </p:cNvPr>
          <p:cNvSpPr>
            <a:spLocks noGrp="1"/>
          </p:cNvSpPr>
          <p:nvPr>
            <p:ph idx="1"/>
          </p:nvPr>
        </p:nvSpPr>
        <p:spPr/>
        <p:txBody>
          <a:bodyPr>
            <a:normAutofit fontScale="85000" lnSpcReduction="20000"/>
          </a:bodyPr>
          <a:lstStyle/>
          <a:p>
            <a:r>
              <a:rPr lang="hr-HR" dirty="0"/>
              <a:t>Rak dojke općenito se smatra neimunogenim tumorom, no </a:t>
            </a:r>
            <a:r>
              <a:rPr lang="hr-HR" b="1" dirty="0"/>
              <a:t>podtip TNBC pokazuje značajke, poput najvećeg broja mutacija, koje ga čine imunogenim.</a:t>
            </a:r>
          </a:p>
          <a:p>
            <a:r>
              <a:rPr lang="hr-HR" b="1" dirty="0"/>
              <a:t>PD-1/PD-L1 &gt; ili jednak 1% </a:t>
            </a:r>
          </a:p>
          <a:p>
            <a:r>
              <a:rPr lang="hr-HR" dirty="0"/>
              <a:t>Posljednjih nekoliko godina imunoterapija, </a:t>
            </a:r>
            <a:r>
              <a:rPr lang="hr-HR" b="1" dirty="0"/>
              <a:t>sama ili u kombinaciji s kemoterapijom, </a:t>
            </a:r>
            <a:r>
              <a:rPr lang="hr-HR" dirty="0"/>
              <a:t>pokazala se povoljnom terapijskom metodom, budući da se postigla povećana ukupna stopa odgovora na terapiju i preživljenje metastatski proširenog TNBC.</a:t>
            </a:r>
          </a:p>
          <a:p>
            <a:r>
              <a:rPr lang="hr-HR" dirty="0"/>
              <a:t>Lijek koji se uglavnom koristi u imunoterapiji je </a:t>
            </a:r>
            <a:r>
              <a:rPr lang="hr-HR" b="1" dirty="0"/>
              <a:t>pembrolizumab, </a:t>
            </a:r>
            <a:r>
              <a:rPr lang="hr-HR" dirty="0"/>
              <a:t>a dodavanjem istog standardnoj neoadjuvantnoj kemoterapiji postiglo se poboljšanje vjerojatnosti </a:t>
            </a:r>
            <a:r>
              <a:rPr lang="hr-HR" b="1" dirty="0"/>
              <a:t>pCR-a za 40%. </a:t>
            </a:r>
          </a:p>
          <a:p>
            <a:r>
              <a:rPr lang="hr-HR" dirty="0"/>
              <a:t>Ostala istraživanja, koja su se bavila procjenom sigurnosti i djelotvornosti pembrolizumaba u kombinaciji s različitim dozama i vrstama platine i taksana, pokazala su najbolji terapijski odgovor u podskupini bolesnika liječenih </a:t>
            </a:r>
            <a:r>
              <a:rPr lang="hr-HR" b="1" dirty="0"/>
              <a:t>pembrolizumabom sa nab-paklitakselom i karboplatinom</a:t>
            </a:r>
          </a:p>
          <a:p>
            <a:endParaRPr lang="hr-HR" dirty="0"/>
          </a:p>
        </p:txBody>
      </p:sp>
    </p:spTree>
    <p:extLst>
      <p:ext uri="{BB962C8B-B14F-4D97-AF65-F5344CB8AC3E}">
        <p14:creationId xmlns:p14="http://schemas.microsoft.com/office/powerpoint/2010/main" val="11738380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F232D-D2E5-4E9F-9736-07AF34F88E3E}"/>
              </a:ext>
            </a:extLst>
          </p:cNvPr>
          <p:cNvSpPr>
            <a:spLocks noGrp="1"/>
          </p:cNvSpPr>
          <p:nvPr>
            <p:ph type="title"/>
          </p:nvPr>
        </p:nvSpPr>
        <p:spPr/>
        <p:txBody>
          <a:bodyPr/>
          <a:lstStyle/>
          <a:p>
            <a:r>
              <a:rPr lang="hr-HR" b="1" dirty="0"/>
              <a:t>ŠTO JE IMUNOTERAPIJA?</a:t>
            </a:r>
          </a:p>
        </p:txBody>
      </p:sp>
      <p:sp>
        <p:nvSpPr>
          <p:cNvPr id="3" name="Content Placeholder 2">
            <a:extLst>
              <a:ext uri="{FF2B5EF4-FFF2-40B4-BE49-F238E27FC236}">
                <a16:creationId xmlns:a16="http://schemas.microsoft.com/office/drawing/2014/main" id="{2064A06A-BE44-4861-8C8A-E64696268E44}"/>
              </a:ext>
            </a:extLst>
          </p:cNvPr>
          <p:cNvSpPr>
            <a:spLocks noGrp="1"/>
          </p:cNvSpPr>
          <p:nvPr>
            <p:ph idx="1"/>
          </p:nvPr>
        </p:nvSpPr>
        <p:spPr/>
        <p:txBody>
          <a:bodyPr/>
          <a:lstStyle/>
          <a:p>
            <a:r>
              <a:rPr lang="hr-HR" dirty="0"/>
              <a:t>Imunoterapija je liječenje koje </a:t>
            </a:r>
            <a:r>
              <a:rPr lang="hr-HR" b="1" dirty="0"/>
              <a:t>koristi imunološki sustav </a:t>
            </a:r>
            <a:r>
              <a:rPr lang="hr-HR" dirty="0"/>
              <a:t>osobe u borbi protiv raka. </a:t>
            </a:r>
          </a:p>
          <a:p>
            <a:r>
              <a:rPr lang="hr-HR" dirty="0"/>
              <a:t>Imunoterapija može </a:t>
            </a:r>
            <a:r>
              <a:rPr lang="hr-HR" b="1" dirty="0"/>
              <a:t>potaknuti ili promijeniti </a:t>
            </a:r>
            <a:r>
              <a:rPr lang="hr-HR" dirty="0"/>
              <a:t>rad imunološkog sustava tako da može pronaći i napasti stanice raka.</a:t>
            </a:r>
          </a:p>
          <a:p>
            <a:r>
              <a:rPr lang="hr-HR" dirty="0"/>
              <a:t> Ako vaše liječenje uključuje imunoterapiju, saznanje kako ona funkcionira i što možete očekivati često vam može pomoći da se pripremite za liječenje.</a:t>
            </a:r>
          </a:p>
        </p:txBody>
      </p:sp>
    </p:spTree>
    <p:extLst>
      <p:ext uri="{BB962C8B-B14F-4D97-AF65-F5344CB8AC3E}">
        <p14:creationId xmlns:p14="http://schemas.microsoft.com/office/powerpoint/2010/main" val="26593685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4DAB-11D2-4443-90A9-EE88BC214665}"/>
              </a:ext>
            </a:extLst>
          </p:cNvPr>
          <p:cNvSpPr>
            <a:spLocks noGrp="1"/>
          </p:cNvSpPr>
          <p:nvPr>
            <p:ph type="title"/>
          </p:nvPr>
        </p:nvSpPr>
        <p:spPr/>
        <p:txBody>
          <a:bodyPr/>
          <a:lstStyle/>
          <a:p>
            <a:r>
              <a:rPr lang="fi-FI" b="1" dirty="0"/>
              <a:t>Kako se imunoterapija koristi za liječenje raka</a:t>
            </a:r>
            <a:r>
              <a:rPr lang="hr-HR" b="1" dirty="0"/>
              <a:t>?</a:t>
            </a:r>
          </a:p>
        </p:txBody>
      </p:sp>
      <p:sp>
        <p:nvSpPr>
          <p:cNvPr id="3" name="Content Placeholder 2">
            <a:extLst>
              <a:ext uri="{FF2B5EF4-FFF2-40B4-BE49-F238E27FC236}">
                <a16:creationId xmlns:a16="http://schemas.microsoft.com/office/drawing/2014/main" id="{55DA31CF-A7C8-4B0F-9663-01CD0AD9B135}"/>
              </a:ext>
            </a:extLst>
          </p:cNvPr>
          <p:cNvSpPr>
            <a:spLocks noGrp="1"/>
          </p:cNvSpPr>
          <p:nvPr>
            <p:ph idx="1"/>
          </p:nvPr>
        </p:nvSpPr>
        <p:spPr/>
        <p:txBody>
          <a:bodyPr>
            <a:normAutofit fontScale="92500"/>
          </a:bodyPr>
          <a:lstStyle/>
          <a:p>
            <a:r>
              <a:rPr lang="hr-HR" dirty="0"/>
              <a:t>Dva su temeljna principa:</a:t>
            </a:r>
          </a:p>
          <a:p>
            <a:pPr marL="0" indent="0">
              <a:buNone/>
            </a:pPr>
            <a:r>
              <a:rPr lang="hr-HR" b="1" dirty="0"/>
              <a:t>1. Poticanje ili jačanje prirodne obrane </a:t>
            </a:r>
            <a:r>
              <a:rPr lang="hr-HR" dirty="0"/>
              <a:t>vašeg imunološkog sustava tako da   </a:t>
            </a:r>
          </a:p>
          <a:p>
            <a:pPr marL="0" indent="0">
              <a:buNone/>
            </a:pPr>
            <a:r>
              <a:rPr lang="hr-HR" dirty="0"/>
              <a:t>     radi jače ili pametnije kako bi pronašao i napao stanice raka</a:t>
            </a:r>
          </a:p>
          <a:p>
            <a:pPr marL="0" indent="0">
              <a:buNone/>
            </a:pPr>
            <a:r>
              <a:rPr lang="hr-HR" b="1" dirty="0"/>
              <a:t>2. Stvaranje tvari u laboratoriju </a:t>
            </a:r>
            <a:r>
              <a:rPr lang="hr-HR" dirty="0"/>
              <a:t>koje su poput komponenti imunološkog </a:t>
            </a:r>
          </a:p>
          <a:p>
            <a:pPr marL="0" indent="0">
              <a:buNone/>
            </a:pPr>
            <a:r>
              <a:rPr lang="hr-HR" dirty="0"/>
              <a:t>     sustava i njihovo korištenje za pomoć u pronalaženju i napadu na st. raka</a:t>
            </a:r>
          </a:p>
          <a:p>
            <a:r>
              <a:rPr lang="hr-HR" dirty="0"/>
              <a:t>U posljednjih nekoliko desetljeća imunoterapija je postala važan dio liječenja </a:t>
            </a:r>
            <a:r>
              <a:rPr lang="hr-HR" b="1" dirty="0"/>
              <a:t>nekih vrsta </a:t>
            </a:r>
            <a:r>
              <a:rPr lang="hr-HR" dirty="0"/>
              <a:t>raka.</a:t>
            </a:r>
          </a:p>
          <a:p>
            <a:r>
              <a:rPr lang="hr-HR" dirty="0"/>
              <a:t>Kod nekih vrsta  karcinoma primjenjuje se kao </a:t>
            </a:r>
            <a:r>
              <a:rPr lang="hr-HR" b="1" dirty="0"/>
              <a:t>monoterapija</a:t>
            </a:r>
            <a:r>
              <a:rPr lang="hr-HR" dirty="0"/>
              <a:t>, ali za druge djeluje bolje kada se koristi </a:t>
            </a:r>
            <a:r>
              <a:rPr lang="hr-HR" b="1" dirty="0"/>
              <a:t>u kombinaciji  </a:t>
            </a:r>
            <a:r>
              <a:rPr lang="hr-HR" dirty="0"/>
              <a:t>s drugim vrstama liječenja.</a:t>
            </a:r>
          </a:p>
        </p:txBody>
      </p:sp>
    </p:spTree>
    <p:extLst>
      <p:ext uri="{BB962C8B-B14F-4D97-AF65-F5344CB8AC3E}">
        <p14:creationId xmlns:p14="http://schemas.microsoft.com/office/powerpoint/2010/main" val="428349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7601-8E60-480F-B868-6B4066294574}"/>
              </a:ext>
            </a:extLst>
          </p:cNvPr>
          <p:cNvSpPr>
            <a:spLocks noGrp="1"/>
          </p:cNvSpPr>
          <p:nvPr>
            <p:ph type="title"/>
          </p:nvPr>
        </p:nvSpPr>
        <p:spPr/>
        <p:txBody>
          <a:bodyPr/>
          <a:lstStyle/>
          <a:p>
            <a:r>
              <a:rPr lang="hr-HR" b="1" dirty="0"/>
              <a:t>IMUNOHISTOKEMIJSKA SLIKA RAKA DOJKE </a:t>
            </a:r>
          </a:p>
        </p:txBody>
      </p:sp>
      <p:sp>
        <p:nvSpPr>
          <p:cNvPr id="3" name="Content Placeholder 2">
            <a:extLst>
              <a:ext uri="{FF2B5EF4-FFF2-40B4-BE49-F238E27FC236}">
                <a16:creationId xmlns:a16="http://schemas.microsoft.com/office/drawing/2014/main" id="{6C8AA100-036B-43AB-82D6-E9530611AF2A}"/>
              </a:ext>
            </a:extLst>
          </p:cNvPr>
          <p:cNvSpPr>
            <a:spLocks noGrp="1"/>
          </p:cNvSpPr>
          <p:nvPr>
            <p:ph idx="1"/>
          </p:nvPr>
        </p:nvSpPr>
        <p:spPr/>
        <p:txBody>
          <a:bodyPr>
            <a:normAutofit fontScale="92500" lnSpcReduction="10000"/>
          </a:bodyPr>
          <a:lstStyle/>
          <a:p>
            <a:pPr marL="0" indent="0">
              <a:buNone/>
            </a:pPr>
            <a:r>
              <a:rPr lang="hr-HR" b="1" dirty="0"/>
              <a:t>4 SKUPINE </a:t>
            </a:r>
            <a:r>
              <a:rPr lang="hr-HR" dirty="0"/>
              <a:t>s obzirom na status hormonskih receptora i HER-2 receptora:</a:t>
            </a:r>
          </a:p>
          <a:p>
            <a:pPr marL="0" indent="0">
              <a:buNone/>
            </a:pPr>
            <a:endParaRPr lang="hr-HR" dirty="0"/>
          </a:p>
          <a:p>
            <a:pPr marL="514350" indent="-514350">
              <a:buAutoNum type="arabicPeriod"/>
            </a:pPr>
            <a:r>
              <a:rPr lang="hr-HR" dirty="0"/>
              <a:t>ER+ i/ili PgR+, HER-2 - (70-80%)</a:t>
            </a:r>
          </a:p>
          <a:p>
            <a:pPr marL="514350" indent="-514350">
              <a:buAutoNum type="arabicPeriod"/>
            </a:pPr>
            <a:r>
              <a:rPr lang="hr-HR" dirty="0"/>
              <a:t>ER + i/ili PR+, HER-2 + (10-15%)</a:t>
            </a:r>
          </a:p>
          <a:p>
            <a:pPr marL="514350" indent="-514350">
              <a:buAutoNum type="arabicPeriod"/>
            </a:pPr>
            <a:r>
              <a:rPr lang="hr-HR" dirty="0"/>
              <a:t>ER -, PgR -, HER-2  - (15%)</a:t>
            </a:r>
          </a:p>
          <a:p>
            <a:pPr marL="514350" indent="-514350">
              <a:buAutoNum type="arabicPeriod"/>
            </a:pPr>
            <a:r>
              <a:rPr lang="hr-HR" dirty="0"/>
              <a:t>ER-, PgR -, HER2 + (5-10%)</a:t>
            </a:r>
          </a:p>
          <a:p>
            <a:pPr marL="514350" indent="-514350">
              <a:buAutoNum type="arabicPeriod"/>
            </a:pPr>
            <a:endParaRPr lang="hr-HR" dirty="0"/>
          </a:p>
          <a:p>
            <a:pPr marL="0" indent="0">
              <a:buNone/>
            </a:pPr>
            <a:r>
              <a:rPr lang="hr-HR" dirty="0"/>
              <a:t>Inflamatorni rak dojke je posebna kategorija karcinoma dojke!!!! (Najčešće HR-, Her2 +, s tumorskom embolijom dermalnih krvnih žila, klinički crvenilom i otečenosti kože)</a:t>
            </a:r>
          </a:p>
          <a:p>
            <a:pPr marL="0" indent="0">
              <a:buNone/>
            </a:pPr>
            <a:endParaRPr lang="hr-HR" dirty="0"/>
          </a:p>
          <a:p>
            <a:pPr marL="0" indent="0">
              <a:buNone/>
            </a:pPr>
            <a:endParaRPr lang="hr-HR" dirty="0"/>
          </a:p>
        </p:txBody>
      </p:sp>
    </p:spTree>
    <p:extLst>
      <p:ext uri="{BB962C8B-B14F-4D97-AF65-F5344CB8AC3E}">
        <p14:creationId xmlns:p14="http://schemas.microsoft.com/office/powerpoint/2010/main" val="25176895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DE45-AA0F-47BC-95A5-57C13CF38B6F}"/>
              </a:ext>
            </a:extLst>
          </p:cNvPr>
          <p:cNvSpPr>
            <a:spLocks noGrp="1"/>
          </p:cNvSpPr>
          <p:nvPr>
            <p:ph type="title"/>
          </p:nvPr>
        </p:nvSpPr>
        <p:spPr/>
        <p:txBody>
          <a:bodyPr/>
          <a:lstStyle/>
          <a:p>
            <a:r>
              <a:rPr lang="hr-HR" b="1" dirty="0"/>
              <a:t>Što radi naš imunološki sustav?</a:t>
            </a:r>
          </a:p>
        </p:txBody>
      </p:sp>
      <p:sp>
        <p:nvSpPr>
          <p:cNvPr id="3" name="Content Placeholder 2">
            <a:extLst>
              <a:ext uri="{FF2B5EF4-FFF2-40B4-BE49-F238E27FC236}">
                <a16:creationId xmlns:a16="http://schemas.microsoft.com/office/drawing/2014/main" id="{A40907C3-C20E-44C1-8EE8-B810B9C66268}"/>
              </a:ext>
            </a:extLst>
          </p:cNvPr>
          <p:cNvSpPr>
            <a:spLocks noGrp="1"/>
          </p:cNvSpPr>
          <p:nvPr>
            <p:ph idx="1"/>
          </p:nvPr>
        </p:nvSpPr>
        <p:spPr/>
        <p:txBody>
          <a:bodyPr>
            <a:normAutofit/>
          </a:bodyPr>
          <a:lstStyle/>
          <a:p>
            <a:r>
              <a:rPr lang="hr-HR" dirty="0"/>
              <a:t>Naš imunološki sustav skup je organa, posebnih stanica i tvari koje nam pomažu u zaštiti od infekcija i nekih drugih bolesti.</a:t>
            </a:r>
          </a:p>
          <a:p>
            <a:r>
              <a:rPr lang="hr-HR" dirty="0"/>
              <a:t>Imunološki sustav prati sve tvari koje se normalno nalaze u tijelu. </a:t>
            </a:r>
          </a:p>
          <a:p>
            <a:r>
              <a:rPr lang="hr-HR" dirty="0"/>
              <a:t>Svaka </a:t>
            </a:r>
            <a:r>
              <a:rPr lang="hr-HR" b="1" dirty="0"/>
              <a:t>nova tvar koju imunološki sustav ne prepozna izaziva uzbunu, zbog čega je imunološki sustav napada</a:t>
            </a:r>
            <a:r>
              <a:rPr lang="hr-HR" dirty="0"/>
              <a:t>. Na primjer, mikroorganizmi  sadrže tvari poput određenih proteina koji se inače ne nalaze u ljudskom tijelu. Imunološki sustav ih vidi </a:t>
            </a:r>
            <a:r>
              <a:rPr lang="hr-HR" b="1" dirty="0"/>
              <a:t>kao "strane" i napada ih. </a:t>
            </a:r>
          </a:p>
          <a:p>
            <a:r>
              <a:rPr lang="hr-HR" dirty="0"/>
              <a:t>Imunološki odgovor može uništiti sve što sadrži stranu tvar, poput mikrorganizama ili stanica raka.</a:t>
            </a:r>
          </a:p>
        </p:txBody>
      </p:sp>
    </p:spTree>
    <p:extLst>
      <p:ext uri="{BB962C8B-B14F-4D97-AF65-F5344CB8AC3E}">
        <p14:creationId xmlns:p14="http://schemas.microsoft.com/office/powerpoint/2010/main" val="42818852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7F5E-92DA-4E70-9D43-F9CA4ABD18C9}"/>
              </a:ext>
            </a:extLst>
          </p:cNvPr>
          <p:cNvSpPr>
            <a:spLocks noGrp="1"/>
          </p:cNvSpPr>
          <p:nvPr>
            <p:ph type="title"/>
          </p:nvPr>
        </p:nvSpPr>
        <p:spPr/>
        <p:txBody>
          <a:bodyPr/>
          <a:lstStyle/>
          <a:p>
            <a:r>
              <a:rPr lang="hr-HR" b="1" dirty="0"/>
              <a:t>Imunološki sustav teže cilja na stanice raka</a:t>
            </a:r>
          </a:p>
        </p:txBody>
      </p:sp>
      <p:sp>
        <p:nvSpPr>
          <p:cNvPr id="3" name="Content Placeholder 2">
            <a:extLst>
              <a:ext uri="{FF2B5EF4-FFF2-40B4-BE49-F238E27FC236}">
                <a16:creationId xmlns:a16="http://schemas.microsoft.com/office/drawing/2014/main" id="{55B00F77-2DC6-4680-98EC-0C5FF6403AB2}"/>
              </a:ext>
            </a:extLst>
          </p:cNvPr>
          <p:cNvSpPr>
            <a:spLocks noGrp="1"/>
          </p:cNvSpPr>
          <p:nvPr>
            <p:ph idx="1"/>
          </p:nvPr>
        </p:nvSpPr>
        <p:spPr/>
        <p:txBody>
          <a:bodyPr>
            <a:normAutofit/>
          </a:bodyPr>
          <a:lstStyle/>
          <a:p>
            <a:r>
              <a:rPr lang="hr-HR" dirty="0"/>
              <a:t>Budući da stanice raka zapravo počinju </a:t>
            </a:r>
            <a:r>
              <a:rPr lang="hr-HR" b="1" dirty="0"/>
              <a:t>PROMJENOM normalnih </a:t>
            </a:r>
            <a:r>
              <a:rPr lang="hr-HR" dirty="0"/>
              <a:t>stanica, imunološki ih sustav </a:t>
            </a:r>
            <a:r>
              <a:rPr lang="hr-HR" b="1" dirty="0"/>
              <a:t>ne prepoznaje uvijek kao strane.</a:t>
            </a:r>
          </a:p>
          <a:p>
            <a:r>
              <a:rPr lang="hr-HR" dirty="0"/>
              <a:t>Jasno je da postoje ograničenja u sposobnosti imunološkog sustava da se sam bori protiv raka, jer mnogi ljudi sa zdravim imunološkim sustavom i dalje razvijaju rak.</a:t>
            </a:r>
          </a:p>
          <a:p>
            <a:r>
              <a:rPr lang="hr-HR" b="1" dirty="0"/>
              <a:t>Što se tumorska stanica više razlikuje od normalne to će ju imunološki sustav prije prepoznati. </a:t>
            </a:r>
          </a:p>
          <a:p>
            <a:r>
              <a:rPr lang="hr-HR" dirty="0"/>
              <a:t>Sjetimo se gradusa tumora</a:t>
            </a:r>
            <a:r>
              <a:rPr lang="hr-HR" b="1" dirty="0"/>
              <a:t>-gradus I, gradus II, gradus III </a:t>
            </a:r>
            <a:r>
              <a:rPr lang="hr-HR" dirty="0"/>
              <a:t>koji zapravo </a:t>
            </a:r>
            <a:r>
              <a:rPr lang="hr-HR" b="1" dirty="0"/>
              <a:t>označava stupanj razlikovanja tumorske stanice od normalne. </a:t>
            </a:r>
          </a:p>
        </p:txBody>
      </p:sp>
    </p:spTree>
    <p:extLst>
      <p:ext uri="{BB962C8B-B14F-4D97-AF65-F5344CB8AC3E}">
        <p14:creationId xmlns:p14="http://schemas.microsoft.com/office/powerpoint/2010/main" val="34254917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E5F22-06DF-4982-85EF-0F85473F2A67}"/>
              </a:ext>
            </a:extLst>
          </p:cNvPr>
          <p:cNvSpPr>
            <a:spLocks noGrp="1"/>
          </p:cNvSpPr>
          <p:nvPr>
            <p:ph type="title"/>
          </p:nvPr>
        </p:nvSpPr>
        <p:spPr/>
        <p:txBody>
          <a:bodyPr/>
          <a:lstStyle/>
          <a:p>
            <a:r>
              <a:rPr lang="hr-HR" b="1" dirty="0"/>
              <a:t>Vrste imunoterapije raka</a:t>
            </a:r>
          </a:p>
        </p:txBody>
      </p:sp>
      <p:sp>
        <p:nvSpPr>
          <p:cNvPr id="3" name="Content Placeholder 2">
            <a:extLst>
              <a:ext uri="{FF2B5EF4-FFF2-40B4-BE49-F238E27FC236}">
                <a16:creationId xmlns:a16="http://schemas.microsoft.com/office/drawing/2014/main" id="{EB534D79-9572-4067-BAFB-8CBEC8DFDBED}"/>
              </a:ext>
            </a:extLst>
          </p:cNvPr>
          <p:cNvSpPr>
            <a:spLocks noGrp="1"/>
          </p:cNvSpPr>
          <p:nvPr>
            <p:ph idx="1"/>
          </p:nvPr>
        </p:nvSpPr>
        <p:spPr>
          <a:xfrm>
            <a:off x="838200" y="1835150"/>
            <a:ext cx="10515600" cy="4351338"/>
          </a:xfrm>
        </p:spPr>
        <p:txBody>
          <a:bodyPr>
            <a:normAutofit lnSpcReduction="10000"/>
          </a:bodyPr>
          <a:lstStyle/>
          <a:p>
            <a:pPr marL="0" indent="0">
              <a:buNone/>
            </a:pPr>
            <a:r>
              <a:rPr lang="hr-HR" dirty="0"/>
              <a:t>Postoji nekoliko glavnih vrsta imunoterapije koje se koriste za liječenje raka, a mnoge se proučavaju.</a:t>
            </a:r>
          </a:p>
          <a:p>
            <a:r>
              <a:rPr lang="hr-HR" b="1" dirty="0">
                <a:solidFill>
                  <a:srgbClr val="FF0000"/>
                </a:solidFill>
              </a:rPr>
              <a:t>Inhibitori kontrolnih točaka ”checkpoint inhibitori”</a:t>
            </a:r>
          </a:p>
          <a:p>
            <a:r>
              <a:rPr lang="hr-HR" b="1" dirty="0"/>
              <a:t>Monoklonska protutijela (mAt)</a:t>
            </a:r>
            <a:endParaRPr lang="hr-HR" b="1" dirty="0">
              <a:solidFill>
                <a:srgbClr val="FF0000"/>
              </a:solidFill>
            </a:endParaRPr>
          </a:p>
          <a:p>
            <a:r>
              <a:rPr lang="hr-HR" b="1" dirty="0">
                <a:solidFill>
                  <a:srgbClr val="FF0000"/>
                </a:solidFill>
              </a:rPr>
              <a:t>Terapija T-stanicom kimernog antigenskog receptora (CAR) </a:t>
            </a:r>
          </a:p>
          <a:p>
            <a:r>
              <a:rPr lang="hr-HR" b="1" dirty="0"/>
              <a:t>Citokini</a:t>
            </a:r>
          </a:p>
          <a:p>
            <a:r>
              <a:rPr lang="hr-HR" b="1" dirty="0"/>
              <a:t>Imunomodulatori</a:t>
            </a:r>
          </a:p>
          <a:p>
            <a:r>
              <a:rPr lang="hr-HR" b="1" dirty="0"/>
              <a:t>Cjepiva protiv raka</a:t>
            </a:r>
            <a:endParaRPr lang="hr-HR" dirty="0"/>
          </a:p>
          <a:p>
            <a:r>
              <a:rPr lang="hr-HR" b="1" dirty="0"/>
              <a:t>Onkolitički virusi</a:t>
            </a:r>
            <a:endParaRPr lang="hr-HR" dirty="0"/>
          </a:p>
        </p:txBody>
      </p:sp>
    </p:spTree>
    <p:extLst>
      <p:ext uri="{BB962C8B-B14F-4D97-AF65-F5344CB8AC3E}">
        <p14:creationId xmlns:p14="http://schemas.microsoft.com/office/powerpoint/2010/main" val="6728549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D6041-3A00-49FF-A99F-B196CA9578B2}"/>
              </a:ext>
            </a:extLst>
          </p:cNvPr>
          <p:cNvSpPr>
            <a:spLocks noGrp="1"/>
          </p:cNvSpPr>
          <p:nvPr>
            <p:ph type="title"/>
          </p:nvPr>
        </p:nvSpPr>
        <p:spPr/>
        <p:txBody>
          <a:bodyPr/>
          <a:lstStyle/>
          <a:p>
            <a:r>
              <a:rPr lang="hr-HR" b="1" dirty="0"/>
              <a:t>1. Inhibitori imunoloških kontrolnih </a:t>
            </a:r>
            <a:r>
              <a:rPr lang="hr-HR" b="1" dirty="0">
                <a:solidFill>
                  <a:srgbClr val="FF0000"/>
                </a:solidFill>
              </a:rPr>
              <a:t>točaka-CHECKPOINT INHIBITORI</a:t>
            </a:r>
          </a:p>
        </p:txBody>
      </p:sp>
      <p:sp>
        <p:nvSpPr>
          <p:cNvPr id="3" name="Content Placeholder 2">
            <a:extLst>
              <a:ext uri="{FF2B5EF4-FFF2-40B4-BE49-F238E27FC236}">
                <a16:creationId xmlns:a16="http://schemas.microsoft.com/office/drawing/2014/main" id="{589F37D0-EA1B-4C76-9795-2746975D3C72}"/>
              </a:ext>
            </a:extLst>
          </p:cNvPr>
          <p:cNvSpPr>
            <a:spLocks noGrp="1"/>
          </p:cNvSpPr>
          <p:nvPr>
            <p:ph idx="1"/>
          </p:nvPr>
        </p:nvSpPr>
        <p:spPr/>
        <p:txBody>
          <a:bodyPr>
            <a:normAutofit fontScale="92500" lnSpcReduction="10000"/>
          </a:bodyPr>
          <a:lstStyle/>
          <a:p>
            <a:r>
              <a:rPr lang="hr-HR" dirty="0"/>
              <a:t>Jedan od načina na koji imunološki sustav  ubija stanice raka kao strane  je korištenjem </a:t>
            </a:r>
            <a:r>
              <a:rPr lang="hr-HR" b="1" dirty="0"/>
              <a:t>proteina "kontrolne točke" </a:t>
            </a:r>
            <a:r>
              <a:rPr lang="hr-HR" dirty="0"/>
              <a:t>na imunološkim stanicama. </a:t>
            </a:r>
          </a:p>
          <a:p>
            <a:r>
              <a:rPr lang="hr-HR" b="1" dirty="0"/>
              <a:t>Kontrolne točke djeluju poput prekidača </a:t>
            </a:r>
            <a:r>
              <a:rPr lang="hr-HR" dirty="0"/>
              <a:t>koje je potrebno uključiti (ili isključiti) da bi se pokrenuo imunološki odgovor. </a:t>
            </a:r>
          </a:p>
          <a:p>
            <a:r>
              <a:rPr lang="hr-HR" dirty="0"/>
              <a:t>Ali, stanice raka ponekad pronađu načine da iskoriste te kontrolne točke kako bi izbjegle napad imunološkog sustava.</a:t>
            </a:r>
          </a:p>
          <a:p>
            <a:r>
              <a:rPr lang="hr-HR" dirty="0"/>
              <a:t>Lijekovi koji ciljaju te proteine ​​kontrolnih točaka zovu se inhibitori kontrolnih točaka.</a:t>
            </a:r>
          </a:p>
          <a:p>
            <a:r>
              <a:rPr lang="hr-HR" dirty="0"/>
              <a:t>Inhibitori kontrolnih točaka </a:t>
            </a:r>
            <a:r>
              <a:rPr lang="hr-HR" u="sng" dirty="0"/>
              <a:t>ne ubijaju stanice raka izravno. </a:t>
            </a:r>
          </a:p>
          <a:p>
            <a:r>
              <a:rPr lang="hr-HR" dirty="0"/>
              <a:t>Djeluju tako da </a:t>
            </a:r>
            <a:r>
              <a:rPr lang="hr-HR" u="sng" dirty="0"/>
              <a:t>pomažu imunološkom sustavu da bolje pronađe i napadne stanice raka, gdje god se nalazile u tijelu.</a:t>
            </a:r>
          </a:p>
          <a:p>
            <a:pPr marL="0" indent="0">
              <a:buNone/>
            </a:pPr>
            <a:endParaRPr lang="hr-HR" dirty="0"/>
          </a:p>
        </p:txBody>
      </p:sp>
    </p:spTree>
    <p:extLst>
      <p:ext uri="{BB962C8B-B14F-4D97-AF65-F5344CB8AC3E}">
        <p14:creationId xmlns:p14="http://schemas.microsoft.com/office/powerpoint/2010/main" val="5180556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7D853-A52B-4711-818A-D22FBEA99C3E}"/>
              </a:ext>
            </a:extLst>
          </p:cNvPr>
          <p:cNvSpPr>
            <a:spLocks noGrp="1"/>
          </p:cNvSpPr>
          <p:nvPr>
            <p:ph type="title"/>
          </p:nvPr>
        </p:nvSpPr>
        <p:spPr/>
        <p:txBody>
          <a:bodyPr/>
          <a:lstStyle/>
          <a:p>
            <a:r>
              <a:rPr lang="hr-HR" b="1" dirty="0"/>
              <a:t>a.)   PD-1 i PD-L1 inhibitori</a:t>
            </a:r>
          </a:p>
        </p:txBody>
      </p:sp>
      <p:sp>
        <p:nvSpPr>
          <p:cNvPr id="3" name="Content Placeholder 2">
            <a:extLst>
              <a:ext uri="{FF2B5EF4-FFF2-40B4-BE49-F238E27FC236}">
                <a16:creationId xmlns:a16="http://schemas.microsoft.com/office/drawing/2014/main" id="{0284C8F5-A202-4D33-956A-5B263303194E}"/>
              </a:ext>
            </a:extLst>
          </p:cNvPr>
          <p:cNvSpPr>
            <a:spLocks noGrp="1"/>
          </p:cNvSpPr>
          <p:nvPr>
            <p:ph idx="1"/>
          </p:nvPr>
        </p:nvSpPr>
        <p:spPr/>
        <p:txBody>
          <a:bodyPr>
            <a:normAutofit fontScale="92500" lnSpcReduction="20000"/>
          </a:bodyPr>
          <a:lstStyle/>
          <a:p>
            <a:r>
              <a:rPr lang="hr-HR" b="1" dirty="0"/>
              <a:t>PD-1 je protein </a:t>
            </a:r>
            <a:r>
              <a:rPr lang="hr-HR" dirty="0"/>
              <a:t>kontrolne točke na imunološkim stanicama koje se nazivaju </a:t>
            </a:r>
            <a:r>
              <a:rPr lang="hr-HR" b="1" dirty="0"/>
              <a:t>T stanice</a:t>
            </a:r>
            <a:r>
              <a:rPr lang="hr-HR" dirty="0"/>
              <a:t>. </a:t>
            </a:r>
          </a:p>
          <a:p>
            <a:r>
              <a:rPr lang="hr-HR" dirty="0"/>
              <a:t>Obično djeluje kao vrsta "prekidača za isključivanje" koji pomaže spriječiti T stanice da napadnu druge stanice u tijelu. </a:t>
            </a:r>
          </a:p>
          <a:p>
            <a:r>
              <a:rPr lang="hr-HR" dirty="0"/>
              <a:t>To čini kada se veže za </a:t>
            </a:r>
            <a:r>
              <a:rPr lang="hr-HR" b="1" dirty="0"/>
              <a:t>PD-L1, protein na nekim normalnim (i stanicama raka).</a:t>
            </a:r>
          </a:p>
          <a:p>
            <a:r>
              <a:rPr lang="hr-HR" dirty="0"/>
              <a:t>Kada se PD-1 veže za PD-L1, on u osnovi govori T stanici da ostavi drugu stanicu na miru. </a:t>
            </a:r>
          </a:p>
          <a:p>
            <a:r>
              <a:rPr lang="hr-HR" dirty="0"/>
              <a:t>Neke stanice raka imaju velike količine PD-L1, što im pomaže da se sakriju od imunološkog napada.</a:t>
            </a:r>
          </a:p>
          <a:p>
            <a:r>
              <a:rPr lang="hr-HR" b="1" dirty="0"/>
              <a:t>Monoklonska protutijela koja ciljaju PD-1 ili PD-L1 </a:t>
            </a:r>
            <a:r>
              <a:rPr lang="hr-HR" dirty="0"/>
              <a:t>mogu </a:t>
            </a:r>
            <a:r>
              <a:rPr lang="hr-HR" b="1" dirty="0">
                <a:solidFill>
                  <a:srgbClr val="00B0F0"/>
                </a:solidFill>
              </a:rPr>
              <a:t>blokirati ovo vezanje i potaknuti imunološki odgovor </a:t>
            </a:r>
            <a:r>
              <a:rPr lang="hr-HR" b="1" dirty="0"/>
              <a:t>protiv stanica raka</a:t>
            </a:r>
            <a:r>
              <a:rPr lang="hr-HR" dirty="0">
                <a:solidFill>
                  <a:srgbClr val="00B0F0"/>
                </a:solidFill>
              </a:rPr>
              <a:t>.</a:t>
            </a:r>
          </a:p>
        </p:txBody>
      </p:sp>
    </p:spTree>
    <p:extLst>
      <p:ext uri="{BB962C8B-B14F-4D97-AF65-F5344CB8AC3E}">
        <p14:creationId xmlns:p14="http://schemas.microsoft.com/office/powerpoint/2010/main" val="41339823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FEB8-C492-4CB4-B572-7BBDDE00AA01}"/>
              </a:ext>
            </a:extLst>
          </p:cNvPr>
          <p:cNvSpPr>
            <a:spLocks noGrp="1"/>
          </p:cNvSpPr>
          <p:nvPr>
            <p:ph type="title"/>
          </p:nvPr>
        </p:nvSpPr>
        <p:spPr/>
        <p:txBody>
          <a:bodyPr/>
          <a:lstStyle/>
          <a:p>
            <a:r>
              <a:rPr lang="hr-HR" b="1" dirty="0"/>
              <a:t>PD-1 i PD-L1 inhibitori</a:t>
            </a:r>
          </a:p>
        </p:txBody>
      </p:sp>
      <p:sp>
        <p:nvSpPr>
          <p:cNvPr id="3" name="Content Placeholder 2">
            <a:extLst>
              <a:ext uri="{FF2B5EF4-FFF2-40B4-BE49-F238E27FC236}">
                <a16:creationId xmlns:a16="http://schemas.microsoft.com/office/drawing/2014/main" id="{841806AD-8BDA-4C3B-9D1C-DA450C18047C}"/>
              </a:ext>
            </a:extLst>
          </p:cNvPr>
          <p:cNvSpPr>
            <a:spLocks noGrp="1"/>
          </p:cNvSpPr>
          <p:nvPr>
            <p:ph idx="1"/>
          </p:nvPr>
        </p:nvSpPr>
        <p:spPr/>
        <p:txBody>
          <a:bodyPr>
            <a:normAutofit fontScale="92500" lnSpcReduction="20000"/>
          </a:bodyPr>
          <a:lstStyle/>
          <a:p>
            <a:pPr marL="0" indent="0">
              <a:buNone/>
            </a:pPr>
            <a:r>
              <a:rPr lang="hr-HR" b="1" dirty="0"/>
              <a:t>PD-1 inhibitori uključuju:</a:t>
            </a:r>
          </a:p>
          <a:p>
            <a:r>
              <a:rPr lang="hr-HR" dirty="0"/>
              <a:t>Pembrolizumab (</a:t>
            </a:r>
            <a:r>
              <a:rPr lang="hr-HR" dirty="0">
                <a:solidFill>
                  <a:srgbClr val="00B050"/>
                </a:solidFill>
              </a:rPr>
              <a:t>Keytruda)</a:t>
            </a:r>
          </a:p>
          <a:p>
            <a:r>
              <a:rPr lang="hr-HR" dirty="0"/>
              <a:t>Nivolumab (</a:t>
            </a:r>
            <a:r>
              <a:rPr lang="hr-HR" dirty="0">
                <a:solidFill>
                  <a:srgbClr val="00B050"/>
                </a:solidFill>
              </a:rPr>
              <a:t>Opdivo</a:t>
            </a:r>
            <a:r>
              <a:rPr lang="hr-HR" dirty="0"/>
              <a:t>)</a:t>
            </a:r>
          </a:p>
          <a:p>
            <a:r>
              <a:rPr lang="hr-HR" dirty="0"/>
              <a:t>Cemiplimab (</a:t>
            </a:r>
            <a:r>
              <a:rPr lang="hr-HR" dirty="0">
                <a:solidFill>
                  <a:srgbClr val="00B050"/>
                </a:solidFill>
              </a:rPr>
              <a:t>Libtayo</a:t>
            </a:r>
            <a:r>
              <a:rPr lang="hr-HR" dirty="0"/>
              <a:t>)</a:t>
            </a:r>
          </a:p>
          <a:p>
            <a:pPr marL="0" indent="0">
              <a:buNone/>
            </a:pPr>
            <a:r>
              <a:rPr lang="hr-HR" b="1" dirty="0"/>
              <a:t>PD-L1 inhibitori uključuju:</a:t>
            </a:r>
          </a:p>
          <a:p>
            <a:pPr marL="0" indent="0">
              <a:buNone/>
            </a:pPr>
            <a:r>
              <a:rPr lang="hr-HR" dirty="0"/>
              <a:t>-Atezolizumab (</a:t>
            </a:r>
            <a:r>
              <a:rPr lang="hr-HR" dirty="0">
                <a:solidFill>
                  <a:srgbClr val="FF0000"/>
                </a:solidFill>
              </a:rPr>
              <a:t>Tecentriq)</a:t>
            </a:r>
          </a:p>
          <a:p>
            <a:pPr marL="0" indent="0">
              <a:buNone/>
            </a:pPr>
            <a:r>
              <a:rPr lang="hr-HR" dirty="0"/>
              <a:t>-Avelumab (</a:t>
            </a:r>
            <a:r>
              <a:rPr lang="hr-HR" dirty="0">
                <a:solidFill>
                  <a:srgbClr val="FF0000"/>
                </a:solidFill>
              </a:rPr>
              <a:t>Bavencio</a:t>
            </a:r>
            <a:r>
              <a:rPr lang="hr-HR" dirty="0"/>
              <a:t>)</a:t>
            </a:r>
          </a:p>
          <a:p>
            <a:pPr marL="0" indent="0">
              <a:buNone/>
            </a:pPr>
            <a:r>
              <a:rPr lang="hr-HR" dirty="0"/>
              <a:t>-Durvalumab (</a:t>
            </a:r>
            <a:r>
              <a:rPr lang="hr-HR" dirty="0">
                <a:solidFill>
                  <a:srgbClr val="FF0000"/>
                </a:solidFill>
              </a:rPr>
              <a:t>Imfinzi)</a:t>
            </a:r>
          </a:p>
          <a:p>
            <a:pPr marL="0" indent="0">
              <a:buNone/>
            </a:pPr>
            <a:endParaRPr lang="hr-HR" dirty="0">
              <a:solidFill>
                <a:srgbClr val="FF0000"/>
              </a:solidFill>
            </a:endParaRPr>
          </a:p>
          <a:p>
            <a:pPr marL="0" indent="0">
              <a:buNone/>
            </a:pPr>
            <a:r>
              <a:rPr lang="hr-HR" dirty="0"/>
              <a:t>Svi ovi lijekovi daju se kao infuzija u venu!</a:t>
            </a:r>
          </a:p>
          <a:p>
            <a:pPr marL="0" indent="0">
              <a:buNone/>
            </a:pPr>
            <a:endParaRPr lang="hr-HR" dirty="0"/>
          </a:p>
          <a:p>
            <a:endParaRPr lang="hr-HR" dirty="0"/>
          </a:p>
        </p:txBody>
      </p:sp>
    </p:spTree>
    <p:extLst>
      <p:ext uri="{BB962C8B-B14F-4D97-AF65-F5344CB8AC3E}">
        <p14:creationId xmlns:p14="http://schemas.microsoft.com/office/powerpoint/2010/main" val="7159777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C607-FC9B-4306-A713-A064A6D97869}"/>
              </a:ext>
            </a:extLst>
          </p:cNvPr>
          <p:cNvSpPr>
            <a:spLocks noGrp="1"/>
          </p:cNvSpPr>
          <p:nvPr>
            <p:ph type="title"/>
          </p:nvPr>
        </p:nvSpPr>
        <p:spPr/>
        <p:txBody>
          <a:bodyPr/>
          <a:lstStyle/>
          <a:p>
            <a:r>
              <a:rPr lang="hr-HR" dirty="0"/>
              <a:t>b.) CTLA-4 inhibitori</a:t>
            </a:r>
          </a:p>
        </p:txBody>
      </p:sp>
      <p:sp>
        <p:nvSpPr>
          <p:cNvPr id="3" name="Content Placeholder 2">
            <a:extLst>
              <a:ext uri="{FF2B5EF4-FFF2-40B4-BE49-F238E27FC236}">
                <a16:creationId xmlns:a16="http://schemas.microsoft.com/office/drawing/2014/main" id="{FB0BD14A-B516-4771-8915-2BCAB06DED92}"/>
              </a:ext>
            </a:extLst>
          </p:cNvPr>
          <p:cNvSpPr>
            <a:spLocks noGrp="1"/>
          </p:cNvSpPr>
          <p:nvPr>
            <p:ph idx="1"/>
          </p:nvPr>
        </p:nvSpPr>
        <p:spPr/>
        <p:txBody>
          <a:bodyPr/>
          <a:lstStyle/>
          <a:p>
            <a:r>
              <a:rPr lang="hr-HR" dirty="0"/>
              <a:t>CTLA-4 je još jedan protein kontrolne točke na nekim T stanicama koji djeluje kao vrsta "prekidača za isključivanje" koji pomaže u održavanju imunološkog sustava pod kontrolom.</a:t>
            </a:r>
          </a:p>
          <a:p>
            <a:r>
              <a:rPr lang="hr-HR" dirty="0"/>
              <a:t>Ipilimumab </a:t>
            </a:r>
            <a:r>
              <a:rPr lang="hr-HR" dirty="0">
                <a:solidFill>
                  <a:srgbClr val="FF0000"/>
                </a:solidFill>
              </a:rPr>
              <a:t>(Yervoy</a:t>
            </a:r>
            <a:r>
              <a:rPr lang="hr-HR" dirty="0"/>
              <a:t>) i  tremelimumab </a:t>
            </a:r>
            <a:r>
              <a:rPr lang="hr-HR" dirty="0">
                <a:solidFill>
                  <a:srgbClr val="FF0000"/>
                </a:solidFill>
              </a:rPr>
              <a:t>(Imjuno</a:t>
            </a:r>
            <a:r>
              <a:rPr lang="hr-HR" dirty="0"/>
              <a:t>) su monoklonska antitijela koja se vežu za CTLA-4 i sprječavaju njegovo djelovanje. To može pomoći u jačanju imunološkog odgovora tijela protiv stanica raka.</a:t>
            </a:r>
          </a:p>
          <a:p>
            <a:r>
              <a:rPr lang="hr-HR" dirty="0"/>
              <a:t>Ti se lijekovi obično koriste </a:t>
            </a:r>
            <a:r>
              <a:rPr lang="hr-HR" b="1" dirty="0"/>
              <a:t>zajedno s inhibitorom PD-1 ili PD-L1</a:t>
            </a:r>
            <a:r>
              <a:rPr lang="hr-HR" dirty="0"/>
              <a:t>. Ove kombinacije mogu se koristiti za liječenje nekoliko vrsta raka.</a:t>
            </a:r>
          </a:p>
        </p:txBody>
      </p:sp>
    </p:spTree>
    <p:extLst>
      <p:ext uri="{BB962C8B-B14F-4D97-AF65-F5344CB8AC3E}">
        <p14:creationId xmlns:p14="http://schemas.microsoft.com/office/powerpoint/2010/main" val="35022847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0265-7D67-4E59-B7AB-EF01468635BD}"/>
              </a:ext>
            </a:extLst>
          </p:cNvPr>
          <p:cNvSpPr>
            <a:spLocks noGrp="1"/>
          </p:cNvSpPr>
          <p:nvPr>
            <p:ph type="title"/>
          </p:nvPr>
        </p:nvSpPr>
        <p:spPr/>
        <p:txBody>
          <a:bodyPr/>
          <a:lstStyle/>
          <a:p>
            <a:r>
              <a:rPr lang="hr-HR" dirty="0"/>
              <a:t>Kombinacija CTLA-4 i PD-1 inhibitora</a:t>
            </a:r>
          </a:p>
        </p:txBody>
      </p:sp>
      <p:sp>
        <p:nvSpPr>
          <p:cNvPr id="3" name="Content Placeholder 2">
            <a:extLst>
              <a:ext uri="{FF2B5EF4-FFF2-40B4-BE49-F238E27FC236}">
                <a16:creationId xmlns:a16="http://schemas.microsoft.com/office/drawing/2014/main" id="{9FD508DE-864C-4AAE-8411-0EB710D1EA42}"/>
              </a:ext>
            </a:extLst>
          </p:cNvPr>
          <p:cNvSpPr>
            <a:spLocks noGrp="1"/>
          </p:cNvSpPr>
          <p:nvPr>
            <p:ph idx="1"/>
          </p:nvPr>
        </p:nvSpPr>
        <p:spPr>
          <a:xfrm>
            <a:off x="914400" y="1690688"/>
            <a:ext cx="10515600" cy="4351338"/>
          </a:xfrm>
        </p:spPr>
        <p:txBody>
          <a:bodyPr/>
          <a:lstStyle/>
          <a:p>
            <a:pPr marL="0" indent="0">
              <a:buNone/>
            </a:pPr>
            <a:r>
              <a:rPr lang="hr-HR" b="1" dirty="0"/>
              <a:t>Ipilimumab (Yervoy)</a:t>
            </a:r>
            <a:r>
              <a:rPr lang="sr-Latn-RS" altLang="sr-Latn-RS" b="1" dirty="0">
                <a:solidFill>
                  <a:srgbClr val="484346"/>
                </a:solidFill>
                <a:latin typeface="-apple-system"/>
              </a:rPr>
              <a:t> kombinaciji s nivolumabom </a:t>
            </a:r>
            <a:r>
              <a:rPr lang="hr-HR" b="1" dirty="0"/>
              <a:t>(Opdivo)</a:t>
            </a:r>
          </a:p>
          <a:p>
            <a:r>
              <a:rPr lang="sr-Latn-RS" altLang="sr-Latn-RS" dirty="0">
                <a:solidFill>
                  <a:srgbClr val="484346"/>
                </a:solidFill>
                <a:latin typeface="-apple-system"/>
              </a:rPr>
              <a:t> NL 523 smjernica HZZO: za prvu liniju liječenja odraslih bolesnika s uznapredovalim </a:t>
            </a:r>
            <a:r>
              <a:rPr lang="sr-Latn-RS" altLang="sr-Latn-RS" dirty="0">
                <a:solidFill>
                  <a:srgbClr val="FF0000"/>
                </a:solidFill>
                <a:latin typeface="-apple-system"/>
              </a:rPr>
              <a:t>karcinomom bubrežnih stanica umjerenog/visokog rizika......................</a:t>
            </a:r>
            <a:endParaRPr lang="hr-HR" dirty="0">
              <a:solidFill>
                <a:srgbClr val="FF0000"/>
              </a:solidFill>
            </a:endParaRPr>
          </a:p>
        </p:txBody>
      </p:sp>
      <p:sp>
        <p:nvSpPr>
          <p:cNvPr id="4" name="Rectangle 1">
            <a:extLst>
              <a:ext uri="{FF2B5EF4-FFF2-40B4-BE49-F238E27FC236}">
                <a16:creationId xmlns:a16="http://schemas.microsoft.com/office/drawing/2014/main" id="{573C2079-89DB-4907-8724-14661D50EF6D}"/>
              </a:ext>
            </a:extLst>
          </p:cNvPr>
          <p:cNvSpPr>
            <a:spLocks noChangeArrowheads="1"/>
          </p:cNvSpPr>
          <p:nvPr/>
        </p:nvSpPr>
        <p:spPr bwMode="auto">
          <a:xfrm>
            <a:off x="0" y="36240"/>
            <a:ext cx="184731" cy="3847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r-Latn-RS" altLang="sr-Latn-RS" sz="1900" b="0" i="0" u="none" strike="noStrike" cap="none" normalizeH="0" baseline="0" dirty="0">
              <a:ln>
                <a:noFill/>
              </a:ln>
              <a:solidFill>
                <a:srgbClr val="484346"/>
              </a:solidFill>
              <a:effectLst/>
              <a:latin typeface="-apple-system"/>
            </a:endParaRPr>
          </a:p>
        </p:txBody>
      </p:sp>
      <p:sp>
        <p:nvSpPr>
          <p:cNvPr id="5" name="AutoShape 2" descr="x">
            <a:extLst>
              <a:ext uri="{FF2B5EF4-FFF2-40B4-BE49-F238E27FC236}">
                <a16:creationId xmlns:a16="http://schemas.microsoft.com/office/drawing/2014/main" id="{3FD17CAC-D00A-4968-864D-E86222FFC265}"/>
              </a:ext>
            </a:extLst>
          </p:cNvPr>
          <p:cNvSpPr>
            <a:spLocks noChangeAspect="1" noChangeArrowheads="1"/>
          </p:cNvSpPr>
          <p:nvPr/>
        </p:nvSpPr>
        <p:spPr bwMode="auto">
          <a:xfrm>
            <a:off x="134938" y="20510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Tree>
    <p:extLst>
      <p:ext uri="{BB962C8B-B14F-4D97-AF65-F5344CB8AC3E}">
        <p14:creationId xmlns:p14="http://schemas.microsoft.com/office/powerpoint/2010/main" val="7292585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1B58-A47D-4043-BF74-D932B67F15F4}"/>
              </a:ext>
            </a:extLst>
          </p:cNvPr>
          <p:cNvSpPr>
            <a:spLocks noGrp="1"/>
          </p:cNvSpPr>
          <p:nvPr>
            <p:ph type="title"/>
          </p:nvPr>
        </p:nvSpPr>
        <p:spPr/>
        <p:txBody>
          <a:bodyPr/>
          <a:lstStyle/>
          <a:p>
            <a:r>
              <a:rPr lang="hr-HR" dirty="0"/>
              <a:t>c.) LAG-3 inhibitori</a:t>
            </a:r>
          </a:p>
        </p:txBody>
      </p:sp>
      <p:sp>
        <p:nvSpPr>
          <p:cNvPr id="3" name="Content Placeholder 2">
            <a:extLst>
              <a:ext uri="{FF2B5EF4-FFF2-40B4-BE49-F238E27FC236}">
                <a16:creationId xmlns:a16="http://schemas.microsoft.com/office/drawing/2014/main" id="{C0E3F5D2-E683-48AB-9BBB-235D503237F4}"/>
              </a:ext>
            </a:extLst>
          </p:cNvPr>
          <p:cNvSpPr>
            <a:spLocks noGrp="1"/>
          </p:cNvSpPr>
          <p:nvPr>
            <p:ph idx="1"/>
          </p:nvPr>
        </p:nvSpPr>
        <p:spPr/>
        <p:txBody>
          <a:bodyPr>
            <a:normAutofit/>
          </a:bodyPr>
          <a:lstStyle/>
          <a:p>
            <a:r>
              <a:rPr lang="hr-HR" dirty="0"/>
              <a:t>LAG-3 je protein kontrolne točke na nekim vrstama imunoloških stanica koji normalno djeluje kao vrsta "prekidača za isključivanje"</a:t>
            </a:r>
          </a:p>
          <a:p>
            <a:r>
              <a:rPr lang="hr-HR" dirty="0">
                <a:solidFill>
                  <a:srgbClr val="FF0000"/>
                </a:solidFill>
              </a:rPr>
              <a:t>Relatlimab</a:t>
            </a:r>
            <a:r>
              <a:rPr lang="hr-HR" dirty="0"/>
              <a:t> je monoklonsko antitijelo koje se veže za LAG-3 i sprječava njegovo djelovanje.</a:t>
            </a:r>
          </a:p>
          <a:p>
            <a:r>
              <a:rPr lang="hr-HR" dirty="0"/>
              <a:t>Ovaj lijek se daje </a:t>
            </a:r>
            <a:r>
              <a:rPr lang="hr-HR" dirty="0">
                <a:solidFill>
                  <a:srgbClr val="FF0000"/>
                </a:solidFill>
              </a:rPr>
              <a:t>zajedno s inhibitorom PD-1 nivolumabom </a:t>
            </a:r>
            <a:r>
              <a:rPr lang="hr-HR" dirty="0"/>
              <a:t>(u kombinaciji poznatoj kao </a:t>
            </a:r>
            <a:r>
              <a:rPr lang="hr-HR" b="1" dirty="0">
                <a:solidFill>
                  <a:srgbClr val="0070C0"/>
                </a:solidFill>
              </a:rPr>
              <a:t>Opdualag</a:t>
            </a:r>
            <a:r>
              <a:rPr lang="hr-HR" dirty="0"/>
              <a:t>). </a:t>
            </a:r>
          </a:p>
          <a:p>
            <a:r>
              <a:rPr lang="hr-HR" dirty="0"/>
              <a:t>Može se koristiti za liječenje </a:t>
            </a:r>
            <a:r>
              <a:rPr lang="hr-HR" u="sng" dirty="0">
                <a:solidFill>
                  <a:srgbClr val="FF0000"/>
                </a:solidFill>
              </a:rPr>
              <a:t>melanoma kože</a:t>
            </a:r>
            <a:r>
              <a:rPr lang="hr-HR" dirty="0"/>
              <a:t>, a proučava se njegova upotreba u nekoliko drugih vrsta raka.</a:t>
            </a:r>
          </a:p>
          <a:p>
            <a:r>
              <a:rPr lang="hr-HR" dirty="0"/>
              <a:t>Nije na listi HZZO</a:t>
            </a:r>
          </a:p>
        </p:txBody>
      </p:sp>
    </p:spTree>
    <p:extLst>
      <p:ext uri="{BB962C8B-B14F-4D97-AF65-F5344CB8AC3E}">
        <p14:creationId xmlns:p14="http://schemas.microsoft.com/office/powerpoint/2010/main" val="25231012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F5379-6966-496C-8200-C333BE449A2A}"/>
              </a:ext>
            </a:extLst>
          </p:cNvPr>
          <p:cNvSpPr>
            <a:spLocks noGrp="1"/>
          </p:cNvSpPr>
          <p:nvPr>
            <p:ph type="title"/>
          </p:nvPr>
        </p:nvSpPr>
        <p:spPr/>
        <p:txBody>
          <a:bodyPr/>
          <a:lstStyle/>
          <a:p>
            <a:r>
              <a:rPr lang="hr-HR" b="1" dirty="0"/>
              <a:t>Imunoterapija TNBC</a:t>
            </a:r>
          </a:p>
        </p:txBody>
      </p:sp>
      <p:sp>
        <p:nvSpPr>
          <p:cNvPr id="3" name="Content Placeholder 2">
            <a:extLst>
              <a:ext uri="{FF2B5EF4-FFF2-40B4-BE49-F238E27FC236}">
                <a16:creationId xmlns:a16="http://schemas.microsoft.com/office/drawing/2014/main" id="{CE96F0B4-4BC7-475B-9780-0350FB544898}"/>
              </a:ext>
            </a:extLst>
          </p:cNvPr>
          <p:cNvSpPr>
            <a:spLocks noGrp="1"/>
          </p:cNvSpPr>
          <p:nvPr>
            <p:ph idx="1"/>
          </p:nvPr>
        </p:nvSpPr>
        <p:spPr/>
        <p:txBody>
          <a:bodyPr>
            <a:normAutofit fontScale="85000" lnSpcReduction="20000"/>
          </a:bodyPr>
          <a:lstStyle/>
          <a:p>
            <a:r>
              <a:rPr lang="hr-HR" dirty="0"/>
              <a:t>Rak dojke općenito se smatra neimunogenim tumorom, no </a:t>
            </a:r>
            <a:r>
              <a:rPr lang="hr-HR" b="1" dirty="0"/>
              <a:t>podtip TNBC pokazuje značajke, poput najvećeg broja mutacija, koje ga čine imunogenim.</a:t>
            </a:r>
          </a:p>
          <a:p>
            <a:r>
              <a:rPr lang="hr-HR" b="1" dirty="0"/>
              <a:t>PD-1/PD-L1 &gt; ili jednak 1% </a:t>
            </a:r>
          </a:p>
          <a:p>
            <a:r>
              <a:rPr lang="hr-HR" dirty="0"/>
              <a:t>Posljednjih nekoliko godina imunoterapija, </a:t>
            </a:r>
            <a:r>
              <a:rPr lang="hr-HR" b="1" dirty="0"/>
              <a:t>sama ili u kombinaciji s kemoterapijom, </a:t>
            </a:r>
            <a:r>
              <a:rPr lang="hr-HR" dirty="0"/>
              <a:t>pokazala se povoljnom terapijskom metodom, budući da se postigla povećana ukupna stopa odgovora na terapiju i preživljenje metastatski proširenog TNBC.</a:t>
            </a:r>
          </a:p>
          <a:p>
            <a:r>
              <a:rPr lang="hr-HR" dirty="0"/>
              <a:t>Lijek koji se uglavnom koristi u imunoterapiji je </a:t>
            </a:r>
            <a:r>
              <a:rPr lang="hr-HR" b="1" dirty="0"/>
              <a:t>pembrolizumab, </a:t>
            </a:r>
            <a:r>
              <a:rPr lang="hr-HR" dirty="0"/>
              <a:t>a dodavanjem istog standardnoj neoadjuvantnoj kemoterapiji postiglo se poboljšanje vjerojatnosti </a:t>
            </a:r>
            <a:r>
              <a:rPr lang="hr-HR" b="1" dirty="0"/>
              <a:t>pCR-a za 40%. </a:t>
            </a:r>
          </a:p>
          <a:p>
            <a:r>
              <a:rPr lang="hr-HR" dirty="0"/>
              <a:t>Ostala istraživanja, koja su se bavila procjenom sigurnosti i djelotvornosti pembrolizumaba u kombinaciji s različitim dozama i vrstama platine i taksana, pokazala su najbolji terapijski odgovor u podskupini bolesnika liječenih </a:t>
            </a:r>
            <a:r>
              <a:rPr lang="hr-HR" b="1" dirty="0"/>
              <a:t>pembrolizumabom sa nab-paklitakselom i karboplatinom</a:t>
            </a:r>
          </a:p>
          <a:p>
            <a:endParaRPr lang="hr-HR" dirty="0"/>
          </a:p>
        </p:txBody>
      </p:sp>
    </p:spTree>
    <p:extLst>
      <p:ext uri="{BB962C8B-B14F-4D97-AF65-F5344CB8AC3E}">
        <p14:creationId xmlns:p14="http://schemas.microsoft.com/office/powerpoint/2010/main" val="1083438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0FC5-F677-4AE0-87AE-FDC5AE096698}"/>
              </a:ext>
            </a:extLst>
          </p:cNvPr>
          <p:cNvSpPr>
            <a:spLocks noGrp="1"/>
          </p:cNvSpPr>
          <p:nvPr>
            <p:ph type="title"/>
          </p:nvPr>
        </p:nvSpPr>
        <p:spPr/>
        <p:txBody>
          <a:bodyPr/>
          <a:lstStyle/>
          <a:p>
            <a:r>
              <a:rPr lang="hr-HR" b="1" dirty="0"/>
              <a:t>MOLEKULARNI PODTIPOVI RAKA DOJKE</a:t>
            </a:r>
          </a:p>
        </p:txBody>
      </p:sp>
      <p:sp>
        <p:nvSpPr>
          <p:cNvPr id="3" name="Content Placeholder 2">
            <a:extLst>
              <a:ext uri="{FF2B5EF4-FFF2-40B4-BE49-F238E27FC236}">
                <a16:creationId xmlns:a16="http://schemas.microsoft.com/office/drawing/2014/main" id="{47BEAEC0-988E-47DC-8316-E92ADBDB6A27}"/>
              </a:ext>
            </a:extLst>
          </p:cNvPr>
          <p:cNvSpPr>
            <a:spLocks noGrp="1"/>
          </p:cNvSpPr>
          <p:nvPr>
            <p:ph idx="1"/>
          </p:nvPr>
        </p:nvSpPr>
        <p:spPr/>
        <p:txBody>
          <a:bodyPr>
            <a:normAutofit fontScale="92500" lnSpcReduction="20000"/>
          </a:bodyPr>
          <a:lstStyle/>
          <a:p>
            <a:r>
              <a:rPr lang="hr-HR" dirty="0"/>
              <a:t>Sličan normalnoj dojci         ER+/-, PgR +, HER2 -</a:t>
            </a:r>
          </a:p>
          <a:p>
            <a:r>
              <a:rPr lang="hr-HR" dirty="0"/>
              <a:t>Luminal A                               ER+, PgR +/-, HER2- (40% svih tumora)</a:t>
            </a:r>
          </a:p>
          <a:p>
            <a:r>
              <a:rPr lang="hr-HR" dirty="0"/>
              <a:t>Luminal B                               ER+, PgR +/-, HER2 +</a:t>
            </a:r>
          </a:p>
          <a:p>
            <a:r>
              <a:rPr lang="hr-HR" dirty="0"/>
              <a:t>Sličan bazalnim stanicama  ER-, PgR -, HER2 –</a:t>
            </a:r>
          </a:p>
          <a:p>
            <a:r>
              <a:rPr lang="hr-HR" dirty="0"/>
              <a:t>HER2 pojačan                        ER-, PgR-, HER2 +</a:t>
            </a:r>
          </a:p>
          <a:p>
            <a:r>
              <a:rPr lang="hr-HR" dirty="0"/>
              <a:t>Claudin-snižen                       ER-, PgR-, HER2-</a:t>
            </a:r>
          </a:p>
          <a:p>
            <a:endParaRPr lang="hr-HR" dirty="0"/>
          </a:p>
          <a:p>
            <a:pPr marL="0" indent="0">
              <a:buNone/>
            </a:pPr>
            <a:r>
              <a:rPr lang="hr-HR" dirty="0"/>
              <a:t>Heterogenost je veća unutar svake skupine nego između pojedinih skupina.</a:t>
            </a:r>
          </a:p>
          <a:p>
            <a:pPr marL="0" indent="0">
              <a:buNone/>
            </a:pPr>
            <a:r>
              <a:rPr lang="hr-HR" dirty="0"/>
              <a:t>Npr. TNBC danas ima 6 podtipova!!!</a:t>
            </a:r>
          </a:p>
          <a:p>
            <a:pPr marL="0" indent="0">
              <a:buNone/>
            </a:pPr>
            <a:r>
              <a:rPr lang="hr-HR" dirty="0"/>
              <a:t>Tome doprinose i genetičke i epigenetičke promjene. </a:t>
            </a:r>
          </a:p>
          <a:p>
            <a:endParaRPr lang="hr-HR" dirty="0"/>
          </a:p>
        </p:txBody>
      </p:sp>
    </p:spTree>
    <p:extLst>
      <p:ext uri="{BB962C8B-B14F-4D97-AF65-F5344CB8AC3E}">
        <p14:creationId xmlns:p14="http://schemas.microsoft.com/office/powerpoint/2010/main" val="39980623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97DA-9E1F-42A8-8549-6BADCDAB6E5B}"/>
              </a:ext>
            </a:extLst>
          </p:cNvPr>
          <p:cNvSpPr>
            <a:spLocks noGrp="1"/>
          </p:cNvSpPr>
          <p:nvPr>
            <p:ph type="title"/>
          </p:nvPr>
        </p:nvSpPr>
        <p:spPr/>
        <p:txBody>
          <a:bodyPr/>
          <a:lstStyle/>
          <a:p>
            <a:r>
              <a:rPr lang="hr-HR" dirty="0"/>
              <a:t>Pembrolizumab NE za TNRD, ali Atezolizumab DA</a:t>
            </a:r>
          </a:p>
        </p:txBody>
      </p:sp>
      <p:sp>
        <p:nvSpPr>
          <p:cNvPr id="3" name="Content Placeholder 2">
            <a:extLst>
              <a:ext uri="{FF2B5EF4-FFF2-40B4-BE49-F238E27FC236}">
                <a16:creationId xmlns:a16="http://schemas.microsoft.com/office/drawing/2014/main" id="{D3C41CCC-1B1F-42CD-996F-A893397C732A}"/>
              </a:ext>
            </a:extLst>
          </p:cNvPr>
          <p:cNvSpPr>
            <a:spLocks noGrp="1"/>
          </p:cNvSpPr>
          <p:nvPr>
            <p:ph idx="1"/>
          </p:nvPr>
        </p:nvSpPr>
        <p:spPr/>
        <p:txBody>
          <a:bodyPr/>
          <a:lstStyle/>
          <a:p>
            <a:r>
              <a:rPr lang="hr-HR" dirty="0"/>
              <a:t>NL 529 </a:t>
            </a:r>
          </a:p>
          <a:p>
            <a:pPr marL="0" indent="0">
              <a:buNone/>
            </a:pPr>
            <a:r>
              <a:rPr lang="hr-HR" dirty="0"/>
              <a:t>.........8. U kombinaciji s nab-paklitakselom za liječenje neresektabilnog lokalno uznapredovalog ili metastatskog trostruko negativnog raka dojke u odraslih bolesnika čiji tumori pokazuju razinu ekspresije PD-L1 ≥ 1% i koji prethodno nisu primali kemoterapiju za metastatsku bolest, </a:t>
            </a:r>
          </a:p>
        </p:txBody>
      </p:sp>
    </p:spTree>
    <p:extLst>
      <p:ext uri="{BB962C8B-B14F-4D97-AF65-F5344CB8AC3E}">
        <p14:creationId xmlns:p14="http://schemas.microsoft.com/office/powerpoint/2010/main" val="19948316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80D2E-3099-4F46-8C19-27F58255465B}"/>
              </a:ext>
            </a:extLst>
          </p:cNvPr>
          <p:cNvSpPr>
            <a:spLocks noGrp="1"/>
          </p:cNvSpPr>
          <p:nvPr>
            <p:ph type="title"/>
          </p:nvPr>
        </p:nvSpPr>
        <p:spPr/>
        <p:txBody>
          <a:bodyPr/>
          <a:lstStyle/>
          <a:p>
            <a:r>
              <a:rPr lang="hr-HR" dirty="0"/>
              <a:t>Konjugati lijekova s antitijelima</a:t>
            </a:r>
          </a:p>
        </p:txBody>
      </p:sp>
      <p:sp>
        <p:nvSpPr>
          <p:cNvPr id="3" name="Content Placeholder 2">
            <a:extLst>
              <a:ext uri="{FF2B5EF4-FFF2-40B4-BE49-F238E27FC236}">
                <a16:creationId xmlns:a16="http://schemas.microsoft.com/office/drawing/2014/main" id="{6050C95C-2191-42F7-8336-F7935FC2D677}"/>
              </a:ext>
            </a:extLst>
          </p:cNvPr>
          <p:cNvSpPr>
            <a:spLocks noGrp="1"/>
          </p:cNvSpPr>
          <p:nvPr>
            <p:ph idx="1"/>
          </p:nvPr>
        </p:nvSpPr>
        <p:spPr/>
        <p:txBody>
          <a:bodyPr>
            <a:normAutofit/>
          </a:bodyPr>
          <a:lstStyle/>
          <a:p>
            <a:r>
              <a:rPr lang="hr-HR" b="1" dirty="0"/>
              <a:t>Sacituzumab-govitecan</a:t>
            </a:r>
          </a:p>
          <a:p>
            <a:r>
              <a:rPr lang="hr-HR" dirty="0"/>
              <a:t>Preživljenje bez progresije bilo je značajno produljeno u ispitivanoj skupini s PFS-om (5,6 mjeseci u odnosu na 1,7 mjeseci, HR 0,41, P &lt; 0,0001). </a:t>
            </a:r>
          </a:p>
          <a:p>
            <a:r>
              <a:rPr lang="hr-HR" dirty="0"/>
              <a:t>Medijan OS bio je značajno produljen sa SG (12,1 mjeseci u odnosu na 6,7 ​​mjeseci)</a:t>
            </a:r>
          </a:p>
          <a:p>
            <a:r>
              <a:rPr lang="hr-HR" dirty="0"/>
              <a:t>Samo 4,7% pacijenata prekinulo je lijek zbog toksičnosti i nije bilo smrtnih slučajeva povezanih s liječenjem.</a:t>
            </a:r>
          </a:p>
          <a:p>
            <a:r>
              <a:rPr lang="hr-HR" dirty="0"/>
              <a:t>Učinkovit u TNRD, ali u u HR+/Her-2 neg. raku dojke</a:t>
            </a:r>
          </a:p>
        </p:txBody>
      </p:sp>
    </p:spTree>
    <p:extLst>
      <p:ext uri="{BB962C8B-B14F-4D97-AF65-F5344CB8AC3E}">
        <p14:creationId xmlns:p14="http://schemas.microsoft.com/office/powerpoint/2010/main" val="15326321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F58AB-7CC9-47C4-8535-BD5D3402821B}"/>
              </a:ext>
            </a:extLst>
          </p:cNvPr>
          <p:cNvSpPr>
            <a:spLocks noGrp="1"/>
          </p:cNvSpPr>
          <p:nvPr>
            <p:ph type="title"/>
          </p:nvPr>
        </p:nvSpPr>
        <p:spPr/>
        <p:txBody>
          <a:bodyPr/>
          <a:lstStyle/>
          <a:p>
            <a:r>
              <a:rPr lang="hr-HR" b="1" dirty="0"/>
              <a:t>Trastuzumab-derukstekan=  3 u 1</a:t>
            </a:r>
          </a:p>
        </p:txBody>
      </p:sp>
      <p:sp>
        <p:nvSpPr>
          <p:cNvPr id="3" name="Content Placeholder 2">
            <a:extLst>
              <a:ext uri="{FF2B5EF4-FFF2-40B4-BE49-F238E27FC236}">
                <a16:creationId xmlns:a16="http://schemas.microsoft.com/office/drawing/2014/main" id="{AF119085-A2AA-4E18-BFF6-E2C73927CA95}"/>
              </a:ext>
            </a:extLst>
          </p:cNvPr>
          <p:cNvSpPr>
            <a:spLocks noGrp="1"/>
          </p:cNvSpPr>
          <p:nvPr>
            <p:ph idx="1"/>
          </p:nvPr>
        </p:nvSpPr>
        <p:spPr/>
        <p:txBody>
          <a:bodyPr>
            <a:normAutofit fontScale="85000" lnSpcReduction="20000"/>
          </a:bodyPr>
          <a:lstStyle/>
          <a:p>
            <a:r>
              <a:rPr lang="hr-HR" dirty="0"/>
              <a:t>Trastuzumab derukstekan (DS-8201) je ADC s anti-HER2 protutijelom, veznikom na bazi tetrapeptida koji se može cijepati i inhibitorom topoizomeraze I.</a:t>
            </a:r>
          </a:p>
          <a:p>
            <a:r>
              <a:rPr lang="hr-HR" dirty="0"/>
              <a:t>Pokazao je obećavajuću aktivnost kod HER2 + metastatskog raka dojke i dio je paradigme liječenja nakon trastuzumab emtanzina (TDM1) za HER2 + MBC</a:t>
            </a:r>
          </a:p>
          <a:p>
            <a:r>
              <a:rPr lang="hr-HR" dirty="0"/>
              <a:t> Međutim, postoji interes za lijek u bolesnika s tumorima s niskim HER2 (IHC1 +/IHC2 + i FISH -). </a:t>
            </a:r>
          </a:p>
          <a:p>
            <a:r>
              <a:rPr lang="hr-HR" dirty="0"/>
              <a:t>Studija faze 1b istraživala je njegovu korisnost u ovoj podskupini. Stope objektivnog odgovora bile su ohrabrujuće s 37% i medijanom trajanja odgovora od 10,4 mjeseca. </a:t>
            </a:r>
          </a:p>
          <a:p>
            <a:r>
              <a:rPr lang="hr-HR" dirty="0"/>
              <a:t>Međutim, većina pacijenata imala je ER/PR-pozitivne tumore sa samo 7 uključenih TNRD pacijenata. </a:t>
            </a:r>
          </a:p>
          <a:p>
            <a:r>
              <a:rPr lang="hr-HR" dirty="0"/>
              <a:t>Bio je jedan od 7 pacijenata koji su odgovorili unutar TNBC podskupine. Značajno je da su 3 pacijenta razvila fatalnu intersticijsku bolest pluća izazvanu lijekovima.</a:t>
            </a:r>
          </a:p>
        </p:txBody>
      </p:sp>
    </p:spTree>
    <p:extLst>
      <p:ext uri="{BB962C8B-B14F-4D97-AF65-F5344CB8AC3E}">
        <p14:creationId xmlns:p14="http://schemas.microsoft.com/office/powerpoint/2010/main" val="42609845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A36E-B37E-4ED7-A999-A44661AB057F}"/>
              </a:ext>
            </a:extLst>
          </p:cNvPr>
          <p:cNvSpPr>
            <a:spLocks noGrp="1"/>
          </p:cNvSpPr>
          <p:nvPr>
            <p:ph type="title"/>
          </p:nvPr>
        </p:nvSpPr>
        <p:spPr/>
        <p:txBody>
          <a:bodyPr/>
          <a:lstStyle/>
          <a:p>
            <a:r>
              <a:rPr lang="hr-HR" b="1" dirty="0"/>
              <a:t>Alpelisib </a:t>
            </a:r>
          </a:p>
        </p:txBody>
      </p:sp>
      <p:sp>
        <p:nvSpPr>
          <p:cNvPr id="3" name="Content Placeholder 2">
            <a:extLst>
              <a:ext uri="{FF2B5EF4-FFF2-40B4-BE49-F238E27FC236}">
                <a16:creationId xmlns:a16="http://schemas.microsoft.com/office/drawing/2014/main" id="{88DD55C4-A944-4BE6-B6C2-37553E92C797}"/>
              </a:ext>
            </a:extLst>
          </p:cNvPr>
          <p:cNvSpPr>
            <a:spLocks noGrp="1"/>
          </p:cNvSpPr>
          <p:nvPr>
            <p:ph idx="1"/>
          </p:nvPr>
        </p:nvSpPr>
        <p:spPr>
          <a:xfrm>
            <a:off x="838200" y="1825625"/>
            <a:ext cx="10515600" cy="4667250"/>
          </a:xfrm>
        </p:spPr>
        <p:txBody>
          <a:bodyPr>
            <a:noAutofit/>
          </a:bodyPr>
          <a:lstStyle/>
          <a:p>
            <a:r>
              <a:rPr lang="hr-HR" sz="2400" dirty="0"/>
              <a:t>Put PI3K bio je u središtu istraživanja tumora solidnih organa zbog svoje uloge u rastu stanica, apoptozi i povezanosti s otpornošću na taksane i endokrinim sustavom.</a:t>
            </a:r>
          </a:p>
          <a:p>
            <a:r>
              <a:rPr lang="hr-HR" sz="2400" dirty="0"/>
              <a:t>Alpelisib je snažan, oralni inhibitor klase 1 alfa izoforme PI3K. </a:t>
            </a:r>
          </a:p>
          <a:p>
            <a:r>
              <a:rPr lang="hr-HR" sz="2400" dirty="0"/>
              <a:t>Studija faze I/II istraživala je alpelisib plus nab-paclitaxel u HER2-negativnom MBC-u.</a:t>
            </a:r>
          </a:p>
          <a:p>
            <a:r>
              <a:rPr lang="hr-HR" sz="2400" dirty="0"/>
              <a:t>Među bolesnicama 30% je imalo TNBC</a:t>
            </a:r>
          </a:p>
          <a:p>
            <a:r>
              <a:rPr lang="hr-HR" sz="2400" dirty="0"/>
              <a:t> Ukupna stopa odgovora bila je ohrabrujuća od 57% s medijanom PFS-a od 7 mjeseci. </a:t>
            </a:r>
          </a:p>
          <a:p>
            <a:r>
              <a:rPr lang="hr-HR" sz="2400" dirty="0"/>
              <a:t>Međutim, unutar kohorte s mutiranim PI3K, stopa odgovora bila je 65% s medijanom PFS-a od 13 mjeseci. </a:t>
            </a:r>
          </a:p>
          <a:p>
            <a:r>
              <a:rPr lang="hr-HR" sz="2400" dirty="0"/>
              <a:t>Rezultati su ohrabrujući da bi ciljanje na put PI3K moglo imati kliničku korist u TNBC-u.</a:t>
            </a:r>
          </a:p>
        </p:txBody>
      </p:sp>
    </p:spTree>
    <p:extLst>
      <p:ext uri="{BB962C8B-B14F-4D97-AF65-F5344CB8AC3E}">
        <p14:creationId xmlns:p14="http://schemas.microsoft.com/office/powerpoint/2010/main" val="6633870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8021-1DD2-467B-AB9D-29A70516BD64}"/>
              </a:ext>
            </a:extLst>
          </p:cNvPr>
          <p:cNvSpPr>
            <a:spLocks noGrp="1"/>
          </p:cNvSpPr>
          <p:nvPr>
            <p:ph type="ctrTitle"/>
          </p:nvPr>
        </p:nvSpPr>
        <p:spPr/>
        <p:txBody>
          <a:bodyPr/>
          <a:lstStyle/>
          <a:p>
            <a:r>
              <a:rPr lang="hr-HR" dirty="0"/>
              <a:t>Mislite da je kraj?!</a:t>
            </a:r>
            <a:br>
              <a:rPr lang="hr-HR" dirty="0"/>
            </a:br>
            <a:r>
              <a:rPr lang="hr-HR" dirty="0"/>
              <a:t> NEMA kraja!</a:t>
            </a:r>
          </a:p>
        </p:txBody>
      </p:sp>
      <p:sp>
        <p:nvSpPr>
          <p:cNvPr id="3" name="Subtitle 2">
            <a:extLst>
              <a:ext uri="{FF2B5EF4-FFF2-40B4-BE49-F238E27FC236}">
                <a16:creationId xmlns:a16="http://schemas.microsoft.com/office/drawing/2014/main" id="{572CC74A-179C-41A0-83A1-1D306848A705}"/>
              </a:ext>
            </a:extLst>
          </p:cNvPr>
          <p:cNvSpPr>
            <a:spLocks noGrp="1"/>
          </p:cNvSpPr>
          <p:nvPr>
            <p:ph type="subTitle" idx="1"/>
          </p:nvPr>
        </p:nvSpPr>
        <p:spPr/>
        <p:txBody>
          <a:bodyPr>
            <a:normAutofit/>
          </a:bodyPr>
          <a:lstStyle/>
          <a:p>
            <a:r>
              <a:rPr lang="hr-HR" sz="4000" dirty="0"/>
              <a:t>Rehabilitacija nakon liječenja je važna koliko i samo liječenje!</a:t>
            </a:r>
          </a:p>
        </p:txBody>
      </p:sp>
    </p:spTree>
    <p:extLst>
      <p:ext uri="{BB962C8B-B14F-4D97-AF65-F5344CB8AC3E}">
        <p14:creationId xmlns:p14="http://schemas.microsoft.com/office/powerpoint/2010/main" val="5831151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6223-13F0-4A9C-BBAA-984A495AF256}"/>
              </a:ext>
            </a:extLst>
          </p:cNvPr>
          <p:cNvSpPr>
            <a:spLocks noGrp="1"/>
          </p:cNvSpPr>
          <p:nvPr>
            <p:ph type="title"/>
          </p:nvPr>
        </p:nvSpPr>
        <p:spPr>
          <a:xfrm>
            <a:off x="1141411" y="748240"/>
            <a:ext cx="9906000" cy="1117073"/>
          </a:xfrm>
        </p:spPr>
        <p:txBody>
          <a:bodyPr>
            <a:normAutofit fontScale="90000"/>
          </a:bodyPr>
          <a:lstStyle/>
          <a:p>
            <a:pPr algn="ctr"/>
            <a:r>
              <a:rPr lang="hr-HR" sz="4000" b="1" dirty="0"/>
              <a:t>Psihosocijalni Čimbenici rizika za metastaziranje  raka</a:t>
            </a:r>
          </a:p>
        </p:txBody>
      </p:sp>
      <p:sp>
        <p:nvSpPr>
          <p:cNvPr id="3" name="Content Placeholder 2">
            <a:extLst>
              <a:ext uri="{FF2B5EF4-FFF2-40B4-BE49-F238E27FC236}">
                <a16:creationId xmlns:a16="http://schemas.microsoft.com/office/drawing/2014/main" id="{089CB84C-9DBA-4675-A465-3A0B76930B37}"/>
              </a:ext>
            </a:extLst>
          </p:cNvPr>
          <p:cNvSpPr>
            <a:spLocks noGrp="1"/>
          </p:cNvSpPr>
          <p:nvPr>
            <p:ph idx="1"/>
          </p:nvPr>
        </p:nvSpPr>
        <p:spPr>
          <a:xfrm>
            <a:off x="1206500" y="2249487"/>
            <a:ext cx="9840911" cy="3541714"/>
          </a:xfrm>
        </p:spPr>
        <p:txBody>
          <a:bodyPr anchor="t">
            <a:normAutofit/>
          </a:bodyPr>
          <a:lstStyle/>
          <a:p>
            <a:r>
              <a:rPr lang="hr-HR" dirty="0"/>
              <a:t>Kliničke i epidemiološke studije u posljednjih 30 godina su dentifinirale psihosocijalne čimbenike uključujući </a:t>
            </a:r>
            <a:r>
              <a:rPr lang="hr-HR" b="1" dirty="0"/>
              <a:t>stres, kroničnu depresiju i nedostatak socijalne podrška </a:t>
            </a:r>
            <a:r>
              <a:rPr lang="hr-HR" dirty="0"/>
              <a:t>kao čimbenike rizika za progresiju raka.</a:t>
            </a:r>
          </a:p>
          <a:p>
            <a:r>
              <a:rPr lang="hr-HR" dirty="0"/>
              <a:t>Dok su dokazi za ulogu psihosocijalnih čimbenika </a:t>
            </a:r>
            <a:r>
              <a:rPr lang="hr-HR" u="sng" dirty="0"/>
              <a:t>u nastanku raka </a:t>
            </a:r>
            <a:r>
              <a:rPr lang="hr-HR" dirty="0"/>
              <a:t>ograničeni i donekle kontradiktorni, dokazi za veze između psiholoških čimbenika kao što su stres, depresija i društvena izolacija </a:t>
            </a:r>
            <a:r>
              <a:rPr lang="hr-HR" b="1" u="sng" dirty="0"/>
              <a:t>s napredovanjem </a:t>
            </a:r>
            <a:r>
              <a:rPr lang="hr-HR" dirty="0"/>
              <a:t>bolesti su daleko jači</a:t>
            </a:r>
          </a:p>
          <a:p>
            <a:endParaRPr lang="hr-HR" dirty="0"/>
          </a:p>
        </p:txBody>
      </p:sp>
    </p:spTree>
    <p:extLst>
      <p:ext uri="{BB962C8B-B14F-4D97-AF65-F5344CB8AC3E}">
        <p14:creationId xmlns:p14="http://schemas.microsoft.com/office/powerpoint/2010/main" val="8489777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918F-6215-42E4-B605-9C7053894EEE}"/>
              </a:ext>
            </a:extLst>
          </p:cNvPr>
          <p:cNvSpPr>
            <a:spLocks noGrp="1"/>
          </p:cNvSpPr>
          <p:nvPr>
            <p:ph type="title"/>
          </p:nvPr>
        </p:nvSpPr>
        <p:spPr>
          <a:xfrm>
            <a:off x="1141411" y="748240"/>
            <a:ext cx="9906000" cy="1117073"/>
          </a:xfrm>
        </p:spPr>
        <p:txBody>
          <a:bodyPr>
            <a:normAutofit fontScale="90000"/>
          </a:bodyPr>
          <a:lstStyle/>
          <a:p>
            <a:pPr algn="ctr"/>
            <a:r>
              <a:rPr lang="hr-HR" sz="4000" b="1" dirty="0"/>
              <a:t>Psihosocijalni Čimbenici rizika za metastaziranje  raka</a:t>
            </a:r>
          </a:p>
        </p:txBody>
      </p:sp>
      <p:sp>
        <p:nvSpPr>
          <p:cNvPr id="3" name="Content Placeholder 2">
            <a:extLst>
              <a:ext uri="{FF2B5EF4-FFF2-40B4-BE49-F238E27FC236}">
                <a16:creationId xmlns:a16="http://schemas.microsoft.com/office/drawing/2014/main" id="{3BCEA1AB-566A-40AD-BE9D-7E0ED124CA18}"/>
              </a:ext>
            </a:extLst>
          </p:cNvPr>
          <p:cNvSpPr>
            <a:spLocks noGrp="1"/>
          </p:cNvSpPr>
          <p:nvPr>
            <p:ph idx="1"/>
          </p:nvPr>
        </p:nvSpPr>
        <p:spPr>
          <a:xfrm>
            <a:off x="1206500" y="2249487"/>
            <a:ext cx="9840911" cy="3541714"/>
          </a:xfrm>
        </p:spPr>
        <p:txBody>
          <a:bodyPr anchor="t">
            <a:normAutofit fontScale="92500" lnSpcReduction="10000"/>
          </a:bodyPr>
          <a:lstStyle/>
          <a:p>
            <a:r>
              <a:rPr lang="hr-HR" dirty="0"/>
              <a:t>Kroničnost negativnog afekta, kaji se manifestira zbog </a:t>
            </a:r>
            <a:r>
              <a:rPr lang="hr-HR" b="1" dirty="0"/>
              <a:t>depresivnog raspoloženja ili beznađa</a:t>
            </a:r>
            <a:r>
              <a:rPr lang="hr-HR" dirty="0"/>
              <a:t>, čini se da ima jači odnos s ishodima bolesti nego stresni događaji, što ukazuje na trajnu aktivaciju negativnih afektivnih puteva u organizmu</a:t>
            </a:r>
          </a:p>
          <a:p>
            <a:r>
              <a:rPr lang="hr-HR" dirty="0"/>
              <a:t>Novi dokazi potvrdili su vezu između stresa i specifičnih psihosocijalnih čimbenika s ključnim elementima metastatske kaskade i u životinjskim i ljudskim modelima.</a:t>
            </a:r>
          </a:p>
          <a:p>
            <a:r>
              <a:rPr lang="hr-HR" dirty="0"/>
              <a:t>Razmatrit ćemo biološke procese na koje utječe kronični stres i srodne putove te njihove implikacije na liječenje raka.</a:t>
            </a:r>
          </a:p>
          <a:p>
            <a:endParaRPr lang="hr-HR" dirty="0"/>
          </a:p>
        </p:txBody>
      </p:sp>
    </p:spTree>
    <p:extLst>
      <p:ext uri="{BB962C8B-B14F-4D97-AF65-F5344CB8AC3E}">
        <p14:creationId xmlns:p14="http://schemas.microsoft.com/office/powerpoint/2010/main" val="7588587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5D50-0D9C-436B-A8E1-8A75C2B47B43}"/>
              </a:ext>
            </a:extLst>
          </p:cNvPr>
          <p:cNvSpPr>
            <a:spLocks noGrp="1"/>
          </p:cNvSpPr>
          <p:nvPr>
            <p:ph type="title"/>
          </p:nvPr>
        </p:nvSpPr>
        <p:spPr>
          <a:xfrm>
            <a:off x="1141411" y="748240"/>
            <a:ext cx="9906000" cy="1117073"/>
          </a:xfrm>
        </p:spPr>
        <p:txBody>
          <a:bodyPr>
            <a:normAutofit/>
          </a:bodyPr>
          <a:lstStyle/>
          <a:p>
            <a:pPr algn="ctr"/>
            <a:r>
              <a:rPr lang="hr-HR" sz="4000" b="1" dirty="0"/>
              <a:t>BiološkI procesi na koje utječe kronični stres</a:t>
            </a:r>
          </a:p>
        </p:txBody>
      </p:sp>
      <p:sp>
        <p:nvSpPr>
          <p:cNvPr id="3" name="Content Placeholder 2">
            <a:extLst>
              <a:ext uri="{FF2B5EF4-FFF2-40B4-BE49-F238E27FC236}">
                <a16:creationId xmlns:a16="http://schemas.microsoft.com/office/drawing/2014/main" id="{0ADE6C1D-7193-43E1-8555-B48CD79BAC5B}"/>
              </a:ext>
            </a:extLst>
          </p:cNvPr>
          <p:cNvSpPr>
            <a:spLocks noGrp="1"/>
          </p:cNvSpPr>
          <p:nvPr>
            <p:ph idx="1"/>
          </p:nvPr>
        </p:nvSpPr>
        <p:spPr>
          <a:xfrm>
            <a:off x="1206500" y="2249487"/>
            <a:ext cx="9840911" cy="3541714"/>
          </a:xfrm>
        </p:spPr>
        <p:txBody>
          <a:bodyPr anchor="t">
            <a:normAutofit/>
          </a:bodyPr>
          <a:lstStyle/>
          <a:p>
            <a:r>
              <a:rPr lang="hr-HR" b="1" dirty="0"/>
              <a:t>Neuroendokrini odgovor posredovan stresom (hormoni + autonomni ŽS)</a:t>
            </a:r>
            <a:endParaRPr lang="hr-HR" dirty="0"/>
          </a:p>
          <a:p>
            <a:r>
              <a:rPr lang="hr-HR" b="1" dirty="0"/>
              <a:t>Stres i središnji živčani sustav (SŽS)</a:t>
            </a:r>
          </a:p>
          <a:p>
            <a:r>
              <a:rPr lang="hr-HR" b="1" dirty="0"/>
              <a:t>Uloga neuroendokrinih medijatora u perifernim organima</a:t>
            </a:r>
            <a:endParaRPr lang="hr-HR" dirty="0"/>
          </a:p>
          <a:p>
            <a:r>
              <a:rPr lang="hr-HR" b="1" dirty="0"/>
              <a:t>Učinci stresa na metastaze raka</a:t>
            </a:r>
            <a:endParaRPr lang="hr-HR" dirty="0"/>
          </a:p>
          <a:p>
            <a:r>
              <a:rPr lang="hr-HR" b="1" dirty="0"/>
              <a:t>Drugi posrednici stresa</a:t>
            </a:r>
            <a:endParaRPr lang="hr-HR" dirty="0"/>
          </a:p>
          <a:p>
            <a:r>
              <a:rPr lang="hr-HR" b="1" dirty="0"/>
              <a:t>Utjecaj stresa na imunološki odgovor</a:t>
            </a:r>
            <a:endParaRPr lang="hr-HR" dirty="0"/>
          </a:p>
          <a:p>
            <a:endParaRPr lang="hr-HR" dirty="0"/>
          </a:p>
          <a:p>
            <a:endParaRPr lang="hr-HR" dirty="0"/>
          </a:p>
        </p:txBody>
      </p:sp>
    </p:spTree>
    <p:extLst>
      <p:ext uri="{BB962C8B-B14F-4D97-AF65-F5344CB8AC3E}">
        <p14:creationId xmlns:p14="http://schemas.microsoft.com/office/powerpoint/2010/main" val="39410065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BDDD6-FD36-4B10-B523-2197935D1F4E}"/>
              </a:ext>
            </a:extLst>
          </p:cNvPr>
          <p:cNvSpPr>
            <a:spLocks noGrp="1"/>
          </p:cNvSpPr>
          <p:nvPr>
            <p:ph type="title"/>
          </p:nvPr>
        </p:nvSpPr>
        <p:spPr>
          <a:xfrm>
            <a:off x="1141411" y="748240"/>
            <a:ext cx="9906000" cy="1117073"/>
          </a:xfrm>
        </p:spPr>
        <p:txBody>
          <a:bodyPr>
            <a:normAutofit/>
          </a:bodyPr>
          <a:lstStyle/>
          <a:p>
            <a:pPr algn="ctr"/>
            <a:r>
              <a:rPr lang="hr-HR" sz="3100" b="1" dirty="0"/>
              <a:t>GLAVA JE POKRETAČ ODGOVORA NA SRES, A Nadbubrežne žlijezde SU glavnI IZVOR STRESNIH HORMONA</a:t>
            </a:r>
            <a:r>
              <a:rPr lang="hr-HR" sz="4000" dirty="0"/>
              <a:t>!</a:t>
            </a:r>
          </a:p>
        </p:txBody>
      </p:sp>
      <p:sp>
        <p:nvSpPr>
          <p:cNvPr id="3" name="Content Placeholder 2">
            <a:extLst>
              <a:ext uri="{FF2B5EF4-FFF2-40B4-BE49-F238E27FC236}">
                <a16:creationId xmlns:a16="http://schemas.microsoft.com/office/drawing/2014/main" id="{4165DE10-10D4-47EE-81C4-BAC3D228892A}"/>
              </a:ext>
            </a:extLst>
          </p:cNvPr>
          <p:cNvSpPr>
            <a:spLocks noGrp="1"/>
          </p:cNvSpPr>
          <p:nvPr>
            <p:ph idx="1"/>
          </p:nvPr>
        </p:nvSpPr>
        <p:spPr>
          <a:xfrm>
            <a:off x="1206500" y="1730376"/>
            <a:ext cx="9840911" cy="5127624"/>
          </a:xfrm>
        </p:spPr>
        <p:txBody>
          <a:bodyPr anchor="t">
            <a:normAutofit fontScale="92500" lnSpcReduction="20000"/>
          </a:bodyPr>
          <a:lstStyle/>
          <a:p>
            <a:pPr marL="0" indent="0">
              <a:lnSpc>
                <a:spcPct val="110000"/>
              </a:lnSpc>
              <a:buNone/>
            </a:pPr>
            <a:r>
              <a:rPr lang="hr-HR" sz="1900" dirty="0"/>
              <a:t>Zato je važno na vrijeme prepoznati simptome stresa i smanjiti ga na najmanju moguću mjeru. Neki od korisnih savjeta mogu biti:</a:t>
            </a:r>
            <a:br>
              <a:rPr lang="hr-HR" sz="1900" dirty="0"/>
            </a:br>
            <a:r>
              <a:rPr lang="hr-HR" sz="1900" dirty="0"/>
              <a:t> </a:t>
            </a:r>
            <a:br>
              <a:rPr lang="hr-HR" sz="1900" dirty="0"/>
            </a:br>
            <a:r>
              <a:rPr lang="hr-HR" sz="1900" b="1" dirty="0"/>
              <a:t>- Smanjiti nivo kofeina tijekom dana </a:t>
            </a:r>
            <a:r>
              <a:rPr lang="hr-HR" sz="1900" dirty="0"/>
              <a:t>– odnosno piti manje kave;</a:t>
            </a:r>
            <a:br>
              <a:rPr lang="hr-HR" sz="1900" dirty="0"/>
            </a:br>
            <a:r>
              <a:rPr lang="hr-HR" sz="1900" dirty="0"/>
              <a:t> </a:t>
            </a:r>
            <a:br>
              <a:rPr lang="hr-HR" sz="1900" dirty="0"/>
            </a:br>
            <a:r>
              <a:rPr lang="hr-HR" sz="1900" b="1" dirty="0"/>
              <a:t>- Povećati količinu proizvoda od kokosa, naročito kokosovog mlijeka </a:t>
            </a:r>
            <a:r>
              <a:rPr lang="hr-HR" sz="1900" dirty="0"/>
              <a:t>– dokazano poboljšava rad nadbubrežnih žlijezda</a:t>
            </a:r>
            <a:br>
              <a:rPr lang="hr-HR" sz="1900" dirty="0"/>
            </a:br>
            <a:r>
              <a:rPr lang="hr-HR" sz="1900" dirty="0"/>
              <a:t> </a:t>
            </a:r>
            <a:br>
              <a:rPr lang="hr-HR" sz="1900" dirty="0"/>
            </a:br>
            <a:r>
              <a:rPr lang="hr-HR" sz="1900" b="1" dirty="0"/>
              <a:t>- Povećati količinu korisnih masti, poput omega-3 masti kojih najviše ima u ribljem mesu;</a:t>
            </a:r>
            <a:br>
              <a:rPr lang="hr-HR" sz="1900" b="1" dirty="0"/>
            </a:br>
            <a:r>
              <a:rPr lang="hr-HR" sz="1900" b="1" dirty="0"/>
              <a:t> </a:t>
            </a:r>
            <a:br>
              <a:rPr lang="hr-HR" sz="1900" dirty="0"/>
            </a:br>
            <a:r>
              <a:rPr lang="hr-HR" sz="1900" dirty="0"/>
              <a:t>-</a:t>
            </a:r>
            <a:r>
              <a:rPr lang="hr-HR" sz="1900" b="1" dirty="0"/>
              <a:t> Povećati količinu povrća, naročito zelenog (poput špinata, kelja, zelja i slično)</a:t>
            </a:r>
            <a:r>
              <a:rPr lang="hr-HR" sz="1900" dirty="0"/>
              <a:t>- ali ne pretjerivati u voću;</a:t>
            </a:r>
            <a:br>
              <a:rPr lang="hr-HR" sz="1900" dirty="0"/>
            </a:br>
            <a:r>
              <a:rPr lang="hr-HR" sz="1900" dirty="0"/>
              <a:t> </a:t>
            </a:r>
            <a:br>
              <a:rPr lang="hr-HR" sz="1900" dirty="0"/>
            </a:br>
            <a:r>
              <a:rPr lang="hr-HR" sz="1900" b="1" dirty="0"/>
              <a:t>- Uzimati vitamin B16 i selen</a:t>
            </a:r>
            <a:r>
              <a:rPr lang="hr-HR" sz="1900" dirty="0"/>
              <a:t> – dokazano poboljšavaju rad nadbubrežne žlijezde ( mahunarke, žitarice, jetra).</a:t>
            </a:r>
            <a:br>
              <a:rPr lang="hr-HR" sz="1900" dirty="0"/>
            </a:br>
            <a:r>
              <a:rPr lang="hr-HR" sz="1900" dirty="0"/>
              <a:t> </a:t>
            </a:r>
            <a:br>
              <a:rPr lang="hr-HR" sz="1900" dirty="0"/>
            </a:br>
            <a:r>
              <a:rPr lang="hr-HR" sz="1900" b="1" dirty="0"/>
              <a:t>- Smanjiti stres</a:t>
            </a:r>
            <a:r>
              <a:rPr lang="hr-HR" sz="1900" dirty="0"/>
              <a:t> ili barem naučiti prepoznati simptome stresa tako da ga možete smanjiti ili ublažiti njegove posljedice čim se pojave. Rešavajte probleme dugoročno i pronađite vremena za odmor i opuštanje od svakodnevnih problema. </a:t>
            </a:r>
          </a:p>
          <a:p>
            <a:pPr>
              <a:lnSpc>
                <a:spcPct val="110000"/>
              </a:lnSpc>
            </a:pPr>
            <a:endParaRPr lang="hr-HR" sz="1300" dirty="0"/>
          </a:p>
        </p:txBody>
      </p:sp>
    </p:spTree>
    <p:extLst>
      <p:ext uri="{BB962C8B-B14F-4D97-AF65-F5344CB8AC3E}">
        <p14:creationId xmlns:p14="http://schemas.microsoft.com/office/powerpoint/2010/main" val="5109411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3222-DD23-4856-B34E-A9C4E4869F09}"/>
              </a:ext>
            </a:extLst>
          </p:cNvPr>
          <p:cNvSpPr>
            <a:spLocks noGrp="1"/>
          </p:cNvSpPr>
          <p:nvPr>
            <p:ph type="title"/>
          </p:nvPr>
        </p:nvSpPr>
        <p:spPr>
          <a:xfrm>
            <a:off x="1141411" y="748240"/>
            <a:ext cx="9906000" cy="1117073"/>
          </a:xfrm>
        </p:spPr>
        <p:txBody>
          <a:bodyPr>
            <a:normAutofit/>
          </a:bodyPr>
          <a:lstStyle/>
          <a:p>
            <a:pPr algn="ctr"/>
            <a:r>
              <a:rPr lang="hr-HR" sz="4000" dirty="0"/>
              <a:t>KORTIZOL- KRALJ STRESA</a:t>
            </a:r>
          </a:p>
        </p:txBody>
      </p:sp>
      <p:sp>
        <p:nvSpPr>
          <p:cNvPr id="3" name="Content Placeholder 2">
            <a:extLst>
              <a:ext uri="{FF2B5EF4-FFF2-40B4-BE49-F238E27FC236}">
                <a16:creationId xmlns:a16="http://schemas.microsoft.com/office/drawing/2014/main" id="{E0F25F0C-2543-42E3-AB07-BBBBD5758167}"/>
              </a:ext>
            </a:extLst>
          </p:cNvPr>
          <p:cNvSpPr>
            <a:spLocks noGrp="1"/>
          </p:cNvSpPr>
          <p:nvPr>
            <p:ph idx="1"/>
          </p:nvPr>
        </p:nvSpPr>
        <p:spPr>
          <a:xfrm>
            <a:off x="1206500" y="2249486"/>
            <a:ext cx="9840911" cy="4246729"/>
          </a:xfrm>
        </p:spPr>
        <p:txBody>
          <a:bodyPr anchor="t">
            <a:normAutofit fontScale="25000" lnSpcReduction="20000"/>
          </a:bodyPr>
          <a:lstStyle/>
          <a:p>
            <a:pPr>
              <a:lnSpc>
                <a:spcPct val="110000"/>
              </a:lnSpc>
            </a:pPr>
            <a:r>
              <a:rPr lang="hr-HR" sz="7200" dirty="0"/>
              <a:t>Kortizol je najvažniji ljudski glukokortikoid. </a:t>
            </a:r>
          </a:p>
          <a:p>
            <a:pPr>
              <a:lnSpc>
                <a:spcPct val="110000"/>
              </a:lnSpc>
            </a:pPr>
            <a:r>
              <a:rPr lang="hr-HR" sz="7200" dirty="0"/>
              <a:t>Neophodan je za život i regulira razne važne kardiovaskularne, metaboličke, imunološke i homeostatske funkcije</a:t>
            </a:r>
          </a:p>
          <a:p>
            <a:pPr>
              <a:lnSpc>
                <a:spcPct val="110000"/>
              </a:lnSpc>
            </a:pPr>
            <a:r>
              <a:rPr lang="hr-HR" sz="7200" dirty="0"/>
              <a:t>Kortizol luči kora nadbubrežne žlijezde kao odgovor na stres.</a:t>
            </a:r>
          </a:p>
          <a:p>
            <a:pPr>
              <a:lnSpc>
                <a:spcPct val="110000"/>
              </a:lnSpc>
            </a:pPr>
            <a:r>
              <a:rPr lang="hr-HR" sz="7200" dirty="0"/>
              <a:t>Socijalna podrška i smanjenje stresa povezano je s nižim razinama kortizola</a:t>
            </a:r>
          </a:p>
          <a:p>
            <a:pPr>
              <a:lnSpc>
                <a:spcPct val="110000"/>
              </a:lnSpc>
            </a:pPr>
            <a:r>
              <a:rPr lang="hr-HR" sz="7200" dirty="0"/>
              <a:t>Brojna istraživanja pokazala su da stres može poremetiti neuroendokrine cirkadijalne ritmove na način da pogoduju rastu tumora i metastazama. </a:t>
            </a:r>
          </a:p>
          <a:p>
            <a:pPr>
              <a:lnSpc>
                <a:spcPct val="110000"/>
              </a:lnSpc>
            </a:pPr>
            <a:r>
              <a:rPr lang="hr-HR" sz="7200" dirty="0"/>
              <a:t>Slično, rad u noćnoj smjeni, za koji se zna da ometa endokrine ritmove, smatra se čimbenikom rizika za karcinom dojke i kolorektalni karcinom.</a:t>
            </a:r>
          </a:p>
          <a:p>
            <a:pPr>
              <a:lnSpc>
                <a:spcPct val="110000"/>
              </a:lnSpc>
            </a:pPr>
            <a:r>
              <a:rPr lang="hr-HR" sz="7200" dirty="0"/>
              <a:t>Može imati bimodalni učinak na tumorske stanice.</a:t>
            </a:r>
          </a:p>
          <a:p>
            <a:pPr>
              <a:lnSpc>
                <a:spcPct val="110000"/>
              </a:lnSpc>
            </a:pPr>
            <a:r>
              <a:rPr lang="hr-HR" sz="7200" dirty="0"/>
              <a:t>Na primjer, u nižim dozama, deksametazon (sintetski glukokortikoid) može stimulirati rast tumora, ali u većim dozama inhibira rast tumora</a:t>
            </a:r>
          </a:p>
          <a:p>
            <a:pPr marL="0" indent="0">
              <a:lnSpc>
                <a:spcPct val="110000"/>
              </a:lnSpc>
              <a:buNone/>
            </a:pPr>
            <a:r>
              <a:rPr lang="hr-HR" sz="7200" dirty="0"/>
              <a:t> </a:t>
            </a:r>
          </a:p>
          <a:p>
            <a:pPr>
              <a:lnSpc>
                <a:spcPct val="110000"/>
              </a:lnSpc>
            </a:pPr>
            <a:endParaRPr lang="hr-HR" sz="800" dirty="0"/>
          </a:p>
        </p:txBody>
      </p:sp>
    </p:spTree>
    <p:extLst>
      <p:ext uri="{BB962C8B-B14F-4D97-AF65-F5344CB8AC3E}">
        <p14:creationId xmlns:p14="http://schemas.microsoft.com/office/powerpoint/2010/main" val="4072271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Line 4">
            <a:extLst>
              <a:ext uri="{FF2B5EF4-FFF2-40B4-BE49-F238E27FC236}">
                <a16:creationId xmlns:a16="http://schemas.microsoft.com/office/drawing/2014/main" id="{CDB5CAFA-9EB2-4E7E-9F79-6B8C9C39EA58}"/>
              </a:ext>
            </a:extLst>
          </p:cNvPr>
          <p:cNvSpPr>
            <a:spLocks noChangeShapeType="1"/>
          </p:cNvSpPr>
          <p:nvPr/>
        </p:nvSpPr>
        <p:spPr bwMode="auto">
          <a:xfrm>
            <a:off x="1882776" y="1100138"/>
            <a:ext cx="8461375" cy="0"/>
          </a:xfrm>
          <a:prstGeom prst="line">
            <a:avLst/>
          </a:prstGeom>
          <a:noFill/>
          <a:ln w="28575">
            <a:solidFill>
              <a:srgbClr val="003366"/>
            </a:solidFill>
            <a:round/>
            <a:headEnd/>
            <a:tailEnd/>
          </a:ln>
          <a:extLst>
            <a:ext uri="{909E8E84-426E-40DD-AFC4-6F175D3DCCD1}">
              <a14:hiddenFill xmlns:a14="http://schemas.microsoft.com/office/drawing/2010/main">
                <a:noFill/>
              </a14:hiddenFill>
            </a:ext>
          </a:extLst>
        </p:spPr>
        <p:txBody>
          <a:bodyPr>
            <a:spAutoFit/>
          </a:bodyPr>
          <a:lstStyle/>
          <a:p>
            <a:pPr fontAlgn="base">
              <a:spcBef>
                <a:spcPct val="0"/>
              </a:spcBef>
              <a:spcAft>
                <a:spcPct val="0"/>
              </a:spcAft>
            </a:pPr>
            <a:endParaRPr lang="hr-HR">
              <a:solidFill>
                <a:srgbClr val="000000"/>
              </a:solidFill>
              <a:latin typeface="Arial" panose="020B0604020202020204" pitchFamily="34" charset="0"/>
            </a:endParaRPr>
          </a:p>
        </p:txBody>
      </p:sp>
      <p:sp>
        <p:nvSpPr>
          <p:cNvPr id="9" name="Oval 3">
            <a:extLst>
              <a:ext uri="{FF2B5EF4-FFF2-40B4-BE49-F238E27FC236}">
                <a16:creationId xmlns:a16="http://schemas.microsoft.com/office/drawing/2014/main" id="{043D4037-74AB-4D2F-99E1-C85738CDF00B}"/>
              </a:ext>
            </a:extLst>
          </p:cNvPr>
          <p:cNvSpPr>
            <a:spLocks noChangeArrowheads="1"/>
          </p:cNvSpPr>
          <p:nvPr/>
        </p:nvSpPr>
        <p:spPr bwMode="auto">
          <a:xfrm>
            <a:off x="6511925" y="1557339"/>
            <a:ext cx="2305050" cy="2274887"/>
          </a:xfrm>
          <a:prstGeom prst="ellipse">
            <a:avLst/>
          </a:prstGeom>
          <a:solidFill>
            <a:srgbClr val="00FF00"/>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b="1" dirty="0">
              <a:solidFill>
                <a:prstClr val="black"/>
              </a:solidFill>
              <a:latin typeface="Arial" charset="0"/>
              <a:cs typeface="Arial" pitchFamily="34" charset="0"/>
            </a:endParaRPr>
          </a:p>
        </p:txBody>
      </p:sp>
      <p:sp>
        <p:nvSpPr>
          <p:cNvPr id="10" name="Oval 4">
            <a:extLst>
              <a:ext uri="{FF2B5EF4-FFF2-40B4-BE49-F238E27FC236}">
                <a16:creationId xmlns:a16="http://schemas.microsoft.com/office/drawing/2014/main" id="{BFDBB86E-6A76-4574-8E17-9F2EE9663436}"/>
              </a:ext>
            </a:extLst>
          </p:cNvPr>
          <p:cNvSpPr>
            <a:spLocks noChangeArrowheads="1"/>
          </p:cNvSpPr>
          <p:nvPr/>
        </p:nvSpPr>
        <p:spPr bwMode="auto">
          <a:xfrm>
            <a:off x="7159625" y="3327401"/>
            <a:ext cx="1150938" cy="1152525"/>
          </a:xfrm>
          <a:prstGeom prst="ellipse">
            <a:avLst/>
          </a:prstGeom>
          <a:solidFill>
            <a:srgbClr val="9999FF"/>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b="1" dirty="0">
              <a:solidFill>
                <a:prstClr val="black"/>
              </a:solidFill>
              <a:latin typeface="Arial" charset="0"/>
              <a:cs typeface="Arial" pitchFamily="34" charset="0"/>
            </a:endParaRPr>
          </a:p>
        </p:txBody>
      </p:sp>
      <p:sp>
        <p:nvSpPr>
          <p:cNvPr id="11" name="Oval 5">
            <a:extLst>
              <a:ext uri="{FF2B5EF4-FFF2-40B4-BE49-F238E27FC236}">
                <a16:creationId xmlns:a16="http://schemas.microsoft.com/office/drawing/2014/main" id="{FF49216E-AC94-414C-BE61-C9444FC4B08A}"/>
              </a:ext>
            </a:extLst>
          </p:cNvPr>
          <p:cNvSpPr>
            <a:spLocks noChangeArrowheads="1"/>
          </p:cNvSpPr>
          <p:nvPr/>
        </p:nvSpPr>
        <p:spPr bwMode="auto">
          <a:xfrm>
            <a:off x="7232651" y="4840289"/>
            <a:ext cx="1008063" cy="993775"/>
          </a:xfrm>
          <a:prstGeom prst="ellipse">
            <a:avLst/>
          </a:prstGeom>
          <a:solidFill>
            <a:srgbClr val="FF5050"/>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en-US" b="1" dirty="0">
              <a:solidFill>
                <a:prstClr val="black"/>
              </a:solidFill>
              <a:latin typeface="Arial" charset="0"/>
              <a:cs typeface="Arial" pitchFamily="34" charset="0"/>
            </a:endParaRPr>
          </a:p>
        </p:txBody>
      </p:sp>
      <p:sp>
        <p:nvSpPr>
          <p:cNvPr id="12" name="Oval 6">
            <a:extLst>
              <a:ext uri="{FF2B5EF4-FFF2-40B4-BE49-F238E27FC236}">
                <a16:creationId xmlns:a16="http://schemas.microsoft.com/office/drawing/2014/main" id="{9D3CCF3C-3553-49CB-89F6-B5B44740F95C}"/>
              </a:ext>
            </a:extLst>
          </p:cNvPr>
          <p:cNvSpPr>
            <a:spLocks noChangeArrowheads="1"/>
          </p:cNvSpPr>
          <p:nvPr/>
        </p:nvSpPr>
        <p:spPr bwMode="auto">
          <a:xfrm>
            <a:off x="1831976" y="2032000"/>
            <a:ext cx="3471937" cy="3430588"/>
          </a:xfrm>
          <a:prstGeom prst="ellipse">
            <a:avLst/>
          </a:prstGeom>
          <a:solidFill>
            <a:srgbClr val="FF9900"/>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hr-HR" sz="2000" b="1" dirty="0">
                <a:solidFill>
                  <a:prstClr val="black"/>
                </a:solidFill>
                <a:latin typeface="Arial" charset="0"/>
                <a:ea typeface="MS PGothic" pitchFamily="34" charset="-128"/>
                <a:cs typeface="Arial" pitchFamily="34" charset="0"/>
              </a:rPr>
              <a:t>Svi karcinomi dojke</a:t>
            </a:r>
            <a:endParaRPr lang="en-US" sz="2000" b="1" dirty="0">
              <a:solidFill>
                <a:prstClr val="black"/>
              </a:solidFill>
              <a:latin typeface="Arial" charset="0"/>
              <a:ea typeface="MS PGothic" pitchFamily="34" charset="-128"/>
              <a:cs typeface="Arial" pitchFamily="34" charset="0"/>
            </a:endParaRPr>
          </a:p>
        </p:txBody>
      </p:sp>
      <p:sp>
        <p:nvSpPr>
          <p:cNvPr id="65552" name="Text Box 7">
            <a:extLst>
              <a:ext uri="{FF2B5EF4-FFF2-40B4-BE49-F238E27FC236}">
                <a16:creationId xmlns:a16="http://schemas.microsoft.com/office/drawing/2014/main" id="{DF651768-799A-460E-AA4D-6763639900E9}"/>
              </a:ext>
            </a:extLst>
          </p:cNvPr>
          <p:cNvSpPr txBox="1">
            <a:spLocks noChangeArrowheads="1"/>
          </p:cNvSpPr>
          <p:nvPr/>
        </p:nvSpPr>
        <p:spPr bwMode="auto">
          <a:xfrm>
            <a:off x="7158698" y="2209801"/>
            <a:ext cx="979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sr-Latn-RS" b="1" dirty="0">
                <a:solidFill>
                  <a:srgbClr val="000000"/>
                </a:solidFill>
                <a:cs typeface="Arial" panose="020B0604020202020204" pitchFamily="34" charset="0"/>
              </a:rPr>
              <a:t>ER+</a:t>
            </a:r>
          </a:p>
          <a:p>
            <a:pPr algn="ctr" eaLnBrk="1" fontAlgn="base" hangingPunct="1">
              <a:spcBef>
                <a:spcPct val="0"/>
              </a:spcBef>
              <a:spcAft>
                <a:spcPct val="0"/>
              </a:spcAft>
            </a:pPr>
            <a:r>
              <a:rPr lang="en-US" altLang="sr-Latn-RS" b="1" dirty="0">
                <a:solidFill>
                  <a:srgbClr val="000000"/>
                </a:solidFill>
                <a:cs typeface="Arial" panose="020B0604020202020204" pitchFamily="34" charset="0"/>
              </a:rPr>
              <a:t>65-75%</a:t>
            </a:r>
          </a:p>
        </p:txBody>
      </p:sp>
      <p:sp>
        <p:nvSpPr>
          <p:cNvPr id="65553" name="Text Box 8">
            <a:extLst>
              <a:ext uri="{FF2B5EF4-FFF2-40B4-BE49-F238E27FC236}">
                <a16:creationId xmlns:a16="http://schemas.microsoft.com/office/drawing/2014/main" id="{E38B6DE5-3742-453B-92A7-ABF13871044B}"/>
              </a:ext>
            </a:extLst>
          </p:cNvPr>
          <p:cNvSpPr txBox="1">
            <a:spLocks noChangeArrowheads="1"/>
          </p:cNvSpPr>
          <p:nvPr/>
        </p:nvSpPr>
        <p:spPr bwMode="auto">
          <a:xfrm>
            <a:off x="7299985" y="3543301"/>
            <a:ext cx="979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sr-Latn-RS" b="1" dirty="0">
                <a:solidFill>
                  <a:srgbClr val="000000"/>
                </a:solidFill>
                <a:cs typeface="Arial" panose="020B0604020202020204" pitchFamily="34" charset="0"/>
              </a:rPr>
              <a:t>HER2+</a:t>
            </a:r>
          </a:p>
          <a:p>
            <a:pPr algn="ctr" eaLnBrk="1" fontAlgn="base" hangingPunct="1">
              <a:spcBef>
                <a:spcPct val="0"/>
              </a:spcBef>
              <a:spcAft>
                <a:spcPct val="0"/>
              </a:spcAft>
            </a:pPr>
            <a:r>
              <a:rPr lang="en-US" altLang="sr-Latn-RS" b="1" dirty="0">
                <a:solidFill>
                  <a:srgbClr val="000000"/>
                </a:solidFill>
                <a:cs typeface="Arial" panose="020B0604020202020204" pitchFamily="34" charset="0"/>
              </a:rPr>
              <a:t>15-20%</a:t>
            </a:r>
          </a:p>
        </p:txBody>
      </p:sp>
      <p:sp>
        <p:nvSpPr>
          <p:cNvPr id="65554" name="Text Box 9">
            <a:extLst>
              <a:ext uri="{FF2B5EF4-FFF2-40B4-BE49-F238E27FC236}">
                <a16:creationId xmlns:a16="http://schemas.microsoft.com/office/drawing/2014/main" id="{58ED54E9-74EC-493A-BF94-5955B236D4C3}"/>
              </a:ext>
            </a:extLst>
          </p:cNvPr>
          <p:cNvSpPr txBox="1">
            <a:spLocks noChangeArrowheads="1"/>
          </p:cNvSpPr>
          <p:nvPr/>
        </p:nvSpPr>
        <p:spPr bwMode="auto">
          <a:xfrm>
            <a:off x="7016751" y="4948238"/>
            <a:ext cx="14589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sr-Latn-RS" b="1" dirty="0">
                <a:solidFill>
                  <a:srgbClr val="000000"/>
                </a:solidFill>
                <a:cs typeface="Arial" panose="020B0604020202020204" pitchFamily="34" charset="0"/>
              </a:rPr>
              <a:t>Triple negative</a:t>
            </a:r>
          </a:p>
          <a:p>
            <a:pPr algn="ctr" eaLnBrk="1" fontAlgn="base" hangingPunct="1">
              <a:spcBef>
                <a:spcPct val="0"/>
              </a:spcBef>
              <a:spcAft>
                <a:spcPct val="0"/>
              </a:spcAft>
            </a:pPr>
            <a:r>
              <a:rPr lang="en-US" altLang="sr-Latn-RS" b="1" dirty="0">
                <a:solidFill>
                  <a:srgbClr val="000000"/>
                </a:solidFill>
                <a:cs typeface="Arial" panose="020B0604020202020204" pitchFamily="34" charset="0"/>
              </a:rPr>
              <a:t>15%</a:t>
            </a:r>
          </a:p>
        </p:txBody>
      </p:sp>
      <p:sp>
        <p:nvSpPr>
          <p:cNvPr id="65555" name="Line 10">
            <a:extLst>
              <a:ext uri="{FF2B5EF4-FFF2-40B4-BE49-F238E27FC236}">
                <a16:creationId xmlns:a16="http://schemas.microsoft.com/office/drawing/2014/main" id="{E20837CA-1A68-4674-BFD7-F29FF8CDEE20}"/>
              </a:ext>
            </a:extLst>
          </p:cNvPr>
          <p:cNvSpPr>
            <a:spLocks noChangeShapeType="1"/>
          </p:cNvSpPr>
          <p:nvPr/>
        </p:nvSpPr>
        <p:spPr bwMode="auto">
          <a:xfrm flipV="1">
            <a:off x="5549143" y="2963069"/>
            <a:ext cx="719138" cy="504825"/>
          </a:xfrm>
          <a:prstGeom prst="line">
            <a:avLst/>
          </a:prstGeom>
          <a:noFill/>
          <a:ln w="38100">
            <a:solidFill>
              <a:srgbClr val="173E4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r-HR">
              <a:solidFill>
                <a:srgbClr val="000000"/>
              </a:solidFill>
              <a:latin typeface="Arial" panose="020B0604020202020204" pitchFamily="34" charset="0"/>
            </a:endParaRPr>
          </a:p>
        </p:txBody>
      </p:sp>
      <p:sp>
        <p:nvSpPr>
          <p:cNvPr id="65556" name="Line 11">
            <a:extLst>
              <a:ext uri="{FF2B5EF4-FFF2-40B4-BE49-F238E27FC236}">
                <a16:creationId xmlns:a16="http://schemas.microsoft.com/office/drawing/2014/main" id="{B2C26A63-A44C-43C7-8125-3013A45504F1}"/>
              </a:ext>
            </a:extLst>
          </p:cNvPr>
          <p:cNvSpPr>
            <a:spLocks noChangeShapeType="1"/>
          </p:cNvSpPr>
          <p:nvPr/>
        </p:nvSpPr>
        <p:spPr bwMode="auto">
          <a:xfrm>
            <a:off x="5432426" y="4264026"/>
            <a:ext cx="792163" cy="576263"/>
          </a:xfrm>
          <a:prstGeom prst="line">
            <a:avLst/>
          </a:prstGeom>
          <a:noFill/>
          <a:ln w="38100">
            <a:solidFill>
              <a:srgbClr val="173E4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r-HR">
              <a:solidFill>
                <a:srgbClr val="000000"/>
              </a:solidFill>
              <a:latin typeface="Arial" panose="020B0604020202020204" pitchFamily="34" charset="0"/>
            </a:endParaRPr>
          </a:p>
        </p:txBody>
      </p:sp>
      <p:sp>
        <p:nvSpPr>
          <p:cNvPr id="65557" name="Line 12">
            <a:extLst>
              <a:ext uri="{FF2B5EF4-FFF2-40B4-BE49-F238E27FC236}">
                <a16:creationId xmlns:a16="http://schemas.microsoft.com/office/drawing/2014/main" id="{88F13BD1-5E44-4699-85CC-FC9C5CD762BA}"/>
              </a:ext>
            </a:extLst>
          </p:cNvPr>
          <p:cNvSpPr>
            <a:spLocks noChangeShapeType="1"/>
          </p:cNvSpPr>
          <p:nvPr/>
        </p:nvSpPr>
        <p:spPr bwMode="auto">
          <a:xfrm>
            <a:off x="5432425" y="3832225"/>
            <a:ext cx="1079500" cy="0"/>
          </a:xfrm>
          <a:prstGeom prst="line">
            <a:avLst/>
          </a:prstGeom>
          <a:noFill/>
          <a:ln w="38100">
            <a:solidFill>
              <a:srgbClr val="173E4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hr-HR">
              <a:solidFill>
                <a:srgbClr val="000000"/>
              </a:solidFill>
              <a:latin typeface="Arial" panose="020B0604020202020204" pitchFamily="34" charset="0"/>
            </a:endParaRPr>
          </a:p>
        </p:txBody>
      </p:sp>
      <p:sp>
        <p:nvSpPr>
          <p:cNvPr id="35" name="Title 1">
            <a:extLst>
              <a:ext uri="{FF2B5EF4-FFF2-40B4-BE49-F238E27FC236}">
                <a16:creationId xmlns:a16="http://schemas.microsoft.com/office/drawing/2014/main" id="{8B3BCB30-EED5-47E3-95FF-2373E5028860}"/>
              </a:ext>
            </a:extLst>
          </p:cNvPr>
          <p:cNvSpPr txBox="1">
            <a:spLocks/>
          </p:cNvSpPr>
          <p:nvPr/>
        </p:nvSpPr>
        <p:spPr bwMode="auto">
          <a:xfrm>
            <a:off x="1774032" y="175420"/>
            <a:ext cx="8396287" cy="765175"/>
          </a:xfrm>
          <a:prstGeom prst="rect">
            <a:avLst/>
          </a:prstGeom>
          <a:noFill/>
          <a:ln w="9525">
            <a:noFill/>
            <a:miter lim="800000"/>
            <a:headEnd/>
            <a:tailEnd/>
          </a:ln>
        </p:spPr>
        <p:txBody>
          <a:bodyPr anchor="ctr"/>
          <a:lstStyle/>
          <a:p>
            <a:pPr algn="ctr" fontAlgn="base">
              <a:spcBef>
                <a:spcPct val="0"/>
              </a:spcBef>
              <a:spcAft>
                <a:spcPct val="0"/>
              </a:spcAft>
              <a:defRPr/>
            </a:pPr>
            <a:r>
              <a:rPr lang="hr-HR" sz="4000" b="1" kern="0" dirty="0">
                <a:solidFill>
                  <a:srgbClr val="003366"/>
                </a:solidFill>
                <a:latin typeface="Arial"/>
                <a:cs typeface="Arial" pitchFamily="34" charset="0"/>
              </a:rPr>
              <a:t>RAK DOJKE PRIJE 10-ak GODINA</a:t>
            </a:r>
            <a:endParaRPr lang="en-US" sz="4000" b="1" kern="0" dirty="0">
              <a:solidFill>
                <a:srgbClr val="003366"/>
              </a:solidFill>
              <a:latin typeface="Arial"/>
              <a:cs typeface="Arial"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B823-E1DB-43E6-8E94-1A114924EC0C}"/>
              </a:ext>
            </a:extLst>
          </p:cNvPr>
          <p:cNvSpPr>
            <a:spLocks noGrp="1"/>
          </p:cNvSpPr>
          <p:nvPr>
            <p:ph type="title"/>
          </p:nvPr>
        </p:nvSpPr>
        <p:spPr>
          <a:xfrm>
            <a:off x="1141411" y="748240"/>
            <a:ext cx="9906000" cy="1117073"/>
          </a:xfrm>
        </p:spPr>
        <p:txBody>
          <a:bodyPr>
            <a:normAutofit fontScale="90000"/>
          </a:bodyPr>
          <a:lstStyle/>
          <a:p>
            <a:pPr algn="ctr"/>
            <a:r>
              <a:rPr lang="hr-HR" sz="4000" b="1" dirty="0"/>
              <a:t>JAJNICI i KOŠTANA SRŽ kao primjeri odgovora na stres</a:t>
            </a:r>
          </a:p>
        </p:txBody>
      </p:sp>
      <p:sp>
        <p:nvSpPr>
          <p:cNvPr id="3" name="Content Placeholder 2">
            <a:extLst>
              <a:ext uri="{FF2B5EF4-FFF2-40B4-BE49-F238E27FC236}">
                <a16:creationId xmlns:a16="http://schemas.microsoft.com/office/drawing/2014/main" id="{1D442341-73AD-416B-89AD-B9C7200B4568}"/>
              </a:ext>
            </a:extLst>
          </p:cNvPr>
          <p:cNvSpPr>
            <a:spLocks noGrp="1"/>
          </p:cNvSpPr>
          <p:nvPr>
            <p:ph idx="1"/>
          </p:nvPr>
        </p:nvSpPr>
        <p:spPr>
          <a:xfrm>
            <a:off x="1206500" y="2249486"/>
            <a:ext cx="9840911" cy="4608513"/>
          </a:xfrm>
        </p:spPr>
        <p:txBody>
          <a:bodyPr anchor="t">
            <a:noAutofit/>
          </a:bodyPr>
          <a:lstStyle/>
          <a:p>
            <a:r>
              <a:rPr lang="hr-HR" sz="2000" b="1" dirty="0"/>
              <a:t>Jajnik</a:t>
            </a:r>
            <a:r>
              <a:rPr lang="hr-HR" sz="2000" dirty="0"/>
              <a:t> je primjer za karcinome reproduktivnog sustava. </a:t>
            </a:r>
          </a:p>
          <a:p>
            <a:r>
              <a:rPr lang="hr-HR" sz="2000" dirty="0"/>
              <a:t>Ukupne koncentracije kateholamina su znatno veće u jajnicima nego u plazmi. </a:t>
            </a:r>
          </a:p>
          <a:p>
            <a:r>
              <a:rPr lang="hr-HR" sz="2000" dirty="0"/>
              <a:t>Slično, </a:t>
            </a:r>
            <a:r>
              <a:rPr lang="hr-HR" sz="2000" u="sng" dirty="0"/>
              <a:t>kateholamini u kroničnom stresu su prisutni u znatno višim razinama u </a:t>
            </a:r>
            <a:r>
              <a:rPr lang="hr-HR" sz="2000" b="1" u="sng" dirty="0"/>
              <a:t>mikrookolišu koštane srži</a:t>
            </a:r>
            <a:r>
              <a:rPr lang="hr-HR" sz="2000" b="1" dirty="0"/>
              <a:t> </a:t>
            </a:r>
            <a:r>
              <a:rPr lang="hr-HR" sz="2000" dirty="0"/>
              <a:t>i izlučuju se i iz živčanih završetaka i iz stanica koštane srži.</a:t>
            </a:r>
          </a:p>
          <a:p>
            <a:r>
              <a:rPr lang="hr-HR" sz="2000" dirty="0"/>
              <a:t>Funkcionalno, neuroendokrini čimbenici mogu modulirati hematopoezu unutar koštane srži. </a:t>
            </a:r>
          </a:p>
          <a:p>
            <a:r>
              <a:rPr lang="hr-HR" sz="2000" dirty="0"/>
              <a:t> Prisutnost α1B adreneričkih receptora je prikazana u pre-B stanicama, a njihova aktivacija adrenalinom </a:t>
            </a:r>
            <a:r>
              <a:rPr lang="hr-HR" sz="2000" u="sng" dirty="0"/>
              <a:t>rezultira ne samo supresijom mijelopoeze „in vitro”, nego „in vivo” u zaštiti od supraletalnih doza karboplatina. </a:t>
            </a:r>
          </a:p>
          <a:p>
            <a:r>
              <a:rPr lang="hr-HR" sz="2000" b="1" u="sng" dirty="0"/>
              <a:t>REZULTAT: </a:t>
            </a:r>
            <a:r>
              <a:rPr lang="hr-HR" sz="2000" i="1" u="sng" dirty="0"/>
              <a:t>smanjena sposobnost koštane srži da stvara krvne stanice i veća otpornost stanica raka na kemoterapiju ili druge oblike terapije raka. </a:t>
            </a:r>
          </a:p>
        </p:txBody>
      </p:sp>
    </p:spTree>
    <p:extLst>
      <p:ext uri="{BB962C8B-B14F-4D97-AF65-F5344CB8AC3E}">
        <p14:creationId xmlns:p14="http://schemas.microsoft.com/office/powerpoint/2010/main" val="19839253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F5788-3A2E-4A37-B52D-EB043F166D9E}"/>
              </a:ext>
            </a:extLst>
          </p:cNvPr>
          <p:cNvSpPr>
            <a:spLocks noGrp="1"/>
          </p:cNvSpPr>
          <p:nvPr>
            <p:ph type="title"/>
          </p:nvPr>
        </p:nvSpPr>
        <p:spPr/>
        <p:txBody>
          <a:bodyPr/>
          <a:lstStyle/>
          <a:p>
            <a:r>
              <a:rPr lang="hr-HR" b="1" dirty="0">
                <a:solidFill>
                  <a:schemeClr val="accent4">
                    <a:lumMod val="50000"/>
                  </a:schemeClr>
                </a:solidFill>
              </a:rPr>
              <a:t>UGASITE SVJETLO, niste ga zaslužili!</a:t>
            </a:r>
          </a:p>
        </p:txBody>
      </p:sp>
      <p:pic>
        <p:nvPicPr>
          <p:cNvPr id="2050" name="Picture 2" descr="DANI NIKOLE TESLE - Zagreb West">
            <a:extLst>
              <a:ext uri="{FF2B5EF4-FFF2-40B4-BE49-F238E27FC236}">
                <a16:creationId xmlns:a16="http://schemas.microsoft.com/office/drawing/2014/main" id="{AB9C4692-DF60-4AF7-9F24-32C79C6B863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34720" y="1929180"/>
            <a:ext cx="8920480" cy="481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4371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F8D1-8833-4619-B544-599299AF4900}"/>
              </a:ext>
            </a:extLst>
          </p:cNvPr>
          <p:cNvSpPr>
            <a:spLocks noGrp="1"/>
          </p:cNvSpPr>
          <p:nvPr>
            <p:ph type="title"/>
          </p:nvPr>
        </p:nvSpPr>
        <p:spPr>
          <a:xfrm>
            <a:off x="1141411" y="748240"/>
            <a:ext cx="9906000" cy="1117073"/>
          </a:xfrm>
        </p:spPr>
        <p:txBody>
          <a:bodyPr>
            <a:normAutofit/>
          </a:bodyPr>
          <a:lstStyle/>
          <a:p>
            <a:pPr algn="ctr"/>
            <a:r>
              <a:rPr lang="hr-HR" sz="4000" dirty="0"/>
              <a:t>UPALITE SVJETLO U SEBI</a:t>
            </a:r>
          </a:p>
        </p:txBody>
      </p:sp>
      <p:sp>
        <p:nvSpPr>
          <p:cNvPr id="3" name="Content Placeholder 2">
            <a:extLst>
              <a:ext uri="{FF2B5EF4-FFF2-40B4-BE49-F238E27FC236}">
                <a16:creationId xmlns:a16="http://schemas.microsoft.com/office/drawing/2014/main" id="{765CFDE0-35F5-412D-9C7D-E4FB76818529}"/>
              </a:ext>
            </a:extLst>
          </p:cNvPr>
          <p:cNvSpPr>
            <a:spLocks noGrp="1"/>
          </p:cNvSpPr>
          <p:nvPr>
            <p:ph idx="1"/>
          </p:nvPr>
        </p:nvSpPr>
        <p:spPr>
          <a:xfrm>
            <a:off x="1206500" y="2249487"/>
            <a:ext cx="9840911" cy="3541714"/>
          </a:xfrm>
        </p:spPr>
        <p:txBody>
          <a:bodyPr anchor="t">
            <a:normAutofit fontScale="92500" lnSpcReduction="10000"/>
          </a:bodyPr>
          <a:lstStyle/>
          <a:p>
            <a:pPr marL="0" indent="0">
              <a:buNone/>
            </a:pPr>
            <a:r>
              <a:rPr lang="hr-HR" b="1" dirty="0"/>
              <a:t>1. Budite sigurni da niste sami. </a:t>
            </a:r>
          </a:p>
          <a:p>
            <a:r>
              <a:rPr lang="hr-HR" dirty="0"/>
              <a:t>Niste jedini! </a:t>
            </a:r>
          </a:p>
          <a:p>
            <a:pPr marL="0" indent="0">
              <a:buNone/>
            </a:pPr>
            <a:r>
              <a:rPr lang="hr-HR" b="1" dirty="0"/>
              <a:t>2. Odvojite vrijeme za disanje.</a:t>
            </a:r>
          </a:p>
          <a:p>
            <a:r>
              <a:rPr lang="hr-HR" dirty="0"/>
              <a:t>Možda se čini glupim, ali kada se suočimo s tjeskobom, naše tijelo aktivira naš simpatički živčani sustav. Osobito je ovo važno za one koji se liječe od kroničnih bolesti. </a:t>
            </a:r>
          </a:p>
          <a:p>
            <a:r>
              <a:rPr lang="hr-HR" dirty="0"/>
              <a:t>Polagano udišite kroz nos brojeći do 4 i izdišite na usta brojeći do 4 </a:t>
            </a:r>
          </a:p>
          <a:p>
            <a:r>
              <a:rPr lang="hr-HR" dirty="0"/>
              <a:t>Činite to 3 puta na dan tijekom 10 minuta </a:t>
            </a:r>
          </a:p>
          <a:p>
            <a:endParaRPr lang="hr-HR" dirty="0"/>
          </a:p>
          <a:p>
            <a:endParaRPr lang="hr-HR" dirty="0"/>
          </a:p>
          <a:p>
            <a:endParaRPr lang="hr-HR" dirty="0"/>
          </a:p>
        </p:txBody>
      </p:sp>
    </p:spTree>
    <p:extLst>
      <p:ext uri="{BB962C8B-B14F-4D97-AF65-F5344CB8AC3E}">
        <p14:creationId xmlns:p14="http://schemas.microsoft.com/office/powerpoint/2010/main" val="16830932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D2F42-9EB3-4428-A5D4-5709E9741F4E}"/>
              </a:ext>
            </a:extLst>
          </p:cNvPr>
          <p:cNvSpPr>
            <a:spLocks noGrp="1"/>
          </p:cNvSpPr>
          <p:nvPr>
            <p:ph type="title"/>
          </p:nvPr>
        </p:nvSpPr>
        <p:spPr>
          <a:xfrm>
            <a:off x="1141411" y="748240"/>
            <a:ext cx="9906000" cy="1117073"/>
          </a:xfrm>
        </p:spPr>
        <p:txBody>
          <a:bodyPr>
            <a:normAutofit/>
          </a:bodyPr>
          <a:lstStyle/>
          <a:p>
            <a:pPr algn="ctr"/>
            <a:r>
              <a:rPr lang="hr-HR" sz="4000" dirty="0"/>
              <a:t>UPALITE SVJETLO U SEBI</a:t>
            </a:r>
          </a:p>
        </p:txBody>
      </p:sp>
      <p:sp>
        <p:nvSpPr>
          <p:cNvPr id="3" name="Content Placeholder 2">
            <a:extLst>
              <a:ext uri="{FF2B5EF4-FFF2-40B4-BE49-F238E27FC236}">
                <a16:creationId xmlns:a16="http://schemas.microsoft.com/office/drawing/2014/main" id="{4F7CEDB5-3213-4115-A6AB-37680E923CA0}"/>
              </a:ext>
            </a:extLst>
          </p:cNvPr>
          <p:cNvSpPr>
            <a:spLocks noGrp="1"/>
          </p:cNvSpPr>
          <p:nvPr>
            <p:ph idx="1"/>
          </p:nvPr>
        </p:nvSpPr>
        <p:spPr>
          <a:xfrm>
            <a:off x="1206500" y="2249487"/>
            <a:ext cx="9840911" cy="3541714"/>
          </a:xfrm>
        </p:spPr>
        <p:txBody>
          <a:bodyPr anchor="t">
            <a:normAutofit/>
          </a:bodyPr>
          <a:lstStyle/>
          <a:p>
            <a:pPr marL="0" indent="0">
              <a:buNone/>
            </a:pPr>
            <a:r>
              <a:rPr lang="hr-HR" b="1" dirty="0"/>
              <a:t>3. Znajte da je u redu tražiti pomoć.</a:t>
            </a:r>
          </a:p>
          <a:p>
            <a:pPr marL="0" indent="0">
              <a:buNone/>
            </a:pPr>
            <a:r>
              <a:rPr lang="hr-HR" dirty="0"/>
              <a:t>Obično se ne radi o činu traženja pomoći od drugih, već o strahu koji se krije ispod toga - strahu da budete teret, da budete ranjivi, strah od odbacivanja. Stvarnost je drugačija i većina ljudi ne samo da želi pomoći, već im to donosi radost, smisao i svrhu tijekom ovih nesigurnih vremena, znajući da njihova djela pomažu drugima. Neka vaš susjed pokupi namirnice. Dopustite kćeri da vam napuni auto benzinom ( ako može i meni</a:t>
            </a:r>
            <a:r>
              <a:rPr lang="hr-HR" dirty="0">
                <a:highlight>
                  <a:srgbClr val="FFFF00"/>
                </a:highlight>
                <a:sym typeface="Wingdings" panose="05000000000000000000" pitchFamily="2" charset="2"/>
              </a:rPr>
              <a:t></a:t>
            </a:r>
            <a:r>
              <a:rPr lang="hr-HR" dirty="0">
                <a:sym typeface="Wingdings" panose="05000000000000000000" pitchFamily="2" charset="2"/>
              </a:rPr>
              <a:t>?!)</a:t>
            </a:r>
            <a:r>
              <a:rPr lang="hr-HR" dirty="0"/>
              <a:t> </a:t>
            </a:r>
            <a:endParaRPr lang="hr-HR" b="1" dirty="0"/>
          </a:p>
          <a:p>
            <a:pPr marL="0" indent="0">
              <a:buNone/>
            </a:pPr>
            <a:endParaRPr lang="hr-HR" dirty="0"/>
          </a:p>
        </p:txBody>
      </p:sp>
    </p:spTree>
    <p:extLst>
      <p:ext uri="{BB962C8B-B14F-4D97-AF65-F5344CB8AC3E}">
        <p14:creationId xmlns:p14="http://schemas.microsoft.com/office/powerpoint/2010/main" val="16807515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7448-85D5-475E-9AFB-8BB7DFB08A8A}"/>
              </a:ext>
            </a:extLst>
          </p:cNvPr>
          <p:cNvSpPr>
            <a:spLocks noGrp="1"/>
          </p:cNvSpPr>
          <p:nvPr>
            <p:ph type="title"/>
          </p:nvPr>
        </p:nvSpPr>
        <p:spPr>
          <a:xfrm>
            <a:off x="1141411" y="748240"/>
            <a:ext cx="9906000" cy="1117073"/>
          </a:xfrm>
        </p:spPr>
        <p:txBody>
          <a:bodyPr>
            <a:normAutofit/>
          </a:bodyPr>
          <a:lstStyle/>
          <a:p>
            <a:pPr algn="ctr"/>
            <a:r>
              <a:rPr lang="hr-HR" sz="4000" dirty="0"/>
              <a:t>UPALITE SVJETLO U SEBI</a:t>
            </a:r>
          </a:p>
        </p:txBody>
      </p:sp>
      <p:sp>
        <p:nvSpPr>
          <p:cNvPr id="3" name="Content Placeholder 2">
            <a:extLst>
              <a:ext uri="{FF2B5EF4-FFF2-40B4-BE49-F238E27FC236}">
                <a16:creationId xmlns:a16="http://schemas.microsoft.com/office/drawing/2014/main" id="{8A5F76C7-2B63-42EF-8DAC-5B0DE4438CC2}"/>
              </a:ext>
            </a:extLst>
          </p:cNvPr>
          <p:cNvSpPr>
            <a:spLocks noGrp="1"/>
          </p:cNvSpPr>
          <p:nvPr>
            <p:ph idx="1"/>
          </p:nvPr>
        </p:nvSpPr>
        <p:spPr>
          <a:xfrm>
            <a:off x="1206500" y="2249487"/>
            <a:ext cx="9840911" cy="3541714"/>
          </a:xfrm>
        </p:spPr>
        <p:txBody>
          <a:bodyPr anchor="t">
            <a:normAutofit/>
          </a:bodyPr>
          <a:lstStyle/>
          <a:p>
            <a:pPr marL="0" indent="0">
              <a:buNone/>
            </a:pPr>
            <a:r>
              <a:rPr lang="hr-HR" b="1" dirty="0"/>
              <a:t>4. Usredotočite se na dobro i budite ljubazni.</a:t>
            </a:r>
          </a:p>
          <a:p>
            <a:r>
              <a:rPr lang="hr-HR" dirty="0"/>
              <a:t>Ne čitajte vijesti, portale, ne gledajte informativne emisije ( max. jedanput na tjedan). </a:t>
            </a:r>
          </a:p>
          <a:p>
            <a:r>
              <a:rPr lang="hr-HR" dirty="0"/>
              <a:t>Objavljujte pozitivne stvari na društvenim mrežama</a:t>
            </a:r>
          </a:p>
          <a:p>
            <a:r>
              <a:rPr lang="hr-HR" dirty="0"/>
              <a:t>Ne slijedite i ne podržavajte negativce. Njih zabavlja širiti paniku, dezinformacije, psihopatski uživaju u tome. </a:t>
            </a:r>
          </a:p>
          <a:p>
            <a:pPr marL="0" indent="0">
              <a:buNone/>
            </a:pPr>
            <a:endParaRPr lang="hr-HR" dirty="0"/>
          </a:p>
          <a:p>
            <a:pPr marL="0" indent="0">
              <a:buNone/>
            </a:pPr>
            <a:endParaRPr lang="hr-HR" dirty="0"/>
          </a:p>
        </p:txBody>
      </p:sp>
    </p:spTree>
    <p:extLst>
      <p:ext uri="{BB962C8B-B14F-4D97-AF65-F5344CB8AC3E}">
        <p14:creationId xmlns:p14="http://schemas.microsoft.com/office/powerpoint/2010/main" val="19924938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AD6B-446C-4D9A-978D-3EBD186A74FB}"/>
              </a:ext>
            </a:extLst>
          </p:cNvPr>
          <p:cNvSpPr>
            <a:spLocks noGrp="1"/>
          </p:cNvSpPr>
          <p:nvPr>
            <p:ph type="title"/>
          </p:nvPr>
        </p:nvSpPr>
        <p:spPr>
          <a:xfrm>
            <a:off x="1141411" y="748240"/>
            <a:ext cx="9906000" cy="1117073"/>
          </a:xfrm>
        </p:spPr>
        <p:txBody>
          <a:bodyPr>
            <a:normAutofit/>
          </a:bodyPr>
          <a:lstStyle/>
          <a:p>
            <a:pPr algn="ctr"/>
            <a:r>
              <a:rPr lang="hr-HR" sz="4000" dirty="0"/>
              <a:t>UPALITE SVJETLO U SEBI</a:t>
            </a:r>
          </a:p>
        </p:txBody>
      </p:sp>
      <p:sp>
        <p:nvSpPr>
          <p:cNvPr id="3" name="Content Placeholder 2">
            <a:extLst>
              <a:ext uri="{FF2B5EF4-FFF2-40B4-BE49-F238E27FC236}">
                <a16:creationId xmlns:a16="http://schemas.microsoft.com/office/drawing/2014/main" id="{511D2AE0-5238-4154-A541-FC8CD0B49CE4}"/>
              </a:ext>
            </a:extLst>
          </p:cNvPr>
          <p:cNvSpPr>
            <a:spLocks noGrp="1"/>
          </p:cNvSpPr>
          <p:nvPr>
            <p:ph idx="1"/>
          </p:nvPr>
        </p:nvSpPr>
        <p:spPr>
          <a:xfrm>
            <a:off x="1206500" y="2249487"/>
            <a:ext cx="9840911" cy="3541714"/>
          </a:xfrm>
        </p:spPr>
        <p:txBody>
          <a:bodyPr anchor="t">
            <a:normAutofit fontScale="70000" lnSpcReduction="20000"/>
          </a:bodyPr>
          <a:lstStyle/>
          <a:p>
            <a:pPr marL="0" indent="0">
              <a:buNone/>
            </a:pPr>
            <a:r>
              <a:rPr lang="hr-HR" b="1" dirty="0"/>
              <a:t>5. Imajte svoju slogan</a:t>
            </a:r>
          </a:p>
          <a:p>
            <a:pPr marL="0" indent="0">
              <a:buNone/>
            </a:pPr>
            <a:r>
              <a:rPr lang="hr-HR" dirty="0"/>
              <a:t>Npr. „I sve ću preživit, na sve sam friži spreman!”</a:t>
            </a:r>
          </a:p>
          <a:p>
            <a:pPr marL="0" indent="0">
              <a:buNone/>
            </a:pPr>
            <a:r>
              <a:rPr lang="hr-HR" b="1" dirty="0"/>
              <a:t>6. Znajte da je vrijeme sve. Što prođe u lijepom neće u ružnom!</a:t>
            </a:r>
          </a:p>
          <a:p>
            <a:pPr marL="0" indent="0">
              <a:buNone/>
            </a:pPr>
            <a:r>
              <a:rPr lang="hr-HR" dirty="0"/>
              <a:t>Radite svoju uobičajenu rutinu ujutro, bilo da je to tuširanje, kava, pranje zubi itd. Zatim zapišite tri stvari na kojima ste zahvalni – </a:t>
            </a:r>
            <a:r>
              <a:rPr lang="hr-HR" b="1" dirty="0"/>
              <a:t>vodite dnevnik zahvalnosti</a:t>
            </a:r>
            <a:r>
              <a:rPr lang="hr-HR" dirty="0"/>
              <a:t>. To pomaže u određivanju temeljne boje vašega novog dana.</a:t>
            </a:r>
          </a:p>
          <a:p>
            <a:pPr marL="0" indent="0">
              <a:buNone/>
            </a:pPr>
            <a:r>
              <a:rPr lang="hr-HR" dirty="0"/>
              <a:t>Na primjer, možete biti zahvalni za nešto jednostavno kao što je kiša koja je konačno prestala, bezuvjetna ljubav vašeg psa ili nešto veće poput dobrih vijesti od vašeg liječnika. </a:t>
            </a:r>
          </a:p>
          <a:p>
            <a:pPr marL="0" indent="0">
              <a:buNone/>
            </a:pPr>
            <a:r>
              <a:rPr lang="hr-HR" dirty="0"/>
              <a:t>Namjerno uključenje u jutarnju rutinu „isključenjem od svega negativnog“ i prakticiranje zahvalnosti prije uključivanja vijesti pomoći će vam da započnete dan u pozitivnom smjeru i omogućiti vam bolje emocionalne resurse da se nosite s neizbježnim stresom koji ćete gledati ili čitati u vijestima.</a:t>
            </a:r>
          </a:p>
          <a:p>
            <a:pPr marL="0" indent="0">
              <a:buNone/>
            </a:pPr>
            <a:endParaRPr lang="hr-HR" b="1" dirty="0"/>
          </a:p>
          <a:p>
            <a:endParaRPr lang="hr-HR" dirty="0"/>
          </a:p>
        </p:txBody>
      </p:sp>
    </p:spTree>
    <p:extLst>
      <p:ext uri="{BB962C8B-B14F-4D97-AF65-F5344CB8AC3E}">
        <p14:creationId xmlns:p14="http://schemas.microsoft.com/office/powerpoint/2010/main" val="8558480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5DC2-394D-41AD-BC0E-7851A1CDF3A4}"/>
              </a:ext>
            </a:extLst>
          </p:cNvPr>
          <p:cNvSpPr>
            <a:spLocks noGrp="1"/>
          </p:cNvSpPr>
          <p:nvPr>
            <p:ph type="title"/>
          </p:nvPr>
        </p:nvSpPr>
        <p:spPr>
          <a:xfrm>
            <a:off x="1141411" y="748240"/>
            <a:ext cx="9906000" cy="1117073"/>
          </a:xfrm>
        </p:spPr>
        <p:txBody>
          <a:bodyPr>
            <a:normAutofit/>
          </a:bodyPr>
          <a:lstStyle/>
          <a:p>
            <a:pPr algn="ctr"/>
            <a:r>
              <a:rPr lang="hr-HR" sz="4000" dirty="0"/>
              <a:t>UPALITE SVJETLO U SEBI</a:t>
            </a:r>
          </a:p>
        </p:txBody>
      </p:sp>
      <p:sp>
        <p:nvSpPr>
          <p:cNvPr id="3" name="Content Placeholder 2">
            <a:extLst>
              <a:ext uri="{FF2B5EF4-FFF2-40B4-BE49-F238E27FC236}">
                <a16:creationId xmlns:a16="http://schemas.microsoft.com/office/drawing/2014/main" id="{3506CE2E-3570-478C-8837-05AB0AF3E098}"/>
              </a:ext>
            </a:extLst>
          </p:cNvPr>
          <p:cNvSpPr>
            <a:spLocks noGrp="1"/>
          </p:cNvSpPr>
          <p:nvPr>
            <p:ph idx="1"/>
          </p:nvPr>
        </p:nvSpPr>
        <p:spPr>
          <a:xfrm>
            <a:off x="1206500" y="2249487"/>
            <a:ext cx="9840911" cy="3541714"/>
          </a:xfrm>
        </p:spPr>
        <p:txBody>
          <a:bodyPr anchor="t">
            <a:normAutofit/>
          </a:bodyPr>
          <a:lstStyle/>
          <a:p>
            <a:pPr marL="0" indent="0">
              <a:buNone/>
            </a:pPr>
            <a:r>
              <a:rPr lang="hr-HR" b="1" dirty="0"/>
              <a:t>7. Ostanite informirani koristeći pouzdane/službene izvore.</a:t>
            </a:r>
          </a:p>
          <a:p>
            <a:pPr marL="0" indent="0">
              <a:buNone/>
            </a:pPr>
            <a:r>
              <a:rPr lang="hr-HR" dirty="0"/>
              <a:t>Izbjegavajte blogove i neutemeljene komentare na društvenim mrežama</a:t>
            </a:r>
          </a:p>
          <a:p>
            <a:pPr marL="0" indent="0">
              <a:buNone/>
            </a:pPr>
            <a:endParaRPr lang="hr-HR" b="1" dirty="0"/>
          </a:p>
          <a:p>
            <a:endParaRPr lang="hr-HR" dirty="0"/>
          </a:p>
        </p:txBody>
      </p:sp>
    </p:spTree>
    <p:extLst>
      <p:ext uri="{BB962C8B-B14F-4D97-AF65-F5344CB8AC3E}">
        <p14:creationId xmlns:p14="http://schemas.microsoft.com/office/powerpoint/2010/main" val="3155689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79A8C-6AD9-4F2D-AB13-AE893D9EBB1F}"/>
              </a:ext>
            </a:extLst>
          </p:cNvPr>
          <p:cNvSpPr>
            <a:spLocks noGrp="1"/>
          </p:cNvSpPr>
          <p:nvPr>
            <p:ph type="title"/>
          </p:nvPr>
        </p:nvSpPr>
        <p:spPr>
          <a:xfrm>
            <a:off x="1141411" y="748240"/>
            <a:ext cx="9906000" cy="1117073"/>
          </a:xfrm>
        </p:spPr>
        <p:txBody>
          <a:bodyPr>
            <a:normAutofit/>
          </a:bodyPr>
          <a:lstStyle/>
          <a:p>
            <a:pPr algn="ctr"/>
            <a:r>
              <a:rPr lang="hr-HR" sz="4000" b="1" dirty="0"/>
              <a:t>ZAKLJUČAK</a:t>
            </a:r>
          </a:p>
        </p:txBody>
      </p:sp>
      <p:sp>
        <p:nvSpPr>
          <p:cNvPr id="3" name="Content Placeholder 2">
            <a:extLst>
              <a:ext uri="{FF2B5EF4-FFF2-40B4-BE49-F238E27FC236}">
                <a16:creationId xmlns:a16="http://schemas.microsoft.com/office/drawing/2014/main" id="{7F0653CE-BE0C-4EA8-85BB-A8ECCFC801E6}"/>
              </a:ext>
            </a:extLst>
          </p:cNvPr>
          <p:cNvSpPr>
            <a:spLocks noGrp="1"/>
          </p:cNvSpPr>
          <p:nvPr>
            <p:ph idx="1"/>
          </p:nvPr>
        </p:nvSpPr>
        <p:spPr>
          <a:xfrm>
            <a:off x="1206500" y="2249487"/>
            <a:ext cx="9840911" cy="3541714"/>
          </a:xfrm>
        </p:spPr>
        <p:txBody>
          <a:bodyPr anchor="t">
            <a:normAutofit fontScale="77500" lnSpcReduction="20000"/>
          </a:bodyPr>
          <a:lstStyle/>
          <a:p>
            <a:pPr>
              <a:lnSpc>
                <a:spcPct val="110000"/>
              </a:lnSpc>
            </a:pPr>
            <a:r>
              <a:rPr lang="hr-HR" dirty="0"/>
              <a:t>U modernim životnim društvima </a:t>
            </a:r>
            <a:r>
              <a:rPr lang="hr-HR" b="1" dirty="0">
                <a:solidFill>
                  <a:srgbClr val="FF0000"/>
                </a:solidFill>
              </a:rPr>
              <a:t>kronični stres je povezan s patogenezom</a:t>
            </a:r>
          </a:p>
          <a:p>
            <a:pPr marL="0" indent="0">
              <a:lnSpc>
                <a:spcPct val="110000"/>
              </a:lnSpc>
              <a:buNone/>
            </a:pPr>
            <a:r>
              <a:rPr lang="hr-HR" b="1" dirty="0">
                <a:solidFill>
                  <a:srgbClr val="FF0000"/>
                </a:solidFill>
              </a:rPr>
              <a:t>   mnogih bolesti, uključujući i rak. </a:t>
            </a:r>
          </a:p>
          <a:p>
            <a:pPr>
              <a:lnSpc>
                <a:spcPct val="110000"/>
              </a:lnSpc>
            </a:pPr>
            <a:r>
              <a:rPr lang="hr-HR" dirty="0"/>
              <a:t>Sama dijagnoza i osobito terapija raka veliki su izvor stresa koji često postaje kroničan.</a:t>
            </a:r>
          </a:p>
          <a:p>
            <a:pPr>
              <a:lnSpc>
                <a:spcPct val="110000"/>
              </a:lnSpc>
            </a:pPr>
            <a:r>
              <a:rPr lang="hr-HR" b="1" dirty="0">
                <a:solidFill>
                  <a:srgbClr val="00B050"/>
                </a:solidFill>
              </a:rPr>
              <a:t>Kronični stres rezultira aktivacijom specifičnih signalizacijskih puteva u stanicama ra</a:t>
            </a:r>
            <a:r>
              <a:rPr lang="hr-HR" dirty="0"/>
              <a:t>ka i tumorskom mikrookolišu, što dovodi do rasta tumora i  širenja u organizmu</a:t>
            </a:r>
          </a:p>
          <a:p>
            <a:pPr>
              <a:lnSpc>
                <a:spcPct val="110000"/>
              </a:lnSpc>
            </a:pPr>
            <a:r>
              <a:rPr lang="hr-HR" b="1" dirty="0">
                <a:solidFill>
                  <a:srgbClr val="0070C0"/>
                </a:solidFill>
              </a:rPr>
              <a:t>Promjenom</a:t>
            </a:r>
            <a:r>
              <a:rPr lang="hr-HR" dirty="0"/>
              <a:t> načina razmišljanja, odnosa prema sebi i drugima i svijetu oko sebe, možemo pokrenuti kaskadu pozitvnih događaja u našem tijelu  koji će nam pomoći da brže i cjelovitije ozdravimo i krenemo dalje sa životom. </a:t>
            </a:r>
          </a:p>
          <a:p>
            <a:pPr marL="0" indent="0">
              <a:lnSpc>
                <a:spcPct val="110000"/>
              </a:lnSpc>
              <a:buNone/>
            </a:pPr>
            <a:endParaRPr lang="hr-HR" sz="2000" dirty="0"/>
          </a:p>
        </p:txBody>
      </p:sp>
    </p:spTree>
    <p:extLst>
      <p:ext uri="{BB962C8B-B14F-4D97-AF65-F5344CB8AC3E}">
        <p14:creationId xmlns:p14="http://schemas.microsoft.com/office/powerpoint/2010/main" val="7783205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3779D-DF78-4625-B11F-F09132072940}"/>
              </a:ext>
            </a:extLst>
          </p:cNvPr>
          <p:cNvSpPr>
            <a:spLocks noGrp="1"/>
          </p:cNvSpPr>
          <p:nvPr>
            <p:ph type="title"/>
          </p:nvPr>
        </p:nvSpPr>
        <p:spPr/>
        <p:txBody>
          <a:bodyPr/>
          <a:lstStyle/>
          <a:p>
            <a:endParaRPr lang="hr-HR" dirty="0"/>
          </a:p>
        </p:txBody>
      </p:sp>
      <p:sp>
        <p:nvSpPr>
          <p:cNvPr id="3" name="Content Placeholder 2">
            <a:extLst>
              <a:ext uri="{FF2B5EF4-FFF2-40B4-BE49-F238E27FC236}">
                <a16:creationId xmlns:a16="http://schemas.microsoft.com/office/drawing/2014/main" id="{16AF1AD6-7CD7-44F3-B351-413A3D781A59}"/>
              </a:ext>
            </a:extLst>
          </p:cNvPr>
          <p:cNvSpPr>
            <a:spLocks noGrp="1"/>
          </p:cNvSpPr>
          <p:nvPr>
            <p:ph idx="1"/>
          </p:nvPr>
        </p:nvSpPr>
        <p:spPr/>
        <p:txBody>
          <a:bodyPr/>
          <a:lstStyle/>
          <a:p>
            <a:endParaRPr lang="hr-HR"/>
          </a:p>
        </p:txBody>
      </p:sp>
      <p:pic>
        <p:nvPicPr>
          <p:cNvPr id="1026" name="Picture 2" descr="https://budidobro.hr/storage/projects/May2020/QN9TRLLCBMNlo2slwJln.JPG">
            <a:extLst>
              <a:ext uri="{FF2B5EF4-FFF2-40B4-BE49-F238E27FC236}">
                <a16:creationId xmlns:a16="http://schemas.microsoft.com/office/drawing/2014/main" id="{09B8E8D9-EBAB-4FBB-9C79-43E3EE19C3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26734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2EDB63A1-C06C-1B18-A699-5E2048DA8CBE}"/>
              </a:ext>
            </a:extLst>
          </p:cNvPr>
          <p:cNvPicPr>
            <a:picLocks noChangeAspect="1"/>
          </p:cNvPicPr>
          <p:nvPr/>
        </p:nvPicPr>
        <p:blipFill>
          <a:blip r:embed="rId3"/>
          <a:stretch>
            <a:fillRect/>
          </a:stretch>
        </p:blipFill>
        <p:spPr>
          <a:xfrm>
            <a:off x="0" y="20451"/>
            <a:ext cx="12192000" cy="6817097"/>
          </a:xfrm>
          <a:prstGeom prst="rect">
            <a:avLst/>
          </a:prstGeom>
        </p:spPr>
      </p:pic>
      <p:pic>
        <p:nvPicPr>
          <p:cNvPr id="5" name="Slika 4">
            <a:extLst>
              <a:ext uri="{FF2B5EF4-FFF2-40B4-BE49-F238E27FC236}">
                <a16:creationId xmlns:a16="http://schemas.microsoft.com/office/drawing/2014/main" id="{EED3094C-EB09-9C1F-71DB-680041403A78}"/>
              </a:ext>
            </a:extLst>
          </p:cNvPr>
          <p:cNvPicPr>
            <a:picLocks noChangeAspect="1"/>
          </p:cNvPicPr>
          <p:nvPr/>
        </p:nvPicPr>
        <p:blipFill>
          <a:blip r:embed="rId4"/>
          <a:stretch>
            <a:fillRect/>
          </a:stretch>
        </p:blipFill>
        <p:spPr>
          <a:xfrm>
            <a:off x="4154303" y="5318430"/>
            <a:ext cx="2786113" cy="792549"/>
          </a:xfrm>
          <a:prstGeom prst="rect">
            <a:avLst/>
          </a:prstGeom>
        </p:spPr>
      </p:pic>
      <p:pic>
        <p:nvPicPr>
          <p:cNvPr id="6" name="Slika 5">
            <a:extLst>
              <a:ext uri="{FF2B5EF4-FFF2-40B4-BE49-F238E27FC236}">
                <a16:creationId xmlns:a16="http://schemas.microsoft.com/office/drawing/2014/main" id="{3C2D57C5-768B-9007-089A-4F81B4D135BE}"/>
              </a:ext>
            </a:extLst>
          </p:cNvPr>
          <p:cNvPicPr>
            <a:picLocks noChangeAspect="1"/>
          </p:cNvPicPr>
          <p:nvPr/>
        </p:nvPicPr>
        <p:blipFill>
          <a:blip r:embed="rId5"/>
          <a:stretch>
            <a:fillRect/>
          </a:stretch>
        </p:blipFill>
        <p:spPr>
          <a:xfrm>
            <a:off x="2373477" y="5384287"/>
            <a:ext cx="1475360" cy="457240"/>
          </a:xfrm>
          <a:prstGeom prst="rect">
            <a:avLst/>
          </a:prstGeom>
        </p:spPr>
      </p:pic>
      <p:pic>
        <p:nvPicPr>
          <p:cNvPr id="7" name="Slika 6">
            <a:extLst>
              <a:ext uri="{FF2B5EF4-FFF2-40B4-BE49-F238E27FC236}">
                <a16:creationId xmlns:a16="http://schemas.microsoft.com/office/drawing/2014/main" id="{29FE613F-9C80-F723-541E-5037ADEDD6A7}"/>
              </a:ext>
            </a:extLst>
          </p:cNvPr>
          <p:cNvPicPr>
            <a:picLocks noChangeAspect="1"/>
          </p:cNvPicPr>
          <p:nvPr/>
        </p:nvPicPr>
        <p:blipFill>
          <a:blip r:embed="rId6"/>
          <a:stretch>
            <a:fillRect/>
          </a:stretch>
        </p:blipFill>
        <p:spPr>
          <a:xfrm>
            <a:off x="7129563" y="5532343"/>
            <a:ext cx="688908" cy="341406"/>
          </a:xfrm>
          <a:prstGeom prst="rect">
            <a:avLst/>
          </a:prstGeom>
        </p:spPr>
      </p:pic>
      <p:pic>
        <p:nvPicPr>
          <p:cNvPr id="8" name="Slika 7">
            <a:extLst>
              <a:ext uri="{FF2B5EF4-FFF2-40B4-BE49-F238E27FC236}">
                <a16:creationId xmlns:a16="http://schemas.microsoft.com/office/drawing/2014/main" id="{738F61EC-9654-0C67-5454-04024230E468}"/>
              </a:ext>
            </a:extLst>
          </p:cNvPr>
          <p:cNvPicPr>
            <a:picLocks noChangeAspect="1"/>
          </p:cNvPicPr>
          <p:nvPr/>
        </p:nvPicPr>
        <p:blipFill>
          <a:blip r:embed="rId7"/>
          <a:stretch>
            <a:fillRect/>
          </a:stretch>
        </p:blipFill>
        <p:spPr>
          <a:xfrm>
            <a:off x="8009168" y="5534856"/>
            <a:ext cx="493819" cy="359695"/>
          </a:xfrm>
          <a:prstGeom prst="rect">
            <a:avLst/>
          </a:prstGeom>
        </p:spPr>
      </p:pic>
      <p:pic>
        <p:nvPicPr>
          <p:cNvPr id="9" name="Slika 8">
            <a:extLst>
              <a:ext uri="{FF2B5EF4-FFF2-40B4-BE49-F238E27FC236}">
                <a16:creationId xmlns:a16="http://schemas.microsoft.com/office/drawing/2014/main" id="{6428A37D-C12E-964D-1F27-36FF47997949}"/>
              </a:ext>
            </a:extLst>
          </p:cNvPr>
          <p:cNvPicPr>
            <a:picLocks noChangeAspect="1"/>
          </p:cNvPicPr>
          <p:nvPr/>
        </p:nvPicPr>
        <p:blipFill>
          <a:blip r:embed="rId8"/>
          <a:stretch>
            <a:fillRect/>
          </a:stretch>
        </p:blipFill>
        <p:spPr>
          <a:xfrm>
            <a:off x="3264340" y="4056323"/>
            <a:ext cx="4872041" cy="1127169"/>
          </a:xfrm>
          <a:prstGeom prst="rect">
            <a:avLst/>
          </a:prstGeom>
        </p:spPr>
      </p:pic>
    </p:spTree>
    <p:extLst>
      <p:ext uri="{BB962C8B-B14F-4D97-AF65-F5344CB8AC3E}">
        <p14:creationId xmlns:p14="http://schemas.microsoft.com/office/powerpoint/2010/main" val="2986012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CO-PPT2013-ltblue">
  <a:themeElements>
    <a:clrScheme name="Custom 9">
      <a:dk1>
        <a:sysClr val="windowText" lastClr="000000"/>
      </a:dk1>
      <a:lt1>
        <a:sysClr val="window" lastClr="FFFFFF"/>
      </a:lt1>
      <a:dk2>
        <a:srgbClr val="042D66"/>
      </a:dk2>
      <a:lt2>
        <a:srgbClr val="92A8AF"/>
      </a:lt2>
      <a:accent1>
        <a:srgbClr val="C52121"/>
      </a:accent1>
      <a:accent2>
        <a:srgbClr val="D9E3EA"/>
      </a:accent2>
      <a:accent3>
        <a:srgbClr val="5A8DBB"/>
      </a:accent3>
      <a:accent4>
        <a:srgbClr val="005A9A"/>
      </a:accent4>
      <a:accent5>
        <a:srgbClr val="ABCB2A"/>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TotalTime>
  <Words>7948</Words>
  <Application>Microsoft Office PowerPoint</Application>
  <PresentationFormat>Široki zaslon</PresentationFormat>
  <Paragraphs>633</Paragraphs>
  <Slides>98</Slides>
  <Notes>2</Notes>
  <HiddenSlides>0</HiddenSlides>
  <MMClips>0</MMClips>
  <ScaleCrop>false</ScaleCrop>
  <HeadingPairs>
    <vt:vector size="6" baseType="variant">
      <vt:variant>
        <vt:lpstr>Korišteni fontovi</vt:lpstr>
      </vt:variant>
      <vt:variant>
        <vt:i4>4</vt:i4>
      </vt:variant>
      <vt:variant>
        <vt:lpstr>Tema</vt:lpstr>
      </vt:variant>
      <vt:variant>
        <vt:i4>2</vt:i4>
      </vt:variant>
      <vt:variant>
        <vt:lpstr>Naslovi slajdova</vt:lpstr>
      </vt:variant>
      <vt:variant>
        <vt:i4>98</vt:i4>
      </vt:variant>
    </vt:vector>
  </HeadingPairs>
  <TitlesOfParts>
    <vt:vector size="104" baseType="lpstr">
      <vt:lpstr>-apple-system</vt:lpstr>
      <vt:lpstr>Arial</vt:lpstr>
      <vt:lpstr>Calibri</vt:lpstr>
      <vt:lpstr>Calibri Light</vt:lpstr>
      <vt:lpstr>Office Theme</vt:lpstr>
      <vt:lpstr>ASCO-PPT2013-ltblue</vt:lpstr>
      <vt:lpstr>KEMOTERAPIJA I IMUNOTERAPIJA KAO LIJEK na primjeru raka dojke</vt:lpstr>
      <vt:lpstr>Od 1990-ih: Mortalitet pada, preživljenje raste</vt:lpstr>
      <vt:lpstr>TRI  su glavna razloga pada mortaliteta</vt:lpstr>
      <vt:lpstr>Petogodišnje preživljenje nakon liječenja raka dojke s obzirom na stadij bolesti u trenutku dijagnoze: </vt:lpstr>
      <vt:lpstr>Stadij bolesti određuju: veličina tumora, broj zahvaćenih l.č., kože i prsnog mišića, odnosno udaljenih organa </vt:lpstr>
      <vt:lpstr>Rak dojke nije jedinstvena bolest-veliki broj histoloških tipova!</vt:lpstr>
      <vt:lpstr>IMUNOHISTOKEMIJSKA SLIKA RAKA DOJKE </vt:lpstr>
      <vt:lpstr>MOLEKULARNI PODTIPOVI RAKA DOJKE</vt:lpstr>
      <vt:lpstr>PowerPoint prezentacija</vt:lpstr>
      <vt:lpstr>PowerPoint prezentacija</vt:lpstr>
      <vt:lpstr>METODE LIJEČENJA RAKA DOJKE</vt:lpstr>
      <vt:lpstr>PRIMARNO KIRURŠKO LIJEČENJE RAKA DOJKE</vt:lpstr>
      <vt:lpstr>ADJUVANTNA KEMOTERAPIJA</vt:lpstr>
      <vt:lpstr>ADJUVANTNA KEMOTERAPIJA</vt:lpstr>
      <vt:lpstr>ADJUVANTNA HORMONSKA TERAPIJA</vt:lpstr>
      <vt:lpstr>TAMOKSIFEN</vt:lpstr>
      <vt:lpstr>TAMOKSIFEN- produljeno liječenje nakon 5 g.</vt:lpstr>
      <vt:lpstr>ADJUVANTNA PRIMJENA INHIBITORA AROMATAZE 3. generacije</vt:lpstr>
      <vt:lpstr>ADJUVANTNA PRIMJENA IA</vt:lpstr>
      <vt:lpstr>PRODUŽENA ADJUVANTNA TERAPIJA IA</vt:lpstr>
      <vt:lpstr>SUPRESIJA FUNKCIJE JAJNIKA-OS</vt:lpstr>
      <vt:lpstr>SUPRESIJA FUNKCIJE JAJNIKA- OS</vt:lpstr>
      <vt:lpstr>SUPRESIJA FUNKCIJE JAJNIKA- OS</vt:lpstr>
      <vt:lpstr>Koji je hormonski lijek bolji ili najbolji u adjuvantnom liječenju raka dojke?</vt:lpstr>
      <vt:lpstr>FATIMA CARDOSO</vt:lpstr>
      <vt:lpstr>St. Gallen 2021.</vt:lpstr>
      <vt:lpstr>ADJUVANTNA TERAPIJA HER2 + RAKA DOJKE</vt:lpstr>
      <vt:lpstr>ADJUVANTNA TERAPIJA HER 2+ RAKA DOJKE</vt:lpstr>
      <vt:lpstr>ADJUVANTNA TERAPIJA HER 2+ RAKA DOJKE</vt:lpstr>
      <vt:lpstr>ADJUVANTNA TERAPIJA HER 2+ RAKA DOJKE</vt:lpstr>
      <vt:lpstr>ADJUVANTNA TERAPIJA HER 2+ RAKA DOJKE</vt:lpstr>
      <vt:lpstr>PowerPoint prezentacija</vt:lpstr>
      <vt:lpstr>NEOADJUVANTNA TERAPIJA</vt:lpstr>
      <vt:lpstr>PowerPoint prezentacija</vt:lpstr>
      <vt:lpstr>Metastatski rak dojke</vt:lpstr>
      <vt:lpstr>Nije svejedno u koji organ i/ili organski sustav se rak dojke proširio!</vt:lpstr>
      <vt:lpstr>Statistički gledano ne preživi:</vt:lpstr>
      <vt:lpstr>VRIJEME, KVALITETA, ORGANIZACIJA</vt:lpstr>
      <vt:lpstr>Biologija tumora</vt:lpstr>
      <vt:lpstr>PROCES METASTAZIRANJA</vt:lpstr>
      <vt:lpstr>Hormonski ovisni rak dojke ili HR +/Her-2 negativni rak dojke</vt:lpstr>
      <vt:lpstr>CDK 4/6 inhibitori</vt:lpstr>
      <vt:lpstr>CDK4/6+ IA=Zlatni standard</vt:lpstr>
      <vt:lpstr>Poboljšanje PFS-vrijeme do progresije bolesti</vt:lpstr>
      <vt:lpstr>CDK4/6 +IA u hormon-rezistetnog MRD</vt:lpstr>
      <vt:lpstr>Što nakon CDK4/6 inhibitora?</vt:lpstr>
      <vt:lpstr>PI3K inhibitori</vt:lpstr>
      <vt:lpstr>BYLieve studija </vt:lpstr>
      <vt:lpstr>Endokrina rezistencija-veliki problem!!!!</vt:lpstr>
      <vt:lpstr>Novi SERD-ovi</vt:lpstr>
      <vt:lpstr>Everolimus</vt:lpstr>
      <vt:lpstr>KEMOTERAPIJA</vt:lpstr>
      <vt:lpstr>HER-2 pozitivan MRD</vt:lpstr>
      <vt:lpstr>1. Linija liječenja Her-2 + MRD</vt:lpstr>
      <vt:lpstr>2. Linija liječenja Her-2 + MRD</vt:lpstr>
      <vt:lpstr>2. Linija liječenja Her-2+ MRD</vt:lpstr>
      <vt:lpstr>Trastuzumab derukstekan (T-DXd)</vt:lpstr>
      <vt:lpstr>Trastuzumab derukstekan (T-DXd)</vt:lpstr>
      <vt:lpstr>3. Linija Her-2 + MRD</vt:lpstr>
      <vt:lpstr>TNRD-važne karakteristike</vt:lpstr>
      <vt:lpstr>Podtipove TNBC</vt:lpstr>
      <vt:lpstr>TNRD</vt:lpstr>
      <vt:lpstr>TNRD</vt:lpstr>
      <vt:lpstr>Uloga platine (s ili bez bevacizumaba)  u liječenju TNRD</vt:lpstr>
      <vt:lpstr>Ciljana terapija PARP inhibitorima</vt:lpstr>
      <vt:lpstr>Talazoparib (Talzenna)</vt:lpstr>
      <vt:lpstr>Imunoterapija TNBC</vt:lpstr>
      <vt:lpstr>ŠTO JE IMUNOTERAPIJA?</vt:lpstr>
      <vt:lpstr>Kako se imunoterapija koristi za liječenje raka?</vt:lpstr>
      <vt:lpstr>Što radi naš imunološki sustav?</vt:lpstr>
      <vt:lpstr>Imunološki sustav teže cilja na stanice raka</vt:lpstr>
      <vt:lpstr>Vrste imunoterapije raka</vt:lpstr>
      <vt:lpstr>1. Inhibitori imunoloških kontrolnih točaka-CHECKPOINT INHIBITORI</vt:lpstr>
      <vt:lpstr>a.)   PD-1 i PD-L1 inhibitori</vt:lpstr>
      <vt:lpstr>PD-1 i PD-L1 inhibitori</vt:lpstr>
      <vt:lpstr>b.) CTLA-4 inhibitori</vt:lpstr>
      <vt:lpstr>Kombinacija CTLA-4 i PD-1 inhibitora</vt:lpstr>
      <vt:lpstr>c.) LAG-3 inhibitori</vt:lpstr>
      <vt:lpstr>Imunoterapija TNBC</vt:lpstr>
      <vt:lpstr>Pembrolizumab NE za TNRD, ali Atezolizumab DA</vt:lpstr>
      <vt:lpstr>Konjugati lijekova s antitijelima</vt:lpstr>
      <vt:lpstr>Trastuzumab-derukstekan=  3 u 1</vt:lpstr>
      <vt:lpstr>Alpelisib </vt:lpstr>
      <vt:lpstr>Mislite da je kraj?!  NEMA kraja!</vt:lpstr>
      <vt:lpstr>Psihosocijalni Čimbenici rizika za metastaziranje  raka</vt:lpstr>
      <vt:lpstr>Psihosocijalni Čimbenici rizika za metastaziranje  raka</vt:lpstr>
      <vt:lpstr>BiološkI procesi na koje utječe kronični stres</vt:lpstr>
      <vt:lpstr>GLAVA JE POKRETAČ ODGOVORA NA SRES, A Nadbubrežne žlijezde SU glavnI IZVOR STRESNIH HORMONA!</vt:lpstr>
      <vt:lpstr>KORTIZOL- KRALJ STRESA</vt:lpstr>
      <vt:lpstr>JAJNICI i KOŠTANA SRŽ kao primjeri odgovora na stres</vt:lpstr>
      <vt:lpstr>UGASITE SVJETLO, niste ga zaslužili!</vt:lpstr>
      <vt:lpstr>UPALITE SVJETLO U SEBI</vt:lpstr>
      <vt:lpstr>UPALITE SVJETLO U SEBI</vt:lpstr>
      <vt:lpstr>UPALITE SVJETLO U SEBI</vt:lpstr>
      <vt:lpstr>UPALITE SVJETLO U SEBI</vt:lpstr>
      <vt:lpstr>UPALITE SVJETLO U SEBI</vt:lpstr>
      <vt:lpstr>ZAKLJUČAK</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RIZICI OD METASTATSKOG RECIDIVA I ISHODI RECIDIVA</dc:title>
  <dc:creator>Ilona</dc:creator>
  <cp:lastModifiedBy>Dora Bukovac</cp:lastModifiedBy>
  <cp:revision>248</cp:revision>
  <dcterms:created xsi:type="dcterms:W3CDTF">2022-11-15T02:37:17Z</dcterms:created>
  <dcterms:modified xsi:type="dcterms:W3CDTF">2023-05-03T12:26:21Z</dcterms:modified>
</cp:coreProperties>
</file>