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324681-A9BA-461C-91F9-3D5B9F7B9421}" type="datetime1">
              <a:rPr lang="sr-Latn-RS" smtClean="0"/>
              <a:t>21.3.2023.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CC69E6-8AE7-475E-9FCE-685620853EBA}" type="datetime1">
              <a:rPr lang="sr-Latn-RS" smtClean="0"/>
              <a:t>21.3.2023.</a:t>
            </a:fld>
            <a:endParaRPr lang="en-US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Kliknite da biste uredili stilove teksta matrice</a:t>
            </a:r>
            <a:endParaRPr lang="en-US"/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hr-HR"/>
              <a:t>Kliknite da biste uredili stil podnaslova matrice</a:t>
            </a:r>
            <a:endParaRPr lang="en-US" dirty="0"/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DCDA0C-E0B3-4C95-96EA-4A0C23D879C7}" type="datetime1">
              <a:rPr lang="sr-Latn-RS" smtClean="0"/>
              <a:t>21.3.2023.</a:t>
            </a:fld>
            <a:endParaRPr lang="en-US" dirty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A7471F-05B2-4773-8B78-2036EB11328E}" type="datetime1">
              <a:rPr lang="sr-Latn-RS" smtClean="0"/>
              <a:t>21.3.2023.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Rezervirano mjesto za broj slajd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9086D3-D273-4426-9DE2-880009129396}" type="datetime1">
              <a:rPr lang="sr-Latn-RS" smtClean="0"/>
              <a:t>21.3.2023.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A59B55-CF02-4C49-AD8A-D397FF8A11E2}" type="datetime1">
              <a:rPr lang="sr-Latn-RS" smtClean="0"/>
              <a:t>21.3.2023.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Rezervirano mjesto za broj slajd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3F4BB3-EB9D-4EA1-8362-7E06FBD9A1C4}" type="datetime1">
              <a:rPr lang="sr-Latn-RS" smtClean="0"/>
              <a:t>21.3.2023.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Rezervirano mjesto za broj slajd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2" name="Rezervirano mjesto za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E92415-6ABB-4C27-8BFC-4CF3FE9A4CF9}" type="datetime1">
              <a:rPr lang="sr-Latn-RS" smtClean="0"/>
              <a:t>21.3.2023.</a:t>
            </a:fld>
            <a:endParaRPr lang="en-US" dirty="0"/>
          </a:p>
        </p:txBody>
      </p:sp>
      <p:sp>
        <p:nvSpPr>
          <p:cNvPr id="9" name="Rezervirano mjesto za podnožj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2" name="Rezervirano mjesto za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B60608-0379-4E0F-8DAF-92F8BAC0B4AA}" type="datetime1">
              <a:rPr lang="sr-Latn-RS" smtClean="0"/>
              <a:t>21.3.2023.</a:t>
            </a:fld>
            <a:endParaRPr lang="en-US" dirty="0"/>
          </a:p>
        </p:txBody>
      </p:sp>
      <p:sp>
        <p:nvSpPr>
          <p:cNvPr id="11" name="Rezervirano mjesto za podnožj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Rezervirano mjesto za broj slajd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6" name="Rezervirano mjesto za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72A698-15A0-42F0-94BD-6DD450F2B912}" type="datetime1">
              <a:rPr lang="sr-Latn-RS" smtClean="0"/>
              <a:t>21.3.2023.</a:t>
            </a:fld>
            <a:endParaRPr lang="en-US" dirty="0"/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zervirano mjesto za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1AC0BB-F5C9-48F6-963D-A862C86D0349}" type="datetime1">
              <a:rPr lang="sr-Latn-RS" smtClean="0"/>
              <a:t>21.3.2023.</a:t>
            </a:fld>
            <a:endParaRPr lang="en-US" dirty="0"/>
          </a:p>
        </p:txBody>
      </p:sp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E73D2AE3-9DB2-4FE7-9845-29E1013E415B}" type="datetime1">
              <a:rPr lang="sr-Latn-RS" smtClean="0"/>
              <a:t>21.3.2023.</a:t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zervirano mjesto za sli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FB233090-2BAD-40A9-BE7E-C43344694F1D}" type="datetime1">
              <a:rPr lang="sr-Latn-RS" smtClean="0"/>
              <a:t>21.3.2023.</a:t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" dirty="0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hr"/>
              <a:t>Kliknite da biste uredili stilove teksta matrice</a:t>
            </a:r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8A5FE3C9-88F6-4048-B440-425359B83D07}" type="datetime1">
              <a:rPr lang="sr-Latn-RS" smtClean="0"/>
              <a:t>21.3.2023.</a:t>
            </a:fld>
            <a:endParaRPr lang="en-US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ciklopedija.hr/natuknica.aspx?ID=65298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avokutni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8"/>
            <a:ext cx="6253317" cy="2015326"/>
          </a:xfrm>
        </p:spPr>
        <p:txBody>
          <a:bodyPr rtlCol="0">
            <a:normAutofit/>
          </a:bodyPr>
          <a:lstStyle/>
          <a:p>
            <a:pPr rtl="0"/>
            <a:r>
              <a:rPr lang="hr" sz="4800" dirty="0"/>
              <a:t>PSIHOTERAPIJA KAO LIJEK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2728058"/>
            <a:ext cx="6269347" cy="1475519"/>
          </a:xfrm>
        </p:spPr>
        <p:txBody>
          <a:bodyPr rtlCol="0">
            <a:normAutofit/>
          </a:bodyPr>
          <a:lstStyle/>
          <a:p>
            <a:pPr rtl="0"/>
            <a:r>
              <a:rPr lang="hr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Dr.marija bačan,spec.psihijatrije, sub.spec.psihoterapije, grupni analitičar</a:t>
            </a:r>
          </a:p>
        </p:txBody>
      </p:sp>
      <p:pic>
        <p:nvPicPr>
          <p:cNvPr id="5" name="Slika 4" descr="Slika na kojoj se nalazi zgrada, sjedeća, klupa, strana&#10;&#10;Opis se generira automatski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Ravni poveznik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>
            <a:extLst>
              <a:ext uri="{FF2B5EF4-FFF2-40B4-BE49-F238E27FC236}">
                <a16:creationId xmlns:a16="http://schemas.microsoft.com/office/drawing/2014/main" id="{8D5B721C-FDD0-0EF2-E483-752F3EAAC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354" y="5288859"/>
            <a:ext cx="3389670" cy="96325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D4911DE-83CB-C792-79ED-45BF23CCB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244" y="4550217"/>
            <a:ext cx="2428181" cy="76281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6BFA066-53E3-4F94-AA2B-D75864396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724" y="6179427"/>
            <a:ext cx="7565792" cy="4389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EB3B804-A694-7576-E493-DB22866F6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2002" y="5519771"/>
            <a:ext cx="798645" cy="39627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0A05899-1448-2CCD-C163-72F880D008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6218" y="5509339"/>
            <a:ext cx="506012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avokutnik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endParaRPr lang="hr" sz="3600" i="1" dirty="0">
              <a:solidFill>
                <a:srgbClr val="FFFFFF"/>
              </a:solidFill>
            </a:endParaRPr>
          </a:p>
        </p:txBody>
      </p:sp>
      <p:sp>
        <p:nvSpPr>
          <p:cNvPr id="49" name="Pravokutnik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762000"/>
            <a:ext cx="10058400" cy="3889120"/>
          </a:xfrm>
        </p:spPr>
        <p:txBody>
          <a:bodyPr rtlCol="0">
            <a:normAutofit/>
          </a:bodyPr>
          <a:lstStyle/>
          <a:p>
            <a:pPr algn="ctr" rtl="0"/>
            <a:r>
              <a:rPr lang="hr-HR" dirty="0"/>
              <a:t>Nuspojave liječenja </a:t>
            </a:r>
          </a:p>
          <a:p>
            <a:pPr rtl="0"/>
            <a:r>
              <a:rPr lang="hr-HR" dirty="0"/>
              <a:t>posljedice na bolesnika: </a:t>
            </a:r>
          </a:p>
          <a:p>
            <a:pPr rtl="0"/>
            <a:endParaRPr lang="hr-HR" dirty="0"/>
          </a:p>
          <a:p>
            <a:pPr rtl="0"/>
            <a:r>
              <a:rPr lang="hr-HR" dirty="0"/>
              <a:t>promijenjena slika tijela</a:t>
            </a:r>
          </a:p>
          <a:p>
            <a:pPr rtl="0"/>
            <a:r>
              <a:rPr lang="hr-HR" dirty="0"/>
              <a:t>narušeno samopoštovanje</a:t>
            </a:r>
          </a:p>
          <a:p>
            <a:pPr rtl="0"/>
            <a:r>
              <a:rPr lang="hr-HR" dirty="0"/>
              <a:t>psihijatrijski simptomi </a:t>
            </a:r>
          </a:p>
          <a:p>
            <a:pPr rtl="0"/>
            <a:endParaRPr lang="hr" dirty="0"/>
          </a:p>
        </p:txBody>
      </p:sp>
    </p:spTree>
    <p:extLst>
      <p:ext uri="{BB962C8B-B14F-4D97-AF65-F5344CB8AC3E}">
        <p14:creationId xmlns:p14="http://schemas.microsoft.com/office/powerpoint/2010/main" val="2927577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41DA1E-032B-80BA-898B-241B5B81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805076"/>
            <a:ext cx="10058400" cy="1450757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Faktori koji utječu na pojavu psihijatrijskih poremećaja kod onkoloških bolesnika</a:t>
            </a:r>
            <a:b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</a:br>
            <a:br>
              <a:rPr lang="hr-HR" sz="3200" dirty="0"/>
            </a:b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1E4735-2CDD-A782-1FA8-E565036A1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528549"/>
            <a:ext cx="10058400" cy="434054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1. priroda bolesti </a:t>
            </a:r>
          </a:p>
          <a:p>
            <a:pPr marL="0" indent="0">
              <a:buNone/>
            </a:pPr>
            <a:r>
              <a:rPr lang="hr-HR" dirty="0"/>
              <a:t>2. tijek liječenja </a:t>
            </a:r>
          </a:p>
          <a:p>
            <a:pPr marL="0" indent="0">
              <a:buNone/>
            </a:pPr>
            <a:r>
              <a:rPr lang="hr-HR" dirty="0"/>
              <a:t>3. smanjen fertilitet </a:t>
            </a:r>
          </a:p>
          <a:p>
            <a:pPr marL="0" indent="0">
              <a:buNone/>
            </a:pPr>
            <a:r>
              <a:rPr lang="hr-HR" dirty="0"/>
              <a:t>4. razni organski faktori </a:t>
            </a:r>
          </a:p>
          <a:p>
            <a:pPr marL="0" indent="0">
              <a:buNone/>
            </a:pPr>
            <a:r>
              <a:rPr lang="hr-HR" dirty="0"/>
              <a:t>5. prijašnji stresori i psihijatrijski poremećaji </a:t>
            </a:r>
          </a:p>
          <a:p>
            <a:pPr marL="0" indent="0">
              <a:buNone/>
            </a:pPr>
            <a:r>
              <a:rPr lang="hr-HR" dirty="0"/>
              <a:t>6. komunikacija s obitelji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b="1" dirty="0"/>
              <a:t>Psihijatrijski poremećaji kod onkoloških bolesnika učestaliji od ostalih tjelesnih simptoma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5790047-26C8-5B6E-2A2F-2ACDFCE8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21.3.2023.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53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41DA1E-032B-80BA-898B-241B5B81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877409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hr-HR" sz="3200" dirty="0"/>
              <a:t>Psihijatrijski poremećaji kod onkoloških bolesnika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1E4735-2CDD-A782-1FA8-E565036A1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36" y="1132764"/>
            <a:ext cx="11204811" cy="53140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b="1" dirty="0"/>
              <a:t>1.Depresivni poremećaji: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Oko 20 % bolesnika s karcinomom ima ozbiljne depresivne poremećaje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Kod </a:t>
            </a:r>
            <a:r>
              <a:rPr lang="hr-HR" dirty="0" err="1"/>
              <a:t>uznapredovalih</a:t>
            </a:r>
            <a:r>
              <a:rPr lang="hr-HR" dirty="0"/>
              <a:t> je stadija i do 77 %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Depresija je povezana i sa slabijom kontrolom boli, lošijom suradljivošću i manjom željom za dugotrajnom terapijom, a simptomi mogu biti psihijatrijski poremećaj ili tjelesna posljedica samoga karcinoma ili liječenja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2.Poremećaji prilagodbe i posttraumatski stresni poremećaj</a:t>
            </a:r>
            <a:r>
              <a:rPr lang="hr-HR" dirty="0"/>
              <a:t>: odgođeni ili produljeni odgovor na stresni događaj ili situaciju iznimno jake ugroženosti koja može izazvati uznemirenost kod gotovo svake osobe.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32 % bolesnika s karcinomom razviti i PTSP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Rizični su faktori: bivše iskustvo stresnih životnih događaja, povijest </a:t>
            </a:r>
            <a:r>
              <a:rPr lang="hr-HR" dirty="0" err="1"/>
              <a:t>psih.poteškoća</a:t>
            </a:r>
            <a:r>
              <a:rPr lang="hr-HR" dirty="0"/>
              <a:t>, suočavanje putem izbjegavanja, loša socijalna podrška, loše tjelesno funkcioniranje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</a:t>
            </a:r>
            <a:r>
              <a:rPr lang="hr-HR" b="1" dirty="0"/>
              <a:t>Disocijacija </a:t>
            </a:r>
            <a:r>
              <a:rPr lang="hr-HR" dirty="0"/>
              <a:t>- jedan od načina odgovora na ekstremni stres, osoba ne procesuira u potpunosti strah ili ljutnju te obično nema razvijen zdrav način suočavanja sa stresom. Tip i ozbiljnost karcinoma ne utječu na to tko će kasnije razviti PTSP, već iskustvo disocijacije u vrijeme dijagnoze karcinoma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5790047-26C8-5B6E-2A2F-2ACDFCE8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21.3.2023.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37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41DA1E-032B-80BA-898B-241B5B81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877409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1E4735-2CDD-A782-1FA8-E565036A1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22" y="1315326"/>
            <a:ext cx="11204811" cy="5314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3. Anksiozni poremećaji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/>
              <a:t> Javljaju se kao reakcija na karcinom, čekanje rezultata testova probira, na tijek liječenja ili očekivanje povratka bolesti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/>
              <a:t> Anksioznost pojačava osjećaj boli, uzrokuje mučninu i povraćanje te negativno utječe na kvalitetu života bolesnika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/>
              <a:t> Stopa potpuno razvijenih anksioznih poremećaja nije znatno veća od one u općoj populaciji,  intenzitet anksioznosti mijenja tijekom vremena: anksiozniji su u slučajevima kada se karcinom počne širiti ili kad liječenje postane intenzivnije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400" dirty="0"/>
              <a:t> Teško razlikovati normalan strah od karcinoma od nenormalnih reakcija straha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5790047-26C8-5B6E-2A2F-2ACDFCE8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21.3.2023.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93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41DA1E-032B-80BA-898B-241B5B81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877409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lang="hr-HR" sz="3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1E4735-2CDD-A782-1FA8-E565036A1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94" y="2040388"/>
            <a:ext cx="11204811" cy="4771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/>
              <a:t>4. Seksualne disfunkcije</a:t>
            </a:r>
          </a:p>
          <a:p>
            <a:pPr marL="0" indent="0">
              <a:buNone/>
            </a:pPr>
            <a:r>
              <a:rPr lang="hr-HR" sz="2000" b="1" dirty="0"/>
              <a:t>5. Delirij i drugi kognitivni poremećaji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b="1" dirty="0"/>
              <a:t> </a:t>
            </a:r>
            <a:r>
              <a:rPr lang="hr-HR" sz="2000" dirty="0"/>
              <a:t>Psihoza i delirij obično se javljaju u terminalnoj fazi bolesti </a:t>
            </a:r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 algn="ctr">
              <a:buNone/>
            </a:pPr>
            <a:r>
              <a:rPr lang="hr-HR" sz="2000" b="1" dirty="0"/>
              <a:t>‍Osobe koje imaju aktivan stil suočavanja s bolešću imaju veću šansu za preživljavanje. Vaše emocionalne reakcije (tjeskoba, tuga, depresija) su sasvim prirodne i utječu na tijek liječenja.</a:t>
            </a:r>
          </a:p>
          <a:p>
            <a:pPr marL="0" indent="0">
              <a:buNone/>
            </a:pPr>
            <a:endParaRPr lang="hr-HR" sz="20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5790047-26C8-5B6E-2A2F-2ACDFCE8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21.3.2023.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41DA1E-032B-80BA-898B-241B5B81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46038"/>
            <a:ext cx="10058400" cy="1022440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hr-HR" sz="3200" dirty="0"/>
              <a:t>Pomoć osobi s dijagnozom psihijatrijskog poremećaja i zloćudne bolesti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1E4735-2CDD-A782-1FA8-E565036A1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94" y="2040388"/>
            <a:ext cx="11475493" cy="4771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/>
              <a:t>Procijeniti  osobine ličnosti same osobe: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/>
              <a:t> često  teško izražavaju emocije, potiskuju svoje loše raspoloženje i neugodne misli. Više su orijentirani drugima, a manje sebi.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/>
              <a:t> omogućiti socijalnu podrška ili mreža: oboljeli  koje su imali podršku obitelji i okoline imale pozitivan stav prema bolesti, bolje obrambene mehanizme, bolju kvalitetu života i u konačnici su pobijedile bolest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0" indent="0" algn="ctr">
              <a:buNone/>
            </a:pPr>
            <a:r>
              <a:rPr lang="hr-HR" sz="2000" b="1" dirty="0"/>
              <a:t>Istraživanja su pokazala da osobe koje imaju aktivan stil suočavanja s bolešću imaju veću šansu za preživljavanje. Vaše emocionalne reakcije (tjeskoba, tuga, depresija) su sasvim prirodne i utječu na tijek liječenja</a:t>
            </a:r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5790047-26C8-5B6E-2A2F-2ACDFCE8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21.3.2023.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28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41DA1E-032B-80BA-898B-241B5B81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46038"/>
            <a:ext cx="10058400" cy="1022440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hr-HR" sz="3200" dirty="0"/>
              <a:t>Multidisciplinarnost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1E4735-2CDD-A782-1FA8-E565036A1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94" y="2040388"/>
            <a:ext cx="11475493" cy="477157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sz="2000" dirty="0"/>
              <a:t> Multidisciplinarni pristup liječenju, aktivno sudjelovanje bolesnika i stalna komunikacija među članovima tima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/>
              <a:t> Psihijatri su u nekim specijaliziranim onkološkim centrima, integrirani dio onkološkog tima, koji i uz detaljnu procjenu bolesnika primjenjuju psihoterapijske, </a:t>
            </a:r>
            <a:r>
              <a:rPr lang="hr-HR" sz="2000" dirty="0" err="1"/>
              <a:t>farmakoterapijske</a:t>
            </a:r>
            <a:r>
              <a:rPr lang="hr-HR" sz="2000" dirty="0"/>
              <a:t> i </a:t>
            </a:r>
            <a:r>
              <a:rPr lang="hr-HR" sz="2000" dirty="0" err="1"/>
              <a:t>socioterapijske</a:t>
            </a:r>
            <a:r>
              <a:rPr lang="hr-HR" sz="2000" dirty="0"/>
              <a:t> intervencije te imaju važnu ulogu u rješavanju socijalnih, duhovnih, pravnih i etičkih pitanja koji ponekad kompliciraju skrb za karcinomske bolesnike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/>
              <a:t> Emocionalna podrška i empatija medicinskog osoblja izrazito su važne tijekom svih faza liječenja bolesnika, jer u pravilu bolesnici vole iskren i otvoren odnos liječnika kojemu mogu vjerovati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2000" dirty="0"/>
              <a:t> U onkologiji posebno važan i koncept informiranog pristanka, brojni onkološki centri u svijetu imaju </a:t>
            </a:r>
            <a:r>
              <a:rPr lang="hr-HR" sz="2000" dirty="0" err="1"/>
              <a:t>psihoonkološka</a:t>
            </a:r>
            <a:r>
              <a:rPr lang="hr-HR" sz="2000" dirty="0"/>
              <a:t> savjetovališta, u kojima rade osobe educirane u vještinama komunikacije te znaju prepoznati psihološke smetnje kod bolesnika</a:t>
            </a:r>
          </a:p>
          <a:p>
            <a:pPr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0" indent="0">
              <a:buNone/>
            </a:pPr>
            <a:endParaRPr lang="hr-HR" sz="20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5790047-26C8-5B6E-2A2F-2ACDFCE8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21.3.2023.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52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1">
            <a:extLst>
              <a:ext uri="{FF2B5EF4-FFF2-40B4-BE49-F238E27FC236}">
                <a16:creationId xmlns:a16="http://schemas.microsoft.com/office/drawing/2014/main" id="{2C1637ED-5195-2E36-19D2-CD68D0C1A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89700"/>
            <a:ext cx="12191985" cy="4578350"/>
          </a:xfrm>
        </p:spPr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8C709B25-FB76-D126-E735-C2785EDA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55" y="-591949"/>
            <a:ext cx="10113645" cy="2006221"/>
          </a:xfrm>
        </p:spPr>
        <p:txBody>
          <a:bodyPr/>
          <a:lstStyle/>
          <a:p>
            <a:pPr algn="ctr" rtl="0">
              <a:spcBef>
                <a:spcPts val="0"/>
              </a:spcBef>
              <a:spcAft>
                <a:spcPts val="750"/>
              </a:spcAft>
            </a:pPr>
            <a:r>
              <a:rPr lang="hr-HR" dirty="0">
                <a:solidFill>
                  <a:schemeClr val="tx1"/>
                </a:solidFill>
              </a:rPr>
              <a:t>Psihoterapijske intervencije </a:t>
            </a:r>
            <a:br>
              <a:rPr lang="hr-HR" dirty="0">
                <a:solidFill>
                  <a:schemeClr val="tx1"/>
                </a:solidFill>
              </a:rPr>
            </a:b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27D2BC8-33DC-4B7D-8535-A8053ABE8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318" y="1201987"/>
            <a:ext cx="10113264" cy="457834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1. </a:t>
            </a:r>
            <a:r>
              <a:rPr lang="hr-HR" dirty="0" err="1">
                <a:solidFill>
                  <a:schemeClr val="tx1"/>
                </a:solidFill>
              </a:rPr>
              <a:t>suportivne</a:t>
            </a:r>
            <a:r>
              <a:rPr lang="hr-HR" dirty="0">
                <a:solidFill>
                  <a:schemeClr val="tx1"/>
                </a:solidFill>
              </a:rPr>
              <a:t> – individualne, grupne, partnerske, obiteljske </a:t>
            </a:r>
          </a:p>
          <a:p>
            <a:r>
              <a:rPr lang="hr-HR" dirty="0">
                <a:solidFill>
                  <a:schemeClr val="tx1"/>
                </a:solidFill>
              </a:rPr>
              <a:t>2. </a:t>
            </a:r>
            <a:r>
              <a:rPr lang="hr-HR" dirty="0" err="1">
                <a:solidFill>
                  <a:schemeClr val="tx1"/>
                </a:solidFill>
              </a:rPr>
              <a:t>psihoedukacija</a:t>
            </a:r>
            <a:r>
              <a:rPr lang="hr-HR" dirty="0">
                <a:solidFill>
                  <a:schemeClr val="tx1"/>
                </a:solidFill>
              </a:rPr>
              <a:t> </a:t>
            </a:r>
          </a:p>
          <a:p>
            <a:r>
              <a:rPr lang="hr-HR" dirty="0">
                <a:solidFill>
                  <a:schemeClr val="tx1"/>
                </a:solidFill>
              </a:rPr>
              <a:t>3. tehnike relaksacije </a:t>
            </a:r>
          </a:p>
          <a:p>
            <a:r>
              <a:rPr lang="hr-HR" dirty="0">
                <a:solidFill>
                  <a:schemeClr val="tx1"/>
                </a:solidFill>
              </a:rPr>
              <a:t>4. mogućnost rada bolesnika na emocionalnim, socijalnim, bračnim i drugim </a:t>
            </a:r>
            <a:r>
              <a:rPr lang="hr-HR" dirty="0" err="1">
                <a:solidFill>
                  <a:schemeClr val="tx1"/>
                </a:solidFill>
              </a:rPr>
              <a:t>pitanjima.‍Bolest</a:t>
            </a:r>
            <a:r>
              <a:rPr lang="hr-HR" dirty="0">
                <a:solidFill>
                  <a:schemeClr val="tx1"/>
                </a:solidFill>
              </a:rPr>
              <a:t> ne pogađa samo tu osobu, nego i njenu obitelj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pPr algn="ctr"/>
            <a:r>
              <a:rPr lang="hr-HR" b="1" dirty="0">
                <a:solidFill>
                  <a:schemeClr val="tx1"/>
                </a:solidFill>
              </a:rPr>
              <a:t>Psihijatar bi tijekom liječenja trebao utjecati na poboljšanje samopoštovanja i povjerenja bolesnika uz postupno razvijanje njegova osjećaja ljubavi i prihvaćenosti. Psihoterapija je iznimno korisna u svim fazama bolesti, a </a:t>
            </a:r>
            <a:r>
              <a:rPr lang="hr-HR" b="1" dirty="0" err="1">
                <a:solidFill>
                  <a:schemeClr val="tx1"/>
                </a:solidFill>
              </a:rPr>
              <a:t>suportivne</a:t>
            </a:r>
            <a:r>
              <a:rPr lang="hr-HR" b="1" dirty="0">
                <a:solidFill>
                  <a:schemeClr val="tx1"/>
                </a:solidFill>
              </a:rPr>
              <a:t>, kognitivne i relaksacijske metode smanjuju bol. Zadatak liječnika onkologa, ali i </a:t>
            </a:r>
            <a:r>
              <a:rPr lang="hr-HR" b="1" dirty="0" err="1">
                <a:solidFill>
                  <a:schemeClr val="tx1"/>
                </a:solidFill>
              </a:rPr>
              <a:t>suradnog</a:t>
            </a:r>
            <a:r>
              <a:rPr lang="hr-HR" b="1" dirty="0">
                <a:solidFill>
                  <a:schemeClr val="tx1"/>
                </a:solidFill>
              </a:rPr>
              <a:t> psihijatra, je unaprijediti kvalitetu života bolesnika nakon dijagnosticiranja bolesti, poboljšati suradnju i toleranciju na terapijski tretman te umanjiti mogućnost psihijatrijskih komplikacija kod bolesnika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9A63F21-5FF4-D772-F61E-84BA5EE7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233090-2BAD-40A9-BE7E-C43344694F1D}" type="datetime1">
              <a:rPr lang="sr-Latn-RS" smtClean="0"/>
              <a:t>21.3.2023.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69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41DA1E-032B-80BA-898B-241B5B81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46038"/>
            <a:ext cx="10058400" cy="1022440"/>
          </a:xfr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9BA8B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hr-HR" sz="3200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1E4735-2CDD-A782-1FA8-E565036A1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94" y="2040388"/>
            <a:ext cx="11475493" cy="4771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/>
              <a:t>Povezati se  s osobama koje su već preboljele karcinom. Tako stječete nova prijateljstva, povezujete se s osobom koja proživljava isto što i Vi, razmjenjujete iskustva i dijelite savjete.</a:t>
            </a:r>
          </a:p>
          <a:p>
            <a:pPr marL="0" indent="0">
              <a:buNone/>
            </a:pPr>
            <a:r>
              <a:rPr lang="hr-HR" sz="2000" dirty="0"/>
              <a:t>Stigmu kod onkoloških bolesnika. Ne trebate se stidjeti svoje bolesti. Javno pričajte o tome i pružajte podršku jedni drugima. Primjer Vam mogu biti pojedinci koji javno govore o svojoj bolesti, o čekanjima u bolnici, teškim danima i pronalasku radosti u malim stvarima.</a:t>
            </a:r>
          </a:p>
          <a:p>
            <a:pPr marL="0" indent="0">
              <a:buNone/>
            </a:pPr>
            <a:r>
              <a:rPr lang="hr-HR" sz="2000" dirty="0"/>
              <a:t>Postoje i razne udruge koje pružaju psihološku pomoć i grupnu podršku. Na ovaj način ćete ojačati i promijeniti svoj odnos prema životu. </a:t>
            </a:r>
          </a:p>
          <a:p>
            <a:pPr marL="0" indent="0">
              <a:buNone/>
            </a:pPr>
            <a:endParaRPr lang="hr-HR" sz="2000" dirty="0"/>
          </a:p>
          <a:p>
            <a:pPr marL="0" indent="0" algn="ctr">
              <a:buNone/>
            </a:pPr>
            <a:r>
              <a:rPr lang="hr-HR" sz="2000" b="1" dirty="0"/>
              <a:t>Budite borbene, jake i pozitivne </a:t>
            </a:r>
          </a:p>
          <a:p>
            <a:pPr marL="0" indent="0">
              <a:buNone/>
            </a:pPr>
            <a:endParaRPr lang="hr-HR" sz="2000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5790047-26C8-5B6E-2A2F-2ACDFCE8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21.3.2023.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169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F49018-58AF-57DD-F0D0-3A591230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98D36D17-9360-2E1C-FE47-E376FBEB8B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467" y="5039379"/>
            <a:ext cx="2786113" cy="792549"/>
          </a:xfrm>
          <a:prstGeom prst="rect">
            <a:avLst/>
          </a:prstGeo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63841D6-A331-4160-F278-7D52329E3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21.3.2023.</a:t>
            </a:fld>
            <a:endParaRPr lang="en-US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C1EFF53-CCB0-599B-48A4-E1788ACBC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639" y="4183391"/>
            <a:ext cx="1826815" cy="56616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353D512-333C-2A86-23B5-259B3BC6B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228" y="5264950"/>
            <a:ext cx="688908" cy="34140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E139201-FD0A-6417-4518-F84AD20B8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9415" y="5246661"/>
            <a:ext cx="493819" cy="35969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5011AD9-CBC9-134A-A49F-3124DC9951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6948" y="2992095"/>
            <a:ext cx="3886526" cy="90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26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avokutnik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hr-HR" sz="4000" b="0" i="0" u="none" strike="noStrike" dirty="0">
                <a:solidFill>
                  <a:srgbClr val="414141"/>
                </a:solidFill>
                <a:effectLst/>
              </a:rPr>
              <a:t>,,Umjetnost liječenja sastoji se u tome da održavamo pacijenta u dobrom raspoloženju dok tijelo prirodno liječi bolest“ </a:t>
            </a:r>
            <a:br>
              <a:rPr lang="hr-HR" sz="1800" b="0" i="0" u="none" strike="noStrike" dirty="0">
                <a:solidFill>
                  <a:srgbClr val="414141"/>
                </a:solidFill>
                <a:effectLst/>
              </a:rPr>
            </a:br>
            <a:br>
              <a:rPr lang="hr-HR" sz="1800" b="0" i="0" u="none" strike="noStrike" dirty="0">
                <a:solidFill>
                  <a:srgbClr val="414141"/>
                </a:solidFill>
                <a:effectLst/>
              </a:rPr>
            </a:br>
            <a:endParaRPr lang="hr" sz="3600" i="1" dirty="0">
              <a:solidFill>
                <a:srgbClr val="FFFFFF"/>
              </a:solidFill>
            </a:endParaRPr>
          </a:p>
        </p:txBody>
      </p:sp>
      <p:sp>
        <p:nvSpPr>
          <p:cNvPr id="49" name="Pravokutnik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kumimoji="0" lang="hr-HR" sz="1800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F0302020204030204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Francois Marie </a:t>
            </a:r>
            <a:r>
              <a:rPr kumimoji="0" lang="hr-HR" sz="1800" b="0" i="0" u="none" strike="noStrike" kern="1200" cap="none" spc="-50" normalizeH="0" baseline="0" noProof="0" dirty="0" err="1">
                <a:ln>
                  <a:noFill/>
                </a:ln>
                <a:effectLst/>
                <a:uLnTx/>
                <a:uFillTx/>
                <a:latin typeface="Bookman Old Style" panose="020F0302020204030204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Arouet</a:t>
            </a:r>
            <a:r>
              <a:rPr kumimoji="0" lang="hr-HR" sz="1800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F0302020204030204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Voltaire</a:t>
            </a:r>
            <a:r>
              <a:rPr kumimoji="0" lang="hr-HR" sz="1800" b="0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 (Pariz, 21. studenog 1694. – Pariz, 30. svibnja 1778.), francuski književnik, povjesničar i filozof )</a:t>
            </a:r>
            <a:endParaRPr lang="hr" dirty="0"/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41DA1E-032B-80BA-898B-241B5B81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/>
              <a:t>KARCINOM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1E4735-2CDD-A782-1FA8-E565036A1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Jedan od najvećih javnozdravstvenih problema u svijetu i drugi najčešći uzrok smrti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Oko polovice onkoloških bolesnika ima razne psihičke poteškoće: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Intenzivne emocionalne reakcije kod susreta s malignom bolešću, </a:t>
            </a:r>
            <a:r>
              <a:rPr lang="hr-HR" b="1" dirty="0"/>
              <a:t>najčešći je strah </a:t>
            </a:r>
            <a:r>
              <a:rPr lang="hr-HR" dirty="0"/>
              <a:t>(strah od smrti, odnosno odvajanja od drugih i samoga sebe)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Psihijatrijski poremećaji učestali podjednako, ako ne i više od ostalih tjelesnih simptoma kod onkoloških bolesnika</a:t>
            </a:r>
          </a:p>
          <a:p>
            <a:pPr marL="0" indent="0">
              <a:buNone/>
            </a:pPr>
            <a:r>
              <a:rPr lang="hr-HR" b="1" dirty="0" err="1"/>
              <a:t>Psihoonkologija</a:t>
            </a:r>
            <a:r>
              <a:rPr lang="hr-HR" b="1" dirty="0"/>
              <a:t> </a:t>
            </a:r>
            <a:r>
              <a:rPr lang="hr-HR" dirty="0"/>
              <a:t>disciplina koja istražuje psihičke faktore u okvirima </a:t>
            </a:r>
            <a:r>
              <a:rPr lang="hr-HR" dirty="0" err="1"/>
              <a:t>multidimenzionalnoga</a:t>
            </a:r>
            <a:r>
              <a:rPr lang="hr-HR" dirty="0"/>
              <a:t> razumijevanja malignih oboljenja, uključuje dijagnostičke, terapijske, edukativne i istraživačke aktivnosti psihijatra u onkološkim institucijama - povezuju se biološki i psihološki faktori koji bi pozitivno djelovali na liječenje bolesti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5790047-26C8-5B6E-2A2F-2ACDFCE8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21.3.2023.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54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1">
            <a:extLst>
              <a:ext uri="{FF2B5EF4-FFF2-40B4-BE49-F238E27FC236}">
                <a16:creationId xmlns:a16="http://schemas.microsoft.com/office/drawing/2014/main" id="{2C1637ED-5195-2E36-19D2-CD68D0C1A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89700"/>
            <a:ext cx="12191985" cy="4578350"/>
          </a:xfrm>
        </p:spPr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8C709B25-FB76-D126-E735-C2785EDA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975" y="0"/>
            <a:ext cx="10113645" cy="959041"/>
          </a:xfrm>
        </p:spPr>
        <p:txBody>
          <a:bodyPr/>
          <a:lstStyle/>
          <a:p>
            <a:r>
              <a:rPr lang="hr-HR" dirty="0"/>
              <a:t>Duševna stanja koja se javljaju u susretu s stan</a:t>
            </a:r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hr-HR" sz="2400" b="1" i="0" u="none" strike="noStrike" dirty="0">
                <a:solidFill>
                  <a:srgbClr val="414141"/>
                </a:solidFill>
                <a:effectLst/>
              </a:rPr>
              <a:t>Duševna stanja koja se javljaju u susretu s teškim </a:t>
            </a:r>
            <a:r>
              <a:rPr lang="hr-HR" sz="2400" b="1" i="0" u="none" strike="noStrike" dirty="0" err="1">
                <a:solidFill>
                  <a:srgbClr val="414141"/>
                </a:solidFill>
                <a:effectLst/>
              </a:rPr>
              <a:t>dijagnozama</a:t>
            </a:r>
            <a:r>
              <a:rPr lang="hr-HR" sz="2400" dirty="0" err="1"/>
              <a:t>ja</a:t>
            </a:r>
            <a:r>
              <a:rPr lang="hr-HR" sz="2400" dirty="0"/>
              <a:t> </a:t>
            </a:r>
            <a:r>
              <a:rPr lang="hr-HR" dirty="0"/>
              <a:t>koja se javljaju u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27D2BC8-33DC-4B7D-8535-A8053ABE8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499" y="1139825"/>
            <a:ext cx="10113264" cy="4278100"/>
          </a:xfrm>
        </p:spPr>
        <p:txBody>
          <a:bodyPr>
            <a:normAutofit/>
          </a:bodyPr>
          <a:lstStyle/>
          <a:p>
            <a:r>
              <a:rPr lang="hr-HR" sz="2000" b="1" dirty="0">
                <a:solidFill>
                  <a:schemeClr val="tx1"/>
                </a:solidFill>
              </a:rPr>
              <a:t>1.Negiranje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M</a:t>
            </a:r>
            <a:r>
              <a:rPr lang="it-IT" sz="2000" dirty="0" err="1">
                <a:solidFill>
                  <a:schemeClr val="tx1"/>
                </a:solidFill>
              </a:rPr>
              <a:t>aligne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bolesti</a:t>
            </a:r>
            <a:r>
              <a:rPr lang="it-IT" sz="2000" dirty="0">
                <a:solidFill>
                  <a:schemeClr val="tx1"/>
                </a:solidFill>
              </a:rPr>
              <a:t> i </a:t>
            </a:r>
            <a:r>
              <a:rPr lang="it-IT" sz="2000" dirty="0" err="1">
                <a:solidFill>
                  <a:schemeClr val="tx1"/>
                </a:solidFill>
              </a:rPr>
              <a:t>dalje</a:t>
            </a:r>
            <a:r>
              <a:rPr lang="it-IT" sz="2000" dirty="0">
                <a:solidFill>
                  <a:schemeClr val="tx1"/>
                </a:solidFill>
              </a:rPr>
              <a:t> su </a:t>
            </a:r>
            <a:r>
              <a:rPr lang="it-IT" sz="2000" dirty="0" err="1">
                <a:solidFill>
                  <a:schemeClr val="tx1"/>
                </a:solidFill>
              </a:rPr>
              <a:t>izvor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  <a:r>
              <a:rPr lang="it-IT" sz="2000" dirty="0" err="1">
                <a:solidFill>
                  <a:schemeClr val="tx1"/>
                </a:solidFill>
              </a:rPr>
              <a:t>straha</a:t>
            </a:r>
            <a:r>
              <a:rPr lang="it-IT" sz="2000" dirty="0">
                <a:solidFill>
                  <a:schemeClr val="tx1"/>
                </a:solidFill>
              </a:rPr>
              <a:t> za </a:t>
            </a:r>
            <a:r>
              <a:rPr lang="it-IT" sz="2000" dirty="0" err="1">
                <a:solidFill>
                  <a:schemeClr val="tx1"/>
                </a:solidFill>
              </a:rPr>
              <a:t>bolesnika</a:t>
            </a:r>
            <a:endParaRPr lang="hr-H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Negiramo jer nam se to ne uklapa u naš život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Bol - složen pojam koji zahvaća cijelu osobnost s tjelesnim, kognitivnim, socijalnim i duhovnim dimenzijama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Brojna istraživanja i iskustvo u liječenju pokazuju da je bol znatno intenzivnija i učestalija kod onkoloških bolesnika sa psihijatrijskim </a:t>
            </a:r>
            <a:r>
              <a:rPr lang="hr-HR" sz="2000" dirty="0" err="1">
                <a:solidFill>
                  <a:schemeClr val="tx1"/>
                </a:solidFill>
              </a:rPr>
              <a:t>komorbiditetom</a:t>
            </a:r>
            <a:endParaRPr lang="hr-HR" sz="2000" dirty="0">
              <a:solidFill>
                <a:schemeClr val="tx1"/>
              </a:solidFill>
            </a:endParaRPr>
          </a:p>
          <a:p>
            <a:r>
              <a:rPr lang="hr-HR" sz="2000" b="1" dirty="0">
                <a:solidFill>
                  <a:schemeClr val="tx1"/>
                </a:solidFill>
              </a:rPr>
              <a:t>2. Faza ljutnje i bijesa</a:t>
            </a:r>
            <a:r>
              <a:rPr lang="hr-HR" sz="2000" dirty="0">
                <a:solidFill>
                  <a:schemeClr val="tx1"/>
                </a:solidFill>
              </a:rPr>
              <a:t>:  „Zašto baš ja?“</a:t>
            </a:r>
          </a:p>
          <a:p>
            <a:r>
              <a:rPr lang="hr-HR" sz="2000" b="1" dirty="0">
                <a:solidFill>
                  <a:schemeClr val="tx1"/>
                </a:solidFill>
              </a:rPr>
              <a:t>3. Faza prihvaćanja i borbe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Kako ćemo živjeti i nositi se sa svojom bolešću ovisi o tome kako ju doživljavamo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tx1"/>
                </a:solidFill>
              </a:rPr>
              <a:t>Naša percepcija bolesti utječe na našu kvalitetu življenja i samog liječenja bolesti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9A63F21-5FF4-D772-F61E-84BA5EE7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233090-2BAD-40A9-BE7E-C43344694F1D}" type="datetime1">
              <a:rPr lang="sr-Latn-RS" smtClean="0"/>
              <a:t>21.3.2023.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179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avokutnik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endParaRPr lang="hr" sz="3600" i="1" dirty="0">
              <a:solidFill>
                <a:srgbClr val="FFFFFF"/>
              </a:solidFill>
            </a:endParaRPr>
          </a:p>
        </p:txBody>
      </p:sp>
      <p:sp>
        <p:nvSpPr>
          <p:cNvPr id="49" name="Pravokutnik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762000"/>
            <a:ext cx="10058400" cy="3889120"/>
          </a:xfrm>
        </p:spPr>
        <p:txBody>
          <a:bodyPr rtlCol="0">
            <a:normAutofit/>
          </a:bodyPr>
          <a:lstStyle/>
          <a:p>
            <a:pPr algn="ctr" rtl="0"/>
            <a:r>
              <a:rPr lang="hr-HR" dirty="0"/>
              <a:t>Najčešći </a:t>
            </a:r>
            <a:r>
              <a:rPr lang="hr-HR" dirty="0" err="1"/>
              <a:t>mehaniZMI</a:t>
            </a:r>
            <a:r>
              <a:rPr lang="hr-HR" dirty="0"/>
              <a:t>  obrane </a:t>
            </a:r>
          </a:p>
          <a:p>
            <a:pPr algn="ctr" rtl="0"/>
            <a:r>
              <a:rPr lang="hr-HR" dirty="0"/>
              <a:t>negacija</a:t>
            </a:r>
          </a:p>
          <a:p>
            <a:pPr algn="ctr" rtl="0"/>
            <a:r>
              <a:rPr lang="hr-HR" dirty="0"/>
              <a:t>regresija</a:t>
            </a:r>
          </a:p>
          <a:p>
            <a:pPr algn="ctr" rtl="0"/>
            <a:r>
              <a:rPr lang="hr-HR" dirty="0"/>
              <a:t>poricanje</a:t>
            </a:r>
          </a:p>
          <a:p>
            <a:pPr algn="ctr" rtl="0"/>
            <a:r>
              <a:rPr lang="hr-HR" dirty="0"/>
              <a:t> projekcija</a:t>
            </a:r>
          </a:p>
          <a:p>
            <a:pPr algn="ctr" rtl="0"/>
            <a:r>
              <a:rPr lang="hr-HR" dirty="0"/>
              <a:t>  potiskivanje</a:t>
            </a:r>
          </a:p>
          <a:p>
            <a:pPr rtl="0"/>
            <a:endParaRPr lang="hr" dirty="0"/>
          </a:p>
        </p:txBody>
      </p:sp>
    </p:spTree>
    <p:extLst>
      <p:ext uri="{BB962C8B-B14F-4D97-AF65-F5344CB8AC3E}">
        <p14:creationId xmlns:p14="http://schemas.microsoft.com/office/powerpoint/2010/main" val="957277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avokutnik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endParaRPr lang="hr" sz="3600" i="1" dirty="0">
              <a:solidFill>
                <a:srgbClr val="FFFFFF"/>
              </a:solidFill>
            </a:endParaRPr>
          </a:p>
        </p:txBody>
      </p:sp>
      <p:sp>
        <p:nvSpPr>
          <p:cNvPr id="49" name="Pravokutnik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762000"/>
            <a:ext cx="10058400" cy="3889120"/>
          </a:xfrm>
        </p:spPr>
        <p:txBody>
          <a:bodyPr rtlCol="0">
            <a:normAutofit/>
          </a:bodyPr>
          <a:lstStyle/>
          <a:p>
            <a:pPr algn="ctr" rtl="0"/>
            <a:r>
              <a:rPr lang="hr-HR" sz="3200" dirty="0"/>
              <a:t>Borba ili bijeg? Prihvaćanje ili negiranje?</a:t>
            </a:r>
          </a:p>
          <a:p>
            <a:pPr algn="ctr" rtl="0"/>
            <a:r>
              <a:rPr lang="hr-HR" sz="3200" dirty="0"/>
              <a:t>Kako se boriti s tom opakom bolešću i kako prihvatiti da smo MI upravo oni koji imamo dijagnozu?!</a:t>
            </a:r>
          </a:p>
          <a:p>
            <a:pPr rtl="0"/>
            <a:endParaRPr lang="hr" dirty="0"/>
          </a:p>
        </p:txBody>
      </p:sp>
    </p:spTree>
    <p:extLst>
      <p:ext uri="{BB962C8B-B14F-4D97-AF65-F5344CB8AC3E}">
        <p14:creationId xmlns:p14="http://schemas.microsoft.com/office/powerpoint/2010/main" val="1285632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41DA1E-032B-80BA-898B-241B5B81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b="1" dirty="0"/>
              <a:t>Psihosocijalni aspekti onkoloških bolesti </a:t>
            </a:r>
            <a:r>
              <a:rPr lang="hr-HR" sz="3200" dirty="0"/>
              <a:t>-Teorije o psihosomatskom podrijetlu malignih bolesti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1E4735-2CDD-A782-1FA8-E565036A1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1.permisivne </a:t>
            </a:r>
          </a:p>
          <a:p>
            <a:pPr marL="0" indent="0">
              <a:buNone/>
            </a:pPr>
            <a:r>
              <a:rPr lang="hr-HR" sz="2400" b="1" dirty="0"/>
              <a:t>- </a:t>
            </a:r>
            <a:r>
              <a:rPr lang="hr-HR" sz="2400" dirty="0"/>
              <a:t>umjerenije i pretpostavljaju da </a:t>
            </a:r>
            <a:r>
              <a:rPr lang="hr-HR" sz="2400" dirty="0" err="1"/>
              <a:t>psihogeni</a:t>
            </a:r>
            <a:r>
              <a:rPr lang="hr-HR" sz="2400" dirty="0"/>
              <a:t> čimbenici ne djeluju direktno kancerogeno, već da drugi uzročnici omogućavaju pojavnost malignih alternacija </a:t>
            </a:r>
          </a:p>
          <a:p>
            <a:pPr marL="0" indent="0">
              <a:buNone/>
            </a:pPr>
            <a:r>
              <a:rPr lang="hr-HR" sz="2400" b="1" dirty="0"/>
              <a:t>2.kauzalne </a:t>
            </a:r>
            <a:endParaRPr lang="hr-HR" sz="2400" dirty="0"/>
          </a:p>
          <a:p>
            <a:pPr marL="0" indent="0">
              <a:buNone/>
            </a:pPr>
            <a:r>
              <a:rPr lang="hr-HR" sz="2400" dirty="0"/>
              <a:t>- nesvjesni konflikti svoj izraz nalaze na tjelesnom planu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5790047-26C8-5B6E-2A2F-2ACDFCE8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21.3.2023.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60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41DA1E-032B-80BA-898B-241B5B81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sz="3600" dirty="0"/>
              <a:t>Teorija stresa</a:t>
            </a:r>
            <a:br>
              <a:rPr lang="hr-HR" sz="3600" dirty="0"/>
            </a:b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1E4735-2CDD-A782-1FA8-E565036A1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/>
              <a:t> </a:t>
            </a:r>
          </a:p>
          <a:p>
            <a:pPr marL="0" indent="0" algn="ctr">
              <a:buNone/>
            </a:pPr>
            <a:r>
              <a:rPr lang="hr-HR" sz="2400" dirty="0"/>
              <a:t>Pod utjecajem stresa dolazi do slabljenja obrambenih sustava organizma, najčešće endokrinološkog i imunosnog</a:t>
            </a:r>
          </a:p>
          <a:p>
            <a:pPr marL="0" indent="0" algn="ctr">
              <a:buNone/>
            </a:pPr>
            <a:endParaRPr lang="hr-HR" sz="2400" dirty="0"/>
          </a:p>
          <a:p>
            <a:pPr marL="0" indent="0" algn="ctr">
              <a:buNone/>
            </a:pPr>
            <a:r>
              <a:rPr lang="hr-HR" sz="2400" dirty="0"/>
              <a:t>Važan je intenzitet stresa  kao i sposobnost određene osobe da se, ovisno o svojim psihofizičkim mogućnostima, obrani od stresa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5790047-26C8-5B6E-2A2F-2ACDFCE8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A59B55-CF02-4C49-AD8A-D397FF8A11E2}" type="datetime1">
              <a:rPr lang="sr-Latn-RS" smtClean="0"/>
              <a:t>21.3.2023.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3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1">
            <a:extLst>
              <a:ext uri="{FF2B5EF4-FFF2-40B4-BE49-F238E27FC236}">
                <a16:creationId xmlns:a16="http://schemas.microsoft.com/office/drawing/2014/main" id="{2C1637ED-5195-2E36-19D2-CD68D0C1A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989700"/>
            <a:ext cx="12191985" cy="4578350"/>
          </a:xfrm>
        </p:spPr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8C709B25-FB76-D126-E735-C2785EDA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55" y="-152554"/>
            <a:ext cx="10113645" cy="2006221"/>
          </a:xfrm>
        </p:spPr>
        <p:txBody>
          <a:bodyPr/>
          <a:lstStyle/>
          <a:p>
            <a:pPr algn="ctr" rtl="0">
              <a:spcBef>
                <a:spcPts val="0"/>
              </a:spcBef>
              <a:spcAft>
                <a:spcPts val="750"/>
              </a:spcAft>
            </a:pPr>
            <a:br>
              <a:rPr lang="hr-HR" dirty="0"/>
            </a:br>
            <a:br>
              <a:rPr lang="hr-HR" dirty="0"/>
            </a:br>
            <a:br>
              <a:rPr lang="hr-HR" b="0" dirty="0">
                <a:effectLst/>
              </a:rPr>
            </a:br>
            <a:br>
              <a:rPr lang="hr-HR" dirty="0"/>
            </a:br>
            <a:r>
              <a:rPr lang="hr-HR" sz="3200" i="0" u="none" strike="noStrike" dirty="0">
                <a:solidFill>
                  <a:srgbClr val="000000"/>
                </a:solidFill>
                <a:effectLst/>
              </a:rPr>
              <a:t>Psihološki su čimbenici koji mogu utjecati </a:t>
            </a:r>
            <a:br>
              <a:rPr lang="hr-HR" sz="3200" dirty="0">
                <a:effectLst/>
              </a:rPr>
            </a:br>
            <a:r>
              <a:rPr lang="hr-HR" sz="3200" i="0" u="none" strike="noStrike" dirty="0">
                <a:solidFill>
                  <a:srgbClr val="000000"/>
                </a:solidFill>
                <a:effectLst/>
              </a:rPr>
              <a:t>na pojavu i tijek onkološke bolesti: </a:t>
            </a:r>
            <a:br>
              <a:rPr lang="hr-HR" dirty="0">
                <a:effectLst/>
              </a:rPr>
            </a:br>
            <a:br>
              <a:rPr lang="hr-HR" dirty="0"/>
            </a:br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27D2BC8-33DC-4B7D-8535-A8053ABE8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318" y="1289950"/>
            <a:ext cx="10113264" cy="42781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tx1"/>
                </a:solidFill>
              </a:rPr>
              <a:t>stresni životni događaji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tx1"/>
                </a:solidFill>
              </a:rPr>
              <a:t>socijalni odnosi i podrška okoline </a:t>
            </a:r>
            <a:r>
              <a:rPr lang="hr-HR" sz="2000" dirty="0">
                <a:solidFill>
                  <a:schemeClr val="tx1"/>
                </a:solidFill>
              </a:rPr>
              <a:t>– studija koja je pratila 224 žene s karcinomom dojke u periodu od sedam godina pokazala je da je preživljavanje veće u žena koje su imale podršku obitelji i okoline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tx1"/>
                </a:solidFill>
              </a:rPr>
              <a:t>čimbenici ličnosti – </a:t>
            </a:r>
            <a:r>
              <a:rPr lang="hr-HR" sz="2000" dirty="0">
                <a:solidFill>
                  <a:schemeClr val="tx1"/>
                </a:solidFill>
              </a:rPr>
              <a:t>mnogi istraživači došli su do zaključka da je onkološkim bolesnicima zajednička teškoća u izražavanju emocija i potiskivanje depresivnoga raspoloženja, odnosno ti su ljudi otuđeni od samih sebe, a dobro prilagođeni drugima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tx1"/>
                </a:solidFill>
              </a:rPr>
              <a:t>mehanizmi suočavanja sa stresom </a:t>
            </a:r>
            <a:r>
              <a:rPr lang="hr-HR" sz="2000" dirty="0">
                <a:solidFill>
                  <a:schemeClr val="tx1"/>
                </a:solidFill>
              </a:rPr>
              <a:t>– osobe koje imaju aktivan stil suočavanja s tumorom imaju bolje šanse za preživljavanje negativne emocionalne reakcije – tjeskoba, tuga i depresivnost znatno utječu na ishod liječenja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tx1"/>
                </a:solidFill>
              </a:rPr>
              <a:t>psihijatrijske bolesti </a:t>
            </a:r>
          </a:p>
          <a:p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9A63F21-5FF4-D772-F61E-84BA5EE7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233090-2BAD-40A9-BE7E-C43344694F1D}" type="datetime1">
              <a:rPr lang="sr-Latn-RS" smtClean="0"/>
              <a:t>21.3.2023.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47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80_TF56160789" id="{030350C7-63BE-472F-BA86-1A5CED38468E}" vid="{16B45413-4BBC-4643-B39A-FBE02D5A683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{865399EB-6714-425F-9B1D-2AACA60676B0}tf56160789_win32</Template>
  <TotalTime>124</TotalTime>
  <Words>1420</Words>
  <Application>Microsoft Office PowerPoint</Application>
  <PresentationFormat>Široki zaslon</PresentationFormat>
  <Paragraphs>120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4" baseType="lpstr">
      <vt:lpstr>Arial</vt:lpstr>
      <vt:lpstr>Bookman Old Style</vt:lpstr>
      <vt:lpstr>Calibri</vt:lpstr>
      <vt:lpstr>Franklin Gothic Book</vt:lpstr>
      <vt:lpstr>1_RetrospectVTI</vt:lpstr>
      <vt:lpstr>PSIHOTERAPIJA KAO LIJEK</vt:lpstr>
      <vt:lpstr>,,Umjetnost liječenja sastoji se u tome da održavamo pacijenta u dobrom raspoloženju dok tijelo prirodno liječi bolest“   </vt:lpstr>
      <vt:lpstr>KARCINOM</vt:lpstr>
      <vt:lpstr>Duševna stanja koja se javljaju u susretu s stan   Duševna stanja koja se javljaju u susretu s teškim dijagnozamaja koja se javljaju u</vt:lpstr>
      <vt:lpstr>PowerPoint prezentacija</vt:lpstr>
      <vt:lpstr>PowerPoint prezentacija</vt:lpstr>
      <vt:lpstr>Psihosocijalni aspekti onkoloških bolesti -Teorije o psihosomatskom podrijetlu malignih bolesti </vt:lpstr>
      <vt:lpstr>Teorija stresa </vt:lpstr>
      <vt:lpstr>    Psihološki su čimbenici koji mogu utjecati  na pojavu i tijek onkološke bolesti:   </vt:lpstr>
      <vt:lpstr>PowerPoint prezentacija</vt:lpstr>
      <vt:lpstr>Faktori koji utječu na pojavu psihijatrijskih poremećaja kod onkoloških bolesnika  </vt:lpstr>
      <vt:lpstr>Psihijatrijski poremećaji kod onkoloških bolesnika</vt:lpstr>
      <vt:lpstr>PowerPoint prezentacija</vt:lpstr>
      <vt:lpstr>PowerPoint prezentacija</vt:lpstr>
      <vt:lpstr>Pomoć osobi s dijagnozom psihijatrijskog poremećaja i zloćudne bolesti</vt:lpstr>
      <vt:lpstr>Multidisciplinarnost</vt:lpstr>
      <vt:lpstr>Psihoterapijske intervencije  </vt:lpstr>
      <vt:lpstr>Zaključak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PSIHOTERAPIJA KAO LIJEK</dc:title>
  <dc:creator>Ana Kalčić</dc:creator>
  <cp:lastModifiedBy>Dora Bukovac</cp:lastModifiedBy>
  <cp:revision>9</cp:revision>
  <dcterms:created xsi:type="dcterms:W3CDTF">2023-03-18T20:51:51Z</dcterms:created>
  <dcterms:modified xsi:type="dcterms:W3CDTF">2023-03-21T11:26:24Z</dcterms:modified>
</cp:coreProperties>
</file>