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2"/>
  </p:notesMasterIdLst>
  <p:sldIdLst>
    <p:sldId id="256" r:id="rId2"/>
    <p:sldId id="305" r:id="rId3"/>
    <p:sldId id="257" r:id="rId4"/>
    <p:sldId id="265" r:id="rId5"/>
    <p:sldId id="266" r:id="rId6"/>
    <p:sldId id="267" r:id="rId7"/>
    <p:sldId id="269" r:id="rId8"/>
    <p:sldId id="271" r:id="rId9"/>
    <p:sldId id="298" r:id="rId10"/>
    <p:sldId id="299" r:id="rId11"/>
    <p:sldId id="300" r:id="rId12"/>
    <p:sldId id="301" r:id="rId13"/>
    <p:sldId id="303" r:id="rId14"/>
    <p:sldId id="258" r:id="rId15"/>
    <p:sldId id="264" r:id="rId16"/>
    <p:sldId id="259" r:id="rId17"/>
    <p:sldId id="260" r:id="rId18"/>
    <p:sldId id="261" r:id="rId19"/>
    <p:sldId id="316" r:id="rId20"/>
    <p:sldId id="277" r:id="rId21"/>
    <p:sldId id="278" r:id="rId22"/>
    <p:sldId id="279" r:id="rId23"/>
    <p:sldId id="280" r:id="rId24"/>
    <p:sldId id="281" r:id="rId25"/>
    <p:sldId id="287" r:id="rId26"/>
    <p:sldId id="288" r:id="rId27"/>
    <p:sldId id="289" r:id="rId28"/>
    <p:sldId id="290" r:id="rId29"/>
    <p:sldId id="291" r:id="rId30"/>
    <p:sldId id="292" r:id="rId31"/>
    <p:sldId id="296" r:id="rId32"/>
    <p:sldId id="295" r:id="rId33"/>
    <p:sldId id="294" r:id="rId34"/>
    <p:sldId id="293" r:id="rId35"/>
    <p:sldId id="315" r:id="rId36"/>
    <p:sldId id="282" r:id="rId37"/>
    <p:sldId id="283" r:id="rId38"/>
    <p:sldId id="284" r:id="rId39"/>
    <p:sldId id="285" r:id="rId40"/>
    <p:sldId id="317" r:id="rId41"/>
    <p:sldId id="272" r:id="rId42"/>
    <p:sldId id="273" r:id="rId43"/>
    <p:sldId id="276" r:id="rId44"/>
    <p:sldId id="274" r:id="rId45"/>
    <p:sldId id="286" r:id="rId46"/>
    <p:sldId id="306" r:id="rId47"/>
    <p:sldId id="270" r:id="rId48"/>
    <p:sldId id="307" r:id="rId49"/>
    <p:sldId id="312" r:id="rId50"/>
    <p:sldId id="308" r:id="rId51"/>
    <p:sldId id="309" r:id="rId52"/>
    <p:sldId id="310" r:id="rId53"/>
    <p:sldId id="311" r:id="rId54"/>
    <p:sldId id="313" r:id="rId55"/>
    <p:sldId id="314" r:id="rId56"/>
    <p:sldId id="318" r:id="rId57"/>
    <p:sldId id="304" r:id="rId58"/>
    <p:sldId id="262" r:id="rId59"/>
    <p:sldId id="263" r:id="rId60"/>
    <p:sldId id="297" r:id="rId61"/>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4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F43C15-E67B-47D3-B88C-824E5DEEFC2C}" type="datetimeFigureOut">
              <a:rPr lang="hr-HR" smtClean="0"/>
              <a:pPr/>
              <a:t>24.6.2022.</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510DD6-5694-4F12-A32D-0349AEFAC4B2}"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69304FE-A23C-43E0-A5B4-8F8E7C792F34}" type="slidenum">
              <a:rPr lang="en-US"/>
              <a:pPr/>
              <a:t>3</a:t>
            </a:fld>
            <a:endParaRPr lang="en-US"/>
          </a:p>
        </p:txBody>
      </p:sp>
      <p:sp>
        <p:nvSpPr>
          <p:cNvPr id="78849" name="Rectangle 1"/>
          <p:cNvSpPr txBox="1">
            <a:spLocks noGrp="1" noRot="1" noChangeAspect="1" noChangeArrowheads="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78850"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B1EC0D2-8CBC-4890-B51F-4DDDA0ADDA14}" type="slidenum">
              <a:rPr lang="en-US"/>
              <a:pPr/>
              <a:t>17</a:t>
            </a:fld>
            <a:endParaRPr lang="en-US"/>
          </a:p>
        </p:txBody>
      </p:sp>
      <p:sp>
        <p:nvSpPr>
          <p:cNvPr id="86017" name="Rectangle 1"/>
          <p:cNvSpPr txBox="1">
            <a:spLocks noGrp="1" noRot="1" noChangeAspect="1" noChangeArrowheads="1"/>
          </p:cNvSpPr>
          <p:nvPr>
            <p:ph type="sldImg"/>
          </p:nvPr>
        </p:nvSpPr>
        <p:spPr bwMode="auto">
          <a:xfrm>
            <a:off x="1141413" y="684213"/>
            <a:ext cx="4573587" cy="3430587"/>
          </a:xfrm>
          <a:prstGeom prst="rect">
            <a:avLst/>
          </a:prstGeom>
          <a:solidFill>
            <a:srgbClr val="FFFFFF"/>
          </a:solidFill>
          <a:ln>
            <a:solidFill>
              <a:srgbClr val="000000"/>
            </a:solidFill>
            <a:miter lim="800000"/>
            <a:headEnd/>
            <a:tailEnd/>
          </a:ln>
        </p:spPr>
      </p:sp>
      <p:sp>
        <p:nvSpPr>
          <p:cNvPr id="86018" name="Text Box 2"/>
          <p:cNvSpPr txBox="1">
            <a:spLocks noGrp="1" noChangeArrowheads="1"/>
          </p:cNvSpPr>
          <p:nvPr>
            <p:ph type="body" idx="1"/>
          </p:nvPr>
        </p:nvSpPr>
        <p:spPr bwMode="auto">
          <a:xfrm>
            <a:off x="914401" y="4344468"/>
            <a:ext cx="5027595" cy="4114726"/>
          </a:xfrm>
          <a:prstGeom prst="rect">
            <a:avLst/>
          </a:prstGeom>
          <a:solidFill>
            <a:srgbClr val="FFFFFF"/>
          </a:solidFill>
          <a:ln w="9360" cap="sq">
            <a:solidFill>
              <a:srgbClr val="000000"/>
            </a:solidFill>
            <a:miter lim="800000"/>
            <a:headEnd/>
            <a:tailEnd/>
          </a:ln>
        </p:spPr>
        <p:txBody>
          <a:bodyPr lIns="92520" tIns="46080" rIns="92520" bIns="46080"/>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a:ea typeface="Microsoft YaHei" charset="-122"/>
              </a:rPr>
              <a:t>Porast šećerne bolesti tipa 2 je očekivan u </a:t>
            </a:r>
            <a:r>
              <a:rPr lang="it-IT">
                <a:ea typeface="Microsoft YaHei" charset="-122"/>
              </a:rPr>
              <a:t>c</a:t>
            </a:r>
            <a:r>
              <a:rPr lang="hr-HR">
                <a:ea typeface="Microsoft YaHei" charset="-122"/>
              </a:rPr>
              <a:t>ijelom svijetu, ali pogotovo u Aziji, Afr</a:t>
            </a:r>
            <a:r>
              <a:rPr lang="it-IT">
                <a:ea typeface="Microsoft YaHei" charset="-122"/>
              </a:rPr>
              <a:t>i</a:t>
            </a:r>
            <a:r>
              <a:rPr lang="hr-HR">
                <a:ea typeface="Microsoft YaHei" charset="-122"/>
              </a:rPr>
              <a:t>ci i Južnoj Americi, gdje se predviđa da će se broj lju</a:t>
            </a:r>
            <a:r>
              <a:rPr lang="it-IT">
                <a:ea typeface="Microsoft YaHei" charset="-122"/>
              </a:rPr>
              <a:t>d</a:t>
            </a:r>
            <a:r>
              <a:rPr lang="hr-HR">
                <a:ea typeface="Microsoft YaHei" charset="-122"/>
              </a:rPr>
              <a:t>i sa šećernom bolesti gotovo udvostručiti. </a:t>
            </a:r>
            <a:r>
              <a:rPr lang="it-IT">
                <a:ea typeface="Microsoft YaHei" charset="-122"/>
              </a:rPr>
              <a:t>T</a:t>
            </a:r>
            <a:r>
              <a:rPr lang="hr-HR">
                <a:ea typeface="Microsoft YaHei" charset="-122"/>
              </a:rPr>
              <a:t>renutno se procjenjuje da u 50% </a:t>
            </a:r>
            <a:r>
              <a:rPr lang="it-IT">
                <a:ea typeface="Microsoft YaHei" charset="-122"/>
              </a:rPr>
              <a:t>l</a:t>
            </a:r>
            <a:r>
              <a:rPr lang="hr-HR">
                <a:ea typeface="Microsoft YaHei" charset="-122"/>
              </a:rPr>
              <a:t>judi koji imaju šećernu bolest ona nije dijagnosticirana.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042E00A-9997-4E1D-A528-2D0F8AD9C30B}" type="slidenum">
              <a:rPr lang="en-US"/>
              <a:pPr/>
              <a:t>18</a:t>
            </a:fld>
            <a:endParaRPr lang="en-US"/>
          </a:p>
        </p:txBody>
      </p:sp>
      <p:sp>
        <p:nvSpPr>
          <p:cNvPr id="87041" name="Rectangle 1"/>
          <p:cNvSpPr txBox="1">
            <a:spLocks noGrp="1" noRot="1" noChangeAspect="1" noChangeArrowheads="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87042"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AEB46B9-CCCA-451D-8ED3-3E2A8F34E35F}" type="slidenum">
              <a:rPr lang="en-US"/>
              <a:pPr/>
              <a:t>20</a:t>
            </a:fld>
            <a:endParaRPr lang="en-US"/>
          </a:p>
        </p:txBody>
      </p:sp>
      <p:sp>
        <p:nvSpPr>
          <p:cNvPr id="119809" name="Rectangle 1"/>
          <p:cNvSpPr txBox="1">
            <a:spLocks noGrp="1" noRot="1" noChangeAspect="1" noChangeArrowheads="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119810"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BF35CCC-2998-417B-9ACB-FF378D334DE5}" type="slidenum">
              <a:rPr lang="en-US"/>
              <a:pPr/>
              <a:t>21</a:t>
            </a:fld>
            <a:endParaRPr lang="en-US"/>
          </a:p>
        </p:txBody>
      </p:sp>
      <p:sp>
        <p:nvSpPr>
          <p:cNvPr id="120833" name="Rectangle 1"/>
          <p:cNvSpPr txBox="1">
            <a:spLocks noGrp="1" noRot="1" noChangeAspect="1" noChangeArrowheads="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120834"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445C796-B340-4BAF-9B60-D2273524463A}" type="slidenum">
              <a:rPr lang="en-US"/>
              <a:pPr/>
              <a:t>22</a:t>
            </a:fld>
            <a:endParaRPr lang="en-US"/>
          </a:p>
        </p:txBody>
      </p:sp>
      <p:sp>
        <p:nvSpPr>
          <p:cNvPr id="121857" name="Rectangle 1"/>
          <p:cNvSpPr txBox="1">
            <a:spLocks noGrp="1" noRot="1" noChangeAspect="1" noChangeArrowheads="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121858"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37D46E0-2206-4202-A2C2-2C3B41518EE2}" type="slidenum">
              <a:rPr lang="en-US"/>
              <a:pPr/>
              <a:t>23</a:t>
            </a:fld>
            <a:endParaRPr lang="en-US"/>
          </a:p>
        </p:txBody>
      </p:sp>
      <p:sp>
        <p:nvSpPr>
          <p:cNvPr id="122881" name="Rectangle 1"/>
          <p:cNvSpPr txBox="1">
            <a:spLocks noGrp="1" noRot="1" noChangeAspect="1" noChangeArrowheads="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122882"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21FC04B-E05C-46CC-BE8C-4CC6EBC343F7}" type="slidenum">
              <a:rPr lang="en-US"/>
              <a:pPr/>
              <a:t>24</a:t>
            </a:fld>
            <a:endParaRPr lang="en-US"/>
          </a:p>
        </p:txBody>
      </p:sp>
      <p:sp>
        <p:nvSpPr>
          <p:cNvPr id="123905" name="Rectangle 1"/>
          <p:cNvSpPr txBox="1">
            <a:spLocks noGrp="1" noRot="1" noChangeAspect="1" noChangeArrowheads="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123906"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37DDF2-B5B4-4164-B4E7-301B0A96C825}" type="slidenum">
              <a:rPr lang="hr-HR" smtClean="0">
                <a:ea typeface="華康細黑體"/>
                <a:cs typeface="華康細黑體"/>
              </a:rPr>
              <a:pPr fontAlgn="base">
                <a:spcBef>
                  <a:spcPct val="0"/>
                </a:spcBef>
                <a:spcAft>
                  <a:spcPct val="0"/>
                </a:spcAft>
                <a:defRPr/>
              </a:pPr>
              <a:t>35</a:t>
            </a:fld>
            <a:endParaRPr lang="hr-HR">
              <a:ea typeface="華康細黑體"/>
              <a:cs typeface="華康細黑體"/>
            </a:endParaRPr>
          </a:p>
        </p:txBody>
      </p:sp>
      <p:sp>
        <p:nvSpPr>
          <p:cNvPr id="32771" name="Rectangle 2"/>
          <p:cNvSpPr>
            <a:spLocks noGrp="1" noRot="1" noChangeAspect="1" noChangeArrowheads="1" noTextEdit="1"/>
          </p:cNvSpPr>
          <p:nvPr>
            <p:ph type="sldImg"/>
          </p:nvPr>
        </p:nvSpPr>
        <p:spPr bwMode="auto">
          <a:xfrm>
            <a:off x="1293813" y="796925"/>
            <a:ext cx="4271962" cy="3203575"/>
          </a:xfrm>
          <a:noFill/>
          <a:ln>
            <a:solidFill>
              <a:srgbClr val="000000"/>
            </a:solidFill>
            <a:miter lim="800000"/>
            <a:headEnd/>
            <a:tailEnd/>
          </a:ln>
        </p:spPr>
      </p:sp>
      <p:sp>
        <p:nvSpPr>
          <p:cNvPr id="32772" name="Rectangle 3"/>
          <p:cNvSpPr>
            <a:spLocks noGrp="1" noChangeArrowheads="1"/>
          </p:cNvSpPr>
          <p:nvPr>
            <p:ph type="body" idx="1"/>
          </p:nvPr>
        </p:nvSpPr>
        <p:spPr bwMode="auto">
          <a:xfrm>
            <a:off x="914400" y="4352925"/>
            <a:ext cx="5029200" cy="3727450"/>
          </a:xfrm>
          <a:noFill/>
        </p:spPr>
        <p:txBody>
          <a:bodyPr wrap="square" lIns="91979" tIns="45990" rIns="91979" bIns="45990" numCol="1" anchor="t" anchorCtr="0" compatLnSpc="1">
            <a:prstTxWarp prst="textNoShape">
              <a:avLst/>
            </a:prstTxWarp>
          </a:bodyPr>
          <a:lstStyle/>
          <a:p>
            <a:pPr eaLnBrk="1" hangingPunct="1">
              <a:spcBef>
                <a:spcPct val="0"/>
              </a:spcBef>
            </a:pPr>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A924DBB-0C5B-49F9-8544-1682B3BB61B1}" type="slidenum">
              <a:rPr lang="en-US"/>
              <a:pPr/>
              <a:t>36</a:t>
            </a:fld>
            <a:endParaRPr lang="en-US"/>
          </a:p>
        </p:txBody>
      </p:sp>
      <p:sp>
        <p:nvSpPr>
          <p:cNvPr id="124929" name="Rectangle 1"/>
          <p:cNvSpPr txBox="1">
            <a:spLocks noGrp="1" noRot="1" noChangeAspect="1" noChangeArrowheads="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124930"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02F0D3D-D6F2-4749-ACFC-6C02382B03FC}" type="slidenum">
              <a:rPr lang="en-US"/>
              <a:pPr/>
              <a:t>37</a:t>
            </a:fld>
            <a:endParaRPr lang="en-US"/>
          </a:p>
        </p:txBody>
      </p:sp>
      <p:sp>
        <p:nvSpPr>
          <p:cNvPr id="125953" name="Rectangle 1"/>
          <p:cNvSpPr txBox="1">
            <a:spLocks noGrp="1" noRot="1" noChangeAspect="1" noChangeArrowheads="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125954"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E7EDA7B-D3EF-42A8-B003-79C0B7CFD813}" type="slidenum">
              <a:rPr lang="en-US"/>
              <a:pPr/>
              <a:t>4</a:t>
            </a:fld>
            <a:endParaRPr lang="en-US"/>
          </a:p>
        </p:txBody>
      </p:sp>
      <p:sp>
        <p:nvSpPr>
          <p:cNvPr id="106497" name="Rectangle 1"/>
          <p:cNvSpPr txBox="1">
            <a:spLocks noGrp="1" noRot="1" noChangeAspect="1" noChangeArrowheads="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106498"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7A0C98C-E4FC-4D7D-9DB7-6C51869CD7AB}" type="slidenum">
              <a:rPr lang="en-US"/>
              <a:pPr/>
              <a:t>38</a:t>
            </a:fld>
            <a:endParaRPr lang="en-US"/>
          </a:p>
        </p:txBody>
      </p:sp>
      <p:sp>
        <p:nvSpPr>
          <p:cNvPr id="126977" name="Rectangle 1"/>
          <p:cNvSpPr txBox="1">
            <a:spLocks noGrp="1" noRot="1" noChangeAspect="1" noChangeArrowheads="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126978"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B0E2664-AB79-4611-8D72-5A680A9ABCBC}" type="slidenum">
              <a:rPr lang="en-US"/>
              <a:pPr/>
              <a:t>39</a:t>
            </a:fld>
            <a:endParaRPr lang="en-US"/>
          </a:p>
        </p:txBody>
      </p:sp>
      <p:sp>
        <p:nvSpPr>
          <p:cNvPr id="128001" name="Rectangle 1"/>
          <p:cNvSpPr txBox="1">
            <a:spLocks noGrp="1" noRot="1" noChangeAspect="1" noChangeArrowheads="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128002"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9F716CF-31C1-4BA4-8FE5-2F27ED4997B1}" type="slidenum">
              <a:rPr lang="en-US"/>
              <a:pPr/>
              <a:t>41</a:t>
            </a:fld>
            <a:endParaRPr lang="en-US"/>
          </a:p>
        </p:txBody>
      </p:sp>
      <p:sp>
        <p:nvSpPr>
          <p:cNvPr id="114689" name="Rectangle 1"/>
          <p:cNvSpPr txBox="1">
            <a:spLocks noGrp="1" noRot="1" noChangeAspect="1" noChangeArrowheads="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114690"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3FF09F2-2BF0-490F-BA6D-BCB62C55FAC7}" type="slidenum">
              <a:rPr lang="en-US"/>
              <a:pPr/>
              <a:t>42</a:t>
            </a:fld>
            <a:endParaRPr lang="en-US"/>
          </a:p>
        </p:txBody>
      </p:sp>
      <p:sp>
        <p:nvSpPr>
          <p:cNvPr id="115713" name="Rectangle 1"/>
          <p:cNvSpPr txBox="1">
            <a:spLocks noGrp="1" noRot="1" noChangeAspect="1" noChangeArrowheads="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115714"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B3ABA3F-15FB-4479-AE39-4FBBC5CA58EA}" type="slidenum">
              <a:rPr lang="en-US"/>
              <a:pPr/>
              <a:t>43</a:t>
            </a:fld>
            <a:endParaRPr lang="en-US"/>
          </a:p>
        </p:txBody>
      </p:sp>
      <p:sp>
        <p:nvSpPr>
          <p:cNvPr id="118785" name="Rectangle 1"/>
          <p:cNvSpPr txBox="1">
            <a:spLocks noGrp="1" noRot="1" noChangeAspect="1" noChangeArrowheads="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118786"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9877AF5-9110-40FF-B1F6-5C9BADC75B82}" type="slidenum">
              <a:rPr lang="en-US"/>
              <a:pPr/>
              <a:t>44</a:t>
            </a:fld>
            <a:endParaRPr lang="en-US"/>
          </a:p>
        </p:txBody>
      </p:sp>
      <p:sp>
        <p:nvSpPr>
          <p:cNvPr id="116737" name="Rectangle 1"/>
          <p:cNvSpPr txBox="1">
            <a:spLocks noGrp="1" noRot="1" noChangeAspect="1" noChangeArrowheads="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116738"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xfrm>
            <a:off x="685481" y="4335833"/>
            <a:ext cx="5483837" cy="41047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endParaRPr lang="en-US" altLang="sr-Latn-RS" dirty="0"/>
          </a:p>
          <a:p>
            <a:pPr defTabSz="457200" eaLnBrk="1" hangingPunct="1">
              <a:spcBef>
                <a:spcPct val="0"/>
              </a:spcBef>
            </a:pPr>
            <a:r>
              <a:rPr lang="hr-HR" altLang="sr-Latn-RS" dirty="0"/>
              <a:t>Pogledajmo kako svi ovi parametri izgledaju na našem shematskom prikazu</a:t>
            </a:r>
            <a:endParaRPr lang="en-US" altLang="sr-Latn-RS" dirty="0"/>
          </a:p>
        </p:txBody>
      </p:sp>
      <p:sp>
        <p:nvSpPr>
          <p:cNvPr id="116740" name="Slide Number Placeholder 3"/>
          <p:cNvSpPr txBox="1">
            <a:spLocks noGrp="1"/>
          </p:cNvSpPr>
          <p:nvPr/>
        </p:nvSpPr>
        <p:spPr bwMode="auto">
          <a:xfrm>
            <a:off x="3882250" y="8665815"/>
            <a:ext cx="2970946"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a:solidFill>
                  <a:schemeClr val="tx1"/>
                </a:solidFill>
                <a:latin typeface="Arial" panose="020B0604020202020204" pitchFamily="34" charset="0"/>
              </a:defRPr>
            </a:lvl1pPr>
            <a:lvl2pPr marL="742950" indent="-285750" defTabSz="457200" eaLnBrk="0" hangingPunct="0">
              <a:defRPr>
                <a:solidFill>
                  <a:schemeClr val="tx1"/>
                </a:solidFill>
                <a:latin typeface="Arial" panose="020B0604020202020204" pitchFamily="34" charset="0"/>
              </a:defRPr>
            </a:lvl2pPr>
            <a:lvl3pPr marL="1143000" indent="-228600" defTabSz="457200" eaLnBrk="0" hangingPunct="0">
              <a:defRPr>
                <a:solidFill>
                  <a:schemeClr val="tx1"/>
                </a:solidFill>
                <a:latin typeface="Arial" panose="020B0604020202020204" pitchFamily="34" charset="0"/>
              </a:defRPr>
            </a:lvl3pPr>
            <a:lvl4pPr marL="1600200" indent="-228600" defTabSz="457200" eaLnBrk="0" hangingPunct="0">
              <a:defRPr>
                <a:solidFill>
                  <a:schemeClr val="tx1"/>
                </a:solidFill>
                <a:latin typeface="Arial" panose="020B0604020202020204" pitchFamily="34" charset="0"/>
              </a:defRPr>
            </a:lvl4pPr>
            <a:lvl5pPr marL="2057400" indent="-228600" defTabSz="4572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DD5F103-0186-4E5E-BCE6-6C2C3A577E6C}" type="slidenum">
              <a:rPr lang="en-US" altLang="sr-Latn-RS" sz="1200">
                <a:solidFill>
                  <a:prstClr val="black"/>
                </a:solidFill>
                <a:latin typeface="Calibri" panose="020F0502020204030204" pitchFamily="34" charset="0"/>
                <a:cs typeface="Arial" panose="020B0604020202020204" pitchFamily="34" charset="0"/>
              </a:rPr>
              <a:pPr algn="r" eaLnBrk="1" hangingPunct="1"/>
              <a:t>45</a:t>
            </a:fld>
            <a:endParaRPr lang="en-US" altLang="sr-Latn-RS" sz="1200">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1537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F2AD7-E118-4F7C-A482-33E55F6E0B99}" type="slidenum">
              <a:rPr lang="en-US"/>
              <a:pPr/>
              <a:t>46</a:t>
            </a:fld>
            <a:endParaRPr lang="en-US"/>
          </a:p>
        </p:txBody>
      </p:sp>
      <p:sp>
        <p:nvSpPr>
          <p:cNvPr id="54274" name="Rectangle 2"/>
          <p:cNvSpPr>
            <a:spLocks noGrp="1" noRot="1" noChangeAspect="1" noChangeArrowheads="1" noTextEdit="1"/>
          </p:cNvSpPr>
          <p:nvPr>
            <p:ph type="sldImg"/>
          </p:nvPr>
        </p:nvSpPr>
        <p:spPr>
          <a:ln w="12700" cap="flat"/>
        </p:spPr>
      </p:sp>
      <p:sp>
        <p:nvSpPr>
          <p:cNvPr id="54275" name="Rectangle 3"/>
          <p:cNvSpPr>
            <a:spLocks noGrp="1" noChangeArrowheads="1"/>
          </p:cNvSpPr>
          <p:nvPr>
            <p:ph type="body" idx="1"/>
          </p:nvPr>
        </p:nvSpPr>
        <p:spPr>
          <a:ln/>
        </p:spPr>
        <p:txBody>
          <a:bodyPr lIns="92885" tIns="46443" rIns="92885" bIns="46443"/>
          <a:lstStyle/>
          <a:p>
            <a:endParaRPr lang="hr-H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66E191F-29B7-43F6-8C7C-4231E87BE48E}" type="slidenum">
              <a:rPr lang="en-US"/>
              <a:pPr/>
              <a:t>47</a:t>
            </a:fld>
            <a:endParaRPr lang="en-US"/>
          </a:p>
        </p:txBody>
      </p:sp>
      <p:sp>
        <p:nvSpPr>
          <p:cNvPr id="111617" name="Rectangle 1"/>
          <p:cNvSpPr txBox="1">
            <a:spLocks noGrp="1" noRot="1" noChangeAspect="1" noChangeArrowheads="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111618"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5A2166-BA18-4BD8-A7F6-7A8862EAB843}" type="slidenum">
              <a:rPr lang="da-DK"/>
              <a:pPr/>
              <a:t>57</a:t>
            </a:fld>
            <a:endParaRPr lang="da-DK"/>
          </a:p>
        </p:txBody>
      </p:sp>
      <p:sp>
        <p:nvSpPr>
          <p:cNvPr id="613378" name="Rectangle 2"/>
          <p:cNvSpPr>
            <a:spLocks noGrp="1" noRot="1" noChangeAspect="1" noChangeArrowheads="1" noTextEdit="1"/>
          </p:cNvSpPr>
          <p:nvPr>
            <p:ph type="sldImg"/>
          </p:nvPr>
        </p:nvSpPr>
        <p:spPr>
          <a:xfrm>
            <a:off x="1143000" y="685800"/>
            <a:ext cx="4572000" cy="3429000"/>
          </a:xfrm>
          <a:ln/>
        </p:spPr>
      </p:sp>
      <p:sp>
        <p:nvSpPr>
          <p:cNvPr id="613379" name="Rectangle 3"/>
          <p:cNvSpPr>
            <a:spLocks noGrp="1" noChangeArrowheads="1"/>
          </p:cNvSpPr>
          <p:nvPr>
            <p:ph type="body" idx="1"/>
          </p:nvPr>
        </p:nvSpPr>
        <p:spPr>
          <a:xfrm>
            <a:off x="685800" y="4343400"/>
            <a:ext cx="5486400" cy="4114800"/>
          </a:xfrm>
        </p:spPr>
        <p:txBody>
          <a:bodyPr/>
          <a:lstStyle/>
          <a:p>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5EC9F26-F59C-4D21-92AA-B4985C395429}" type="slidenum">
              <a:rPr lang="en-US"/>
              <a:pPr/>
              <a:t>5</a:t>
            </a:fld>
            <a:endParaRPr lang="en-US"/>
          </a:p>
        </p:txBody>
      </p:sp>
      <p:sp>
        <p:nvSpPr>
          <p:cNvPr id="107521" name="Rectangle 1"/>
          <p:cNvSpPr txBox="1">
            <a:spLocks noGrp="1" noRot="1" noChangeAspect="1" noChangeArrowheads="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107522"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BE7BE84-3515-46EA-A476-2DE93609ADDB}" type="slidenum">
              <a:rPr lang="en-US"/>
              <a:pPr/>
              <a:t>59</a:t>
            </a:fld>
            <a:endParaRPr lang="en-US"/>
          </a:p>
        </p:txBody>
      </p:sp>
      <p:sp>
        <p:nvSpPr>
          <p:cNvPr id="141313" name="Rectangle 1"/>
          <p:cNvSpPr txBox="1">
            <a:spLocks noGrp="1" noRot="1" noChangeAspect="1" noChangeArrowheads="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141314"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571FB24-F969-40C0-8C97-60510B857F31}" type="slidenum">
              <a:rPr lang="en-US"/>
              <a:pPr/>
              <a:t>6</a:t>
            </a:fld>
            <a:endParaRPr lang="en-US"/>
          </a:p>
        </p:txBody>
      </p:sp>
      <p:sp>
        <p:nvSpPr>
          <p:cNvPr id="108545" name="Rectangle 1"/>
          <p:cNvSpPr txBox="1">
            <a:spLocks noGrp="1" noRot="1" noChangeAspect="1" noChangeArrowheads="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108546"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86FB1F9-D58F-4509-836B-0DC75FCB8385}" type="slidenum">
              <a:rPr lang="en-US"/>
              <a:pPr/>
              <a:t>7</a:t>
            </a:fld>
            <a:endParaRPr lang="en-US"/>
          </a:p>
        </p:txBody>
      </p:sp>
      <p:sp>
        <p:nvSpPr>
          <p:cNvPr id="110593" name="Rectangle 1"/>
          <p:cNvSpPr txBox="1">
            <a:spLocks noGrp="1" noRot="1" noChangeAspect="1" noChangeArrowheads="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110594"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FE6772D-F3AA-4893-84E1-8D759EE88E18}" type="slidenum">
              <a:rPr lang="en-US"/>
              <a:pPr/>
              <a:t>8</a:t>
            </a:fld>
            <a:endParaRPr lang="en-US"/>
          </a:p>
        </p:txBody>
      </p:sp>
      <p:sp>
        <p:nvSpPr>
          <p:cNvPr id="112641" name="Rectangle 1"/>
          <p:cNvSpPr txBox="1">
            <a:spLocks noGrp="1" noRot="1" noChangeAspect="1" noChangeArrowheads="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112642"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2C78FD9-98A8-4A34-882A-988B0EAF26AE}" type="slidenum">
              <a:rPr lang="en-US"/>
              <a:pPr/>
              <a:t>14</a:t>
            </a:fld>
            <a:endParaRPr lang="en-US"/>
          </a:p>
        </p:txBody>
      </p:sp>
      <p:sp>
        <p:nvSpPr>
          <p:cNvPr id="80897" name="Rectangle 1"/>
          <p:cNvSpPr txBox="1">
            <a:spLocks noGrp="1" noRot="1" noChangeAspect="1" noChangeArrowheads="1"/>
          </p:cNvSpPr>
          <p:nvPr>
            <p:ph type="sldImg"/>
          </p:nvPr>
        </p:nvSpPr>
        <p:spPr bwMode="auto">
          <a:xfrm>
            <a:off x="938464" y="686278"/>
            <a:ext cx="4979469" cy="3428448"/>
          </a:xfrm>
          <a:prstGeom prst="rect">
            <a:avLst/>
          </a:prstGeom>
          <a:solidFill>
            <a:srgbClr val="FFFFFF"/>
          </a:solidFill>
          <a:ln>
            <a:solidFill>
              <a:srgbClr val="000000"/>
            </a:solidFill>
            <a:miter lim="800000"/>
            <a:headEnd/>
            <a:tailEnd/>
          </a:ln>
        </p:spPr>
      </p:sp>
      <p:sp>
        <p:nvSpPr>
          <p:cNvPr id="80898"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9CE82-C3D1-4EFA-BC51-A90C79990349}" type="slidenum">
              <a:rPr lang="da-DK"/>
              <a:pPr/>
              <a:t>15</a:t>
            </a:fld>
            <a:endParaRPr lang="da-DK"/>
          </a:p>
        </p:txBody>
      </p:sp>
      <p:sp>
        <p:nvSpPr>
          <p:cNvPr id="648194" name="Rectangle 2"/>
          <p:cNvSpPr>
            <a:spLocks noGrp="1" noRot="1" noChangeAspect="1" noChangeArrowheads="1" noTextEdit="1"/>
          </p:cNvSpPr>
          <p:nvPr>
            <p:ph type="sldImg"/>
          </p:nvPr>
        </p:nvSpPr>
        <p:spPr>
          <a:xfrm>
            <a:off x="1143000" y="685800"/>
            <a:ext cx="4572000" cy="3429000"/>
          </a:xfrm>
          <a:ln/>
        </p:spPr>
      </p:sp>
      <p:sp>
        <p:nvSpPr>
          <p:cNvPr id="648195" name="Rectangle 3"/>
          <p:cNvSpPr>
            <a:spLocks noGrp="1" noChangeArrowheads="1"/>
          </p:cNvSpPr>
          <p:nvPr>
            <p:ph type="body" idx="1"/>
          </p:nvPr>
        </p:nvSpPr>
        <p:spPr>
          <a:xfrm>
            <a:off x="914401" y="4343401"/>
            <a:ext cx="5029200" cy="4114800"/>
          </a:xfrm>
        </p:spPr>
        <p:txBody>
          <a:bodyPr/>
          <a:lstStyle/>
          <a:p>
            <a:r>
              <a:rPr lang="da-DK"/>
              <a:t>Millions of people suffer from diabetes. The WHO 2002 report revealed that estimates and projections of the burden of the disease made in 1998 were some 10</a:t>
            </a:r>
            <a:r>
              <a:rPr lang="da-DK">
                <a:latin typeface="Arial"/>
                <a:cs typeface="Arial" charset="0"/>
              </a:rPr>
              <a:t>–</a:t>
            </a:r>
            <a:r>
              <a:rPr lang="da-DK"/>
              <a:t>15% more conservative than in reality. The rise is attributed to the increase of new cases of type 2 diabetes. Diabetes is a considerable burden on healthcare budgets, with total direct costs that account for 2</a:t>
            </a:r>
            <a:r>
              <a:rPr lang="da-DK">
                <a:latin typeface="Arial"/>
                <a:cs typeface="Arial" charset="0"/>
              </a:rPr>
              <a:t>–</a:t>
            </a:r>
            <a:r>
              <a:rPr lang="da-DK"/>
              <a:t>6% of national health spending. In individual terms, each patient with diabetes requires approximately 2</a:t>
            </a:r>
            <a:r>
              <a:rPr lang="da-DK">
                <a:latin typeface="Arial"/>
                <a:cs typeface="Arial" charset="0"/>
              </a:rPr>
              <a:t>–</a:t>
            </a:r>
            <a:r>
              <a:rPr lang="da-DK"/>
              <a:t>4 times more healthcare spending than a nondiabetic patient, due to the chronic nature of the disease and its complications.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1A8A8F7-C607-4DBC-A21B-C3A480DFE58D}" type="slidenum">
              <a:rPr lang="en-US"/>
              <a:pPr/>
              <a:t>16</a:t>
            </a:fld>
            <a:endParaRPr lang="en-US"/>
          </a:p>
        </p:txBody>
      </p:sp>
      <p:sp>
        <p:nvSpPr>
          <p:cNvPr id="81921" name="Rectangle 1"/>
          <p:cNvSpPr txBox="1">
            <a:spLocks noGrp="1" noRot="1" noChangeAspect="1" noChangeArrowheads="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81922" name="Rectangle 2"/>
          <p:cNvSpPr txBox="1">
            <a:spLocks noGrp="1" noChangeArrowheads="1"/>
          </p:cNvSpPr>
          <p:nvPr>
            <p:ph type="body" idx="1"/>
          </p:nvPr>
        </p:nvSpPr>
        <p:spPr bwMode="auto">
          <a:xfrm>
            <a:off x="914401" y="4342996"/>
            <a:ext cx="5027595" cy="4114726"/>
          </a:xfrm>
          <a:prstGeom prst="rect">
            <a:avLst/>
          </a:prstGeom>
          <a:noFill/>
          <a:ln cap="flat">
            <a:round/>
            <a:headEnd/>
            <a:tailEnd/>
          </a:ln>
        </p:spPr>
        <p:txBody>
          <a:bodyPr wrap="none" anchor="ctr"/>
          <a:lstStyle/>
          <a:p>
            <a:endParaRPr lang="sr-Latn-C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19D59493-5218-4C22-BCD5-FF3B446ED55F}" type="datetimeFigureOut">
              <a:rPr lang="hr-HR" smtClean="0"/>
              <a:pPr/>
              <a:t>24.6.2022.</a:t>
            </a:fld>
            <a:endParaRPr lang="hr-HR"/>
          </a:p>
        </p:txBody>
      </p:sp>
      <p:sp>
        <p:nvSpPr>
          <p:cNvPr id="2" name="Footer Placeholder 1"/>
          <p:cNvSpPr>
            <a:spLocks noGrp="1"/>
          </p:cNvSpPr>
          <p:nvPr>
            <p:ph type="ftr" sz="quarter" idx="11"/>
          </p:nvPr>
        </p:nvSpPr>
        <p:spPr/>
        <p:txBody>
          <a:bodyPr/>
          <a:lstStyle/>
          <a:p>
            <a:endParaRPr lang="hr-HR"/>
          </a:p>
        </p:txBody>
      </p:sp>
      <p:sp>
        <p:nvSpPr>
          <p:cNvPr id="15" name="Slide Number Placeholder 14"/>
          <p:cNvSpPr>
            <a:spLocks noGrp="1"/>
          </p:cNvSpPr>
          <p:nvPr>
            <p:ph type="sldNum" sz="quarter" idx="12"/>
          </p:nvPr>
        </p:nvSpPr>
        <p:spPr>
          <a:xfrm>
            <a:off x="8229600" y="6473952"/>
            <a:ext cx="758952" cy="246888"/>
          </a:xfrm>
        </p:spPr>
        <p:txBody>
          <a:bodyPr/>
          <a:lstStyle/>
          <a:p>
            <a:fld id="{34610727-2B8F-4682-ACEF-EF17B48F779B}"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9D59493-5218-4C22-BCD5-FF3B446ED55F}" type="datetimeFigureOut">
              <a:rPr lang="hr-HR" smtClean="0"/>
              <a:pPr/>
              <a:t>24.6.2022.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4610727-2B8F-4682-ACEF-EF17B48F779B}"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9D59493-5218-4C22-BCD5-FF3B446ED55F}" type="datetimeFigureOut">
              <a:rPr lang="hr-HR" smtClean="0"/>
              <a:pPr/>
              <a:t>24.6.2022.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4610727-2B8F-4682-ACEF-EF17B48F779B}" type="slidenum">
              <a:rPr lang="hr-HR" smtClean="0"/>
              <a:pPr/>
              <a:t>‹#›</a:t>
            </a:fld>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6250" y="469900"/>
            <a:ext cx="8188325" cy="801688"/>
          </a:xfrm>
        </p:spPr>
        <p:txBody>
          <a:bodyPr/>
          <a:lstStyle/>
          <a:p>
            <a:r>
              <a:rPr lang="en-US"/>
              <a:t>Click to edit Master title style</a:t>
            </a:r>
            <a:endParaRPr lang="hr-HR"/>
          </a:p>
        </p:txBody>
      </p:sp>
      <p:sp>
        <p:nvSpPr>
          <p:cNvPr id="3" name="Chart Placeholder 2"/>
          <p:cNvSpPr>
            <a:spLocks noGrp="1"/>
          </p:cNvSpPr>
          <p:nvPr>
            <p:ph type="chart" idx="1"/>
          </p:nvPr>
        </p:nvSpPr>
        <p:spPr>
          <a:xfrm>
            <a:off x="476250" y="1625600"/>
            <a:ext cx="8186738" cy="3729038"/>
          </a:xfrm>
        </p:spPr>
        <p:txBody>
          <a:bodyPr/>
          <a:lstStyle/>
          <a:p>
            <a:endParaRPr lang="hr-HR"/>
          </a:p>
        </p:txBody>
      </p:sp>
      <p:sp>
        <p:nvSpPr>
          <p:cNvPr id="4" name="Footer Placeholder 3"/>
          <p:cNvSpPr>
            <a:spLocks noGrp="1"/>
          </p:cNvSpPr>
          <p:nvPr>
            <p:ph type="ftr" sz="quarter" idx="10"/>
          </p:nvPr>
        </p:nvSpPr>
        <p:spPr>
          <a:xfrm>
            <a:off x="469900" y="0"/>
            <a:ext cx="5843588" cy="471488"/>
          </a:xfrm>
        </p:spPr>
        <p:txBody>
          <a:bodyPr/>
          <a:lstStyle>
            <a:lvl1pPr>
              <a:defRPr/>
            </a:lvl1pPr>
          </a:lstStyle>
          <a:p>
            <a:r>
              <a:rPr lang="en-GB"/>
              <a:t>Presentation title</a:t>
            </a:r>
          </a:p>
        </p:txBody>
      </p:sp>
      <p:sp>
        <p:nvSpPr>
          <p:cNvPr id="5" name="Slide Number Placeholder 4"/>
          <p:cNvSpPr>
            <a:spLocks noGrp="1"/>
          </p:cNvSpPr>
          <p:nvPr>
            <p:ph type="sldNum" sz="quarter" idx="11"/>
          </p:nvPr>
        </p:nvSpPr>
        <p:spPr>
          <a:xfrm>
            <a:off x="7761288" y="0"/>
            <a:ext cx="901700" cy="471488"/>
          </a:xfrm>
        </p:spPr>
        <p:txBody>
          <a:bodyPr/>
          <a:lstStyle>
            <a:lvl1pPr>
              <a:defRPr/>
            </a:lvl1pPr>
          </a:lstStyle>
          <a:p>
            <a:r>
              <a:rPr lang="en-GB"/>
              <a:t>Slide no </a:t>
            </a:r>
            <a:fld id="{21E0FD3A-6E15-4925-8BC8-294A6A4F34FC}" type="slidenum">
              <a:rPr lang="en-GB"/>
              <a:pPr/>
              <a:t>‹#›</a:t>
            </a:fld>
            <a:endParaRPr lang="en-GB"/>
          </a:p>
        </p:txBody>
      </p:sp>
      <p:sp>
        <p:nvSpPr>
          <p:cNvPr id="6" name="Date Placeholder 5"/>
          <p:cNvSpPr>
            <a:spLocks noGrp="1"/>
          </p:cNvSpPr>
          <p:nvPr>
            <p:ph type="dt" sz="half" idx="12"/>
          </p:nvPr>
        </p:nvSpPr>
        <p:spPr>
          <a:xfrm>
            <a:off x="6299200" y="0"/>
            <a:ext cx="1460500" cy="471488"/>
          </a:xfrm>
        </p:spPr>
        <p:txBody>
          <a:bodyPr/>
          <a:lstStyle>
            <a:lvl1pPr>
              <a:defRPr/>
            </a:lvl1pPr>
          </a:lstStyle>
          <a:p>
            <a:r>
              <a:rPr lang="en-GB"/>
              <a:t>Date</a:t>
            </a:r>
          </a:p>
        </p:txBody>
      </p:sp>
    </p:spTree>
  </p:cSld>
  <p:clrMapOvr>
    <a:masterClrMapping/>
  </p:clrMapOvr>
  <p:transition>
    <p:cover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8013" cy="1141412"/>
          </a:xfrm>
        </p:spPr>
        <p:txBody>
          <a:bodyPr/>
          <a:lstStyle/>
          <a:p>
            <a:r>
              <a:rPr lang="en-US"/>
              <a:t>Click to edit Master title style</a:t>
            </a:r>
            <a:endParaRPr lang="hr-HR"/>
          </a:p>
        </p:txBody>
      </p:sp>
      <p:sp>
        <p:nvSpPr>
          <p:cNvPr id="3" name="Table Placeholder 2"/>
          <p:cNvSpPr>
            <a:spLocks noGrp="1"/>
          </p:cNvSpPr>
          <p:nvPr>
            <p:ph type="tbl" idx="1"/>
          </p:nvPr>
        </p:nvSpPr>
        <p:spPr>
          <a:xfrm>
            <a:off x="457200" y="1600200"/>
            <a:ext cx="8228013" cy="4529138"/>
          </a:xfrm>
        </p:spPr>
        <p:txBody>
          <a:bodyPr/>
          <a:lstStyle/>
          <a:p>
            <a:endParaRPr lang="hr-HR"/>
          </a:p>
        </p:txBody>
      </p:sp>
      <p:sp>
        <p:nvSpPr>
          <p:cNvPr id="4" name="Date Placeholder 3"/>
          <p:cNvSpPr>
            <a:spLocks noGrp="1"/>
          </p:cNvSpPr>
          <p:nvPr>
            <p:ph type="dt" idx="10"/>
          </p:nvPr>
        </p:nvSpPr>
        <p:spPr>
          <a:xfrm>
            <a:off x="457200" y="6248400"/>
            <a:ext cx="2132013" cy="455613"/>
          </a:xfrm>
        </p:spPr>
        <p:txBody>
          <a:bodyPr/>
          <a:lstStyle>
            <a:lvl1pPr>
              <a:defRPr/>
            </a:lvl1pPr>
          </a:lstStyle>
          <a:p>
            <a:endParaRPr lang="sr-Latn-CS"/>
          </a:p>
        </p:txBody>
      </p:sp>
      <p:sp>
        <p:nvSpPr>
          <p:cNvPr id="5" name="Footer Placeholder 4"/>
          <p:cNvSpPr>
            <a:spLocks noGrp="1"/>
          </p:cNvSpPr>
          <p:nvPr>
            <p:ph type="ftr" idx="11"/>
          </p:nvPr>
        </p:nvSpPr>
        <p:spPr>
          <a:xfrm>
            <a:off x="3124200" y="6248400"/>
            <a:ext cx="2894013" cy="455613"/>
          </a:xfrm>
        </p:spPr>
        <p:txBody>
          <a:bodyPr/>
          <a:lstStyle>
            <a:lvl1pPr>
              <a:defRPr/>
            </a:lvl1pPr>
          </a:lstStyle>
          <a:p>
            <a:endParaRPr lang="hr-HR"/>
          </a:p>
        </p:txBody>
      </p:sp>
      <p:sp>
        <p:nvSpPr>
          <p:cNvPr id="6" name="Slide Number Placeholder 5"/>
          <p:cNvSpPr>
            <a:spLocks noGrp="1"/>
          </p:cNvSpPr>
          <p:nvPr>
            <p:ph type="sldNum" idx="12"/>
          </p:nvPr>
        </p:nvSpPr>
        <p:spPr>
          <a:xfrm>
            <a:off x="6553200" y="6248400"/>
            <a:ext cx="2132013" cy="455613"/>
          </a:xfrm>
        </p:spPr>
        <p:txBody>
          <a:bodyPr/>
          <a:lstStyle>
            <a:lvl1pPr>
              <a:defRPr/>
            </a:lvl1pPr>
          </a:lstStyle>
          <a:p>
            <a:fld id="{9902DA9F-E237-4371-8C03-D09993FE457E}" type="slidenum">
              <a:rPr lang="hr-H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19D59493-5218-4C22-BCD5-FF3B446ED55F}" type="datetimeFigureOut">
              <a:rPr lang="hr-HR" smtClean="0"/>
              <a:pPr/>
              <a:t>24.6.2022.</a:t>
            </a:fld>
            <a:endParaRPr lang="hr-HR"/>
          </a:p>
        </p:txBody>
      </p:sp>
      <p:sp>
        <p:nvSpPr>
          <p:cNvPr id="19" name="Footer Placeholder 18"/>
          <p:cNvSpPr>
            <a:spLocks noGrp="1"/>
          </p:cNvSpPr>
          <p:nvPr>
            <p:ph type="ftr" sz="quarter" idx="11"/>
          </p:nvPr>
        </p:nvSpPr>
        <p:spPr>
          <a:xfrm>
            <a:off x="3581400" y="76200"/>
            <a:ext cx="2895600" cy="288925"/>
          </a:xfrm>
        </p:spPr>
        <p:txBody>
          <a:bodyPr/>
          <a:lstStyle/>
          <a:p>
            <a:endParaRPr lang="hr-HR"/>
          </a:p>
        </p:txBody>
      </p:sp>
      <p:sp>
        <p:nvSpPr>
          <p:cNvPr id="16" name="Slide Number Placeholder 15"/>
          <p:cNvSpPr>
            <a:spLocks noGrp="1"/>
          </p:cNvSpPr>
          <p:nvPr>
            <p:ph type="sldNum" sz="quarter" idx="12"/>
          </p:nvPr>
        </p:nvSpPr>
        <p:spPr>
          <a:xfrm>
            <a:off x="8229600" y="6473952"/>
            <a:ext cx="758952" cy="246888"/>
          </a:xfrm>
        </p:spPr>
        <p:txBody>
          <a:bodyPr/>
          <a:lstStyle/>
          <a:p>
            <a:fld id="{34610727-2B8F-4682-ACEF-EF17B48F779B}"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19D59493-5218-4C22-BCD5-FF3B446ED55F}" type="datetimeFigureOut">
              <a:rPr lang="hr-HR" smtClean="0"/>
              <a:pPr/>
              <a:t>24.6.2022.</a:t>
            </a:fld>
            <a:endParaRPr lang="hr-HR"/>
          </a:p>
        </p:txBody>
      </p:sp>
      <p:sp>
        <p:nvSpPr>
          <p:cNvPr id="11" name="Footer Placeholder 10"/>
          <p:cNvSpPr>
            <a:spLocks noGrp="1"/>
          </p:cNvSpPr>
          <p:nvPr>
            <p:ph type="ftr" sz="quarter" idx="11"/>
          </p:nvPr>
        </p:nvSpPr>
        <p:spPr/>
        <p:txBody>
          <a:bodyPr/>
          <a:lstStyle/>
          <a:p>
            <a:endParaRPr lang="hr-HR"/>
          </a:p>
        </p:txBody>
      </p:sp>
      <p:sp>
        <p:nvSpPr>
          <p:cNvPr id="16" name="Slide Number Placeholder 15"/>
          <p:cNvSpPr>
            <a:spLocks noGrp="1"/>
          </p:cNvSpPr>
          <p:nvPr>
            <p:ph type="sldNum" sz="quarter" idx="12"/>
          </p:nvPr>
        </p:nvSpPr>
        <p:spPr/>
        <p:txBody>
          <a:bodyPr/>
          <a:lstStyle/>
          <a:p>
            <a:fld id="{34610727-2B8F-4682-ACEF-EF17B48F779B}" type="slidenum">
              <a:rPr lang="hr-HR" smtClean="0"/>
              <a:pPr/>
              <a:t>‹#›</a:t>
            </a:fld>
            <a:endParaRPr lang="hr-H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19D59493-5218-4C22-BCD5-FF3B446ED55F}" type="datetimeFigureOut">
              <a:rPr lang="hr-HR" smtClean="0"/>
              <a:pPr/>
              <a:t>24.6.2022.</a:t>
            </a:fld>
            <a:endParaRPr lang="hr-HR"/>
          </a:p>
        </p:txBody>
      </p:sp>
      <p:sp>
        <p:nvSpPr>
          <p:cNvPr id="10" name="Footer Placeholder 9"/>
          <p:cNvSpPr>
            <a:spLocks noGrp="1"/>
          </p:cNvSpPr>
          <p:nvPr>
            <p:ph type="ftr" sz="quarter" idx="11"/>
          </p:nvPr>
        </p:nvSpPr>
        <p:spPr/>
        <p:txBody>
          <a:bodyPr/>
          <a:lstStyle/>
          <a:p>
            <a:endParaRPr lang="hr-HR"/>
          </a:p>
        </p:txBody>
      </p:sp>
      <p:sp>
        <p:nvSpPr>
          <p:cNvPr id="31" name="Slide Number Placeholder 30"/>
          <p:cNvSpPr>
            <a:spLocks noGrp="1"/>
          </p:cNvSpPr>
          <p:nvPr>
            <p:ph type="sldNum" sz="quarter" idx="12"/>
          </p:nvPr>
        </p:nvSpPr>
        <p:spPr/>
        <p:txBody>
          <a:bodyPr/>
          <a:lstStyle/>
          <a:p>
            <a:fld id="{34610727-2B8F-4682-ACEF-EF17B48F779B}"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19D59493-5218-4C22-BCD5-FF3B446ED55F}" type="datetimeFigureOut">
              <a:rPr lang="hr-HR" smtClean="0"/>
              <a:pPr/>
              <a:t>24.6.2022.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8229600" y="6477000"/>
            <a:ext cx="762000" cy="246888"/>
          </a:xfrm>
        </p:spPr>
        <p:txBody>
          <a:bodyPr/>
          <a:lstStyle/>
          <a:p>
            <a:fld id="{34610727-2B8F-4682-ACEF-EF17B48F779B}" type="slidenum">
              <a:rPr lang="hr-HR" smtClean="0"/>
              <a:pPr/>
              <a:t>‹#›</a:t>
            </a:fld>
            <a:endParaRPr lang="hr-H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19D59493-5218-4C22-BCD5-FF3B446ED55F}" type="datetimeFigureOut">
              <a:rPr lang="hr-HR" smtClean="0"/>
              <a:pPr/>
              <a:t>24.6.2022.</a:t>
            </a:fld>
            <a:endParaRPr lang="hr-HR"/>
          </a:p>
        </p:txBody>
      </p:sp>
      <p:sp>
        <p:nvSpPr>
          <p:cNvPr id="21" name="Footer Placeholder 20"/>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4610727-2B8F-4682-ACEF-EF17B48F779B}"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D59493-5218-4C22-BCD5-FF3B446ED55F}" type="datetimeFigureOut">
              <a:rPr lang="hr-HR" smtClean="0"/>
              <a:pPr/>
              <a:t>24.6.2022.</a:t>
            </a:fld>
            <a:endParaRPr lang="hr-HR"/>
          </a:p>
        </p:txBody>
      </p:sp>
      <p:sp>
        <p:nvSpPr>
          <p:cNvPr id="24" name="Footer Placeholder 23"/>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4610727-2B8F-4682-ACEF-EF17B48F779B}"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19D59493-5218-4C22-BCD5-FF3B446ED55F}" type="datetimeFigureOut">
              <a:rPr lang="hr-HR" smtClean="0"/>
              <a:pPr/>
              <a:t>24.6.2022.</a:t>
            </a:fld>
            <a:endParaRPr lang="hr-HR"/>
          </a:p>
        </p:txBody>
      </p:sp>
      <p:sp>
        <p:nvSpPr>
          <p:cNvPr id="29" name="Footer Placeholder 28"/>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4610727-2B8F-4682-ACEF-EF17B48F779B}"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19D59493-5218-4C22-BCD5-FF3B446ED55F}" type="datetimeFigureOut">
              <a:rPr lang="hr-HR" smtClean="0"/>
              <a:pPr/>
              <a:t>24.6.2022.</a:t>
            </a:fld>
            <a:endParaRPr lang="hr-HR"/>
          </a:p>
        </p:txBody>
      </p:sp>
      <p:sp>
        <p:nvSpPr>
          <p:cNvPr id="5" name="Footer Placeholder 4"/>
          <p:cNvSpPr>
            <a:spLocks noGrp="1"/>
          </p:cNvSpPr>
          <p:nvPr>
            <p:ph type="ftr" sz="quarter" idx="11"/>
          </p:nvPr>
        </p:nvSpPr>
        <p:spPr/>
        <p:txBody>
          <a:bodyPr/>
          <a:lstStyle/>
          <a:p>
            <a:endParaRPr lang="hr-HR"/>
          </a:p>
        </p:txBody>
      </p:sp>
      <p:sp>
        <p:nvSpPr>
          <p:cNvPr id="31" name="Slide Number Placeholder 30"/>
          <p:cNvSpPr>
            <a:spLocks noGrp="1"/>
          </p:cNvSpPr>
          <p:nvPr>
            <p:ph type="sldNum" sz="quarter" idx="12"/>
          </p:nvPr>
        </p:nvSpPr>
        <p:spPr/>
        <p:txBody>
          <a:bodyPr/>
          <a:lstStyle/>
          <a:p>
            <a:fld id="{34610727-2B8F-4682-ACEF-EF17B48F779B}" type="slidenum">
              <a:rPr lang="hr-HR" smtClean="0"/>
              <a:pPr/>
              <a:t>‹#›</a:t>
            </a:fld>
            <a:endParaRPr lang="hr-H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9D59493-5218-4C22-BCD5-FF3B446ED55F}" type="datetimeFigureOut">
              <a:rPr lang="hr-HR" smtClean="0"/>
              <a:pPr/>
              <a:t>24.6.2022.</a:t>
            </a:fld>
            <a:endParaRPr lang="hr-H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hr-H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4610727-2B8F-4682-ACEF-EF17B48F779B}" type="slidenum">
              <a:rPr lang="hr-HR" smtClean="0"/>
              <a:pPr/>
              <a:t>‹#›</a:t>
            </a:fld>
            <a:endParaRPr lang="hr-H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www.ncbi.nlm.nih.gov/pubmed?term=%22Kern%20J%22%5bAuthor%5d" TargetMode="External"/><Relationship Id="rId3" Type="http://schemas.openxmlformats.org/officeDocument/2006/relationships/hyperlink" Target="http://www.ncbi.nlm.nih.gov/pubmed?term=%22Poljicanin%20T%22%5bAuthor%5d" TargetMode="External"/><Relationship Id="rId7" Type="http://schemas.openxmlformats.org/officeDocument/2006/relationships/hyperlink" Target="http://www.ncbi.nlm.nih.gov/pubmed?term=%22Car%20N%22%5bAuthor%5d" TargetMode="External"/><Relationship Id="rId2" Type="http://schemas.openxmlformats.org/officeDocument/2006/relationships/hyperlink" Target="http://www.ncbi.nlm.nih.gov/pubmed?term=%22Magas%20S%22%5bAuthor%5d" TargetMode="External"/><Relationship Id="rId1" Type="http://schemas.openxmlformats.org/officeDocument/2006/relationships/slideLayout" Target="../slideLayouts/slideLayout7.xml"/><Relationship Id="rId6" Type="http://schemas.openxmlformats.org/officeDocument/2006/relationships/hyperlink" Target="http://www.ncbi.nlm.nih.gov/pubmed?term=%22Metelko%20Z%22%5bAuthor%5d" TargetMode="External"/><Relationship Id="rId5" Type="http://schemas.openxmlformats.org/officeDocument/2006/relationships/hyperlink" Target="http://www.ncbi.nlm.nih.gov/pubmed?term=%22Ajdukovi%C4%87%20D%22%5bAuthor%5d" TargetMode="External"/><Relationship Id="rId4" Type="http://schemas.openxmlformats.org/officeDocument/2006/relationships/hyperlink" Target="http://www.ncbi.nlm.nih.gov/pubmed?term=%22Sekerija%20M%22%5bAuthor%5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www.ncbi.nlm.nih.gov/pubmed?term=%22Barnard%20ND%22%5bAuthor%5d" TargetMode="External"/><Relationship Id="rId7" Type="http://schemas.openxmlformats.org/officeDocument/2006/relationships/hyperlink" Target="http://www.ncbi.nlm.nih.gov/pubmed?term=%22Green%20AA%22%5bAuthor%5d" TargetMode="External"/><Relationship Id="rId2" Type="http://schemas.openxmlformats.org/officeDocument/2006/relationships/hyperlink" Target="http://www.ncbi.nlm.nih.gov/pubmed?term=%22Turner-McGrievy%20GM%22%5bAuthor%5d" TargetMode="External"/><Relationship Id="rId1" Type="http://schemas.openxmlformats.org/officeDocument/2006/relationships/slideLayout" Target="../slideLayouts/slideLayout4.xml"/><Relationship Id="rId6" Type="http://schemas.openxmlformats.org/officeDocument/2006/relationships/hyperlink" Target="http://www.ncbi.nlm.nih.gov/pubmed?term=%22Gloede%20L%22%5bAuthor%5d" TargetMode="External"/><Relationship Id="rId5" Type="http://schemas.openxmlformats.org/officeDocument/2006/relationships/hyperlink" Target="http://www.ncbi.nlm.nih.gov/pubmed?term=%22Jenkins%20DJ%22%5bAuthor%5d" TargetMode="External"/><Relationship Id="rId4" Type="http://schemas.openxmlformats.org/officeDocument/2006/relationships/hyperlink" Target="http://www.ncbi.nlm.nih.gov/pubmed?term=%22Cohen%20J%22%5bAuthor%5d"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ncbi.nlm.nih.gov/pubmed?term=%22Ferdowsian%20H%22%5bAuthor%5d" TargetMode="External"/><Relationship Id="rId3" Type="http://schemas.openxmlformats.org/officeDocument/2006/relationships/hyperlink" Target="http://www.ncbi.nlm.nih.gov/pubmed?term=%22Cohen%20J%22%5bAuthor%5d" TargetMode="External"/><Relationship Id="rId7" Type="http://schemas.openxmlformats.org/officeDocument/2006/relationships/hyperlink" Target="http://www.ncbi.nlm.nih.gov/pubmed?term=%22Green%20A%22%5bAuthor%5d" TargetMode="External"/><Relationship Id="rId2" Type="http://schemas.openxmlformats.org/officeDocument/2006/relationships/hyperlink" Target="http://www.ncbi.nlm.nih.gov/pubmed?term=%22Barnard%20ND%22%5bAuthor%5d" TargetMode="External"/><Relationship Id="rId1" Type="http://schemas.openxmlformats.org/officeDocument/2006/relationships/slideLayout" Target="../slideLayouts/slideLayout7.xml"/><Relationship Id="rId6" Type="http://schemas.openxmlformats.org/officeDocument/2006/relationships/hyperlink" Target="http://www.ncbi.nlm.nih.gov/pubmed?term=%22Gloede%20L%22%5bAuthor%5d" TargetMode="External"/><Relationship Id="rId5" Type="http://schemas.openxmlformats.org/officeDocument/2006/relationships/hyperlink" Target="http://www.ncbi.nlm.nih.gov/pubmed?term=%22Turner-McGrievy%20G%22%5bAuthor%5d" TargetMode="External"/><Relationship Id="rId4" Type="http://schemas.openxmlformats.org/officeDocument/2006/relationships/hyperlink" Target="http://www.ncbi.nlm.nih.gov/pubmed?term=%22Jenkins%20DJ%22%5bAuthor%5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hyperlink" Target="http://www.ncbi.nlm.nih.gov/pubmed?term=%22Melidonis%20A%22%5bAuthor%5d" TargetMode="External"/><Relationship Id="rId3" Type="http://schemas.openxmlformats.org/officeDocument/2006/relationships/hyperlink" Target="http://www.ncbi.nlm.nih.gov/pubmed?term=%22Triantafillidou%20D%22%5bAuthor%5d" TargetMode="External"/><Relationship Id="rId7" Type="http://schemas.openxmlformats.org/officeDocument/2006/relationships/hyperlink" Target="http://www.ncbi.nlm.nih.gov/pubmed?term=%22Manolis%20A%22%5bAuthor%5d" TargetMode="External"/><Relationship Id="rId2" Type="http://schemas.openxmlformats.org/officeDocument/2006/relationships/hyperlink" Target="http://www.ncbi.nlm.nih.gov/pubmed?term=%22Papakonstantinou%20E%22%5bAuthor%5d" TargetMode="External"/><Relationship Id="rId1" Type="http://schemas.openxmlformats.org/officeDocument/2006/relationships/slideLayout" Target="../slideLayouts/slideLayout4.xml"/><Relationship Id="rId6" Type="http://schemas.openxmlformats.org/officeDocument/2006/relationships/hyperlink" Target="http://www.ncbi.nlm.nih.gov/pubmed?term=%22Saliaris%20M%22%5bAuthor%5d" TargetMode="External"/><Relationship Id="rId5" Type="http://schemas.openxmlformats.org/officeDocument/2006/relationships/hyperlink" Target="http://www.ncbi.nlm.nih.gov/pubmed?term=%22Koutsovasilis%20A%22%5bAuthor%5d" TargetMode="External"/><Relationship Id="rId4" Type="http://schemas.openxmlformats.org/officeDocument/2006/relationships/hyperlink" Target="http://www.ncbi.nlm.nih.gov/pubmed?term=%22Panagiotakos%20DB%22%5bAuthor%5d" TargetMode="External"/><Relationship Id="rId9" Type="http://schemas.openxmlformats.org/officeDocument/2006/relationships/hyperlink" Target="http://www.ncbi.nlm.nih.gov/pubmed?term=%22Zampelas%20A%22%5bAuthor%5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4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58.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7.png"/><Relationship Id="rId7" Type="http://schemas.openxmlformats.org/officeDocument/2006/relationships/image" Target="../media/image40.em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image" Target="../media/image39.emf"/><Relationship Id="rId4" Type="http://schemas.openxmlformats.org/officeDocument/2006/relationships/image" Target="../media/image38.emf"/><Relationship Id="rId9" Type="http://schemas.openxmlformats.org/officeDocument/2006/relationships/image" Target="../media/image42.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hyperlink" Target="https://strukturnifondovi.hr/eu-fondovi/" TargetMode="External"/><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476673"/>
            <a:ext cx="8496944" cy="1368152"/>
          </a:xfrm>
        </p:spPr>
        <p:txBody>
          <a:bodyPr/>
          <a:lstStyle/>
          <a:p>
            <a:pPr algn="ctr"/>
            <a:r>
              <a:rPr lang="hr-HR" dirty="0"/>
              <a:t>Šećerna Bolest – kako spriječiti i zašto liječiti?</a:t>
            </a:r>
          </a:p>
        </p:txBody>
      </p:sp>
      <p:sp>
        <p:nvSpPr>
          <p:cNvPr id="3" name="Subtitle 2"/>
          <p:cNvSpPr>
            <a:spLocks noGrp="1"/>
          </p:cNvSpPr>
          <p:nvPr>
            <p:ph type="subTitle" idx="1"/>
          </p:nvPr>
        </p:nvSpPr>
        <p:spPr>
          <a:xfrm>
            <a:off x="395536" y="1960828"/>
            <a:ext cx="7920880" cy="1900220"/>
          </a:xfrm>
        </p:spPr>
        <p:txBody>
          <a:bodyPr>
            <a:normAutofit fontScale="92500" lnSpcReduction="20000"/>
          </a:bodyPr>
          <a:lstStyle/>
          <a:p>
            <a:pPr algn="ctr"/>
            <a:r>
              <a:rPr lang="hr-HR" sz="3200" b="1" dirty="0"/>
              <a:t>Prim.dr.sc. Saša Magaš dr.med.</a:t>
            </a:r>
          </a:p>
          <a:p>
            <a:pPr algn="ctr"/>
            <a:r>
              <a:rPr lang="hr-HR" sz="3200" b="1" dirty="0"/>
              <a:t>Specijalist internist – endokrinolog i dijabetolog</a:t>
            </a:r>
          </a:p>
          <a:p>
            <a:pPr algn="ctr"/>
            <a:r>
              <a:rPr lang="hr-HR" sz="3200" b="1" dirty="0"/>
              <a:t>Klinička bolnica “Merkur”- Sveučilišna klinika “Vuk Vrhovac”</a:t>
            </a:r>
          </a:p>
        </p:txBody>
      </p:sp>
      <p:pic>
        <p:nvPicPr>
          <p:cNvPr id="4" name="Slika 3">
            <a:extLst>
              <a:ext uri="{FF2B5EF4-FFF2-40B4-BE49-F238E27FC236}">
                <a16:creationId xmlns:a16="http://schemas.microsoft.com/office/drawing/2014/main" id="{9A8AC394-737B-72D9-9932-16E3E8CEAD6B}"/>
              </a:ext>
            </a:extLst>
          </p:cNvPr>
          <p:cNvPicPr>
            <a:picLocks noChangeAspect="1"/>
          </p:cNvPicPr>
          <p:nvPr/>
        </p:nvPicPr>
        <p:blipFill>
          <a:blip r:embed="rId2"/>
          <a:stretch>
            <a:fillRect/>
          </a:stretch>
        </p:blipFill>
        <p:spPr>
          <a:xfrm>
            <a:off x="2618371" y="5221760"/>
            <a:ext cx="3732780" cy="1066213"/>
          </a:xfrm>
          <a:prstGeom prst="rect">
            <a:avLst/>
          </a:prstGeom>
        </p:spPr>
      </p:pic>
      <p:pic>
        <p:nvPicPr>
          <p:cNvPr id="5" name="Slika 4">
            <a:extLst>
              <a:ext uri="{FF2B5EF4-FFF2-40B4-BE49-F238E27FC236}">
                <a16:creationId xmlns:a16="http://schemas.microsoft.com/office/drawing/2014/main" id="{BD5D0296-1D8E-4819-DF26-AA871FF2E5C0}"/>
              </a:ext>
            </a:extLst>
          </p:cNvPr>
          <p:cNvPicPr>
            <a:picLocks noChangeAspect="1"/>
          </p:cNvPicPr>
          <p:nvPr/>
        </p:nvPicPr>
        <p:blipFill>
          <a:blip r:embed="rId3"/>
          <a:stretch>
            <a:fillRect/>
          </a:stretch>
        </p:blipFill>
        <p:spPr>
          <a:xfrm>
            <a:off x="1768449" y="5477517"/>
            <a:ext cx="885147" cy="439754"/>
          </a:xfrm>
          <a:prstGeom prst="rect">
            <a:avLst/>
          </a:prstGeom>
        </p:spPr>
      </p:pic>
      <p:pic>
        <p:nvPicPr>
          <p:cNvPr id="6" name="Slika 5">
            <a:extLst>
              <a:ext uri="{FF2B5EF4-FFF2-40B4-BE49-F238E27FC236}">
                <a16:creationId xmlns:a16="http://schemas.microsoft.com/office/drawing/2014/main" id="{EED852AC-33D4-07DD-0C94-8104A4EB8203}"/>
              </a:ext>
            </a:extLst>
          </p:cNvPr>
          <p:cNvPicPr>
            <a:picLocks noChangeAspect="1"/>
          </p:cNvPicPr>
          <p:nvPr/>
        </p:nvPicPr>
        <p:blipFill>
          <a:blip r:embed="rId4"/>
          <a:stretch>
            <a:fillRect/>
          </a:stretch>
        </p:blipFill>
        <p:spPr>
          <a:xfrm>
            <a:off x="6312836" y="5489086"/>
            <a:ext cx="620141" cy="448169"/>
          </a:xfrm>
          <a:prstGeom prst="rect">
            <a:avLst/>
          </a:prstGeom>
        </p:spPr>
      </p:pic>
      <p:pic>
        <p:nvPicPr>
          <p:cNvPr id="7" name="Slika 6">
            <a:extLst>
              <a:ext uri="{FF2B5EF4-FFF2-40B4-BE49-F238E27FC236}">
                <a16:creationId xmlns:a16="http://schemas.microsoft.com/office/drawing/2014/main" id="{3C4DF4D2-AB2E-EF7D-597D-855F2F769D17}"/>
              </a:ext>
            </a:extLst>
          </p:cNvPr>
          <p:cNvPicPr>
            <a:picLocks noChangeAspect="1"/>
          </p:cNvPicPr>
          <p:nvPr/>
        </p:nvPicPr>
        <p:blipFill>
          <a:blip r:embed="rId5"/>
          <a:stretch>
            <a:fillRect/>
          </a:stretch>
        </p:blipFill>
        <p:spPr>
          <a:xfrm>
            <a:off x="609084" y="6144704"/>
            <a:ext cx="7565792" cy="432854"/>
          </a:xfrm>
          <a:prstGeom prst="rect">
            <a:avLst/>
          </a:prstGeom>
        </p:spPr>
      </p:pic>
      <p:pic>
        <p:nvPicPr>
          <p:cNvPr id="8" name="Slika 7">
            <a:extLst>
              <a:ext uri="{FF2B5EF4-FFF2-40B4-BE49-F238E27FC236}">
                <a16:creationId xmlns:a16="http://schemas.microsoft.com/office/drawing/2014/main" id="{1B640CA3-B114-D8E7-F09C-2088861588D2}"/>
              </a:ext>
            </a:extLst>
          </p:cNvPr>
          <p:cNvPicPr>
            <a:picLocks noChangeAspect="1"/>
          </p:cNvPicPr>
          <p:nvPr/>
        </p:nvPicPr>
        <p:blipFill>
          <a:blip r:embed="rId6"/>
          <a:stretch>
            <a:fillRect/>
          </a:stretch>
        </p:blipFill>
        <p:spPr>
          <a:xfrm>
            <a:off x="2423376" y="3861048"/>
            <a:ext cx="3865199" cy="1213209"/>
          </a:xfrm>
          <a:prstGeom prst="rect">
            <a:avLst/>
          </a:prstGeom>
        </p:spPr>
      </p:pic>
    </p:spTree>
  </p:cSld>
  <p:clrMapOvr>
    <a:masterClrMapping/>
  </p:clrMapOvr>
  <p:transition>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0" y="0"/>
            <a:ext cx="9144000" cy="1143000"/>
          </a:xfrm>
          <a:prstGeom prst="rect">
            <a:avLst/>
          </a:prstGeom>
          <a:solidFill>
            <a:srgbClr val="FF9900"/>
          </a:solidFill>
          <a:ln w="9525">
            <a:noFill/>
            <a:round/>
            <a:headEnd/>
            <a:tailEnd/>
          </a:ln>
        </p:spPr>
        <p:txBody>
          <a:bodyPr lIns="90000" tIns="46800" rIns="90000" bIns="46800" anchor="ctr" anchorCtr="1"/>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4000" b="0">
                <a:solidFill>
                  <a:srgbClr val="00FF00"/>
                </a:solidFill>
                <a:ea typeface="Microsoft YaHei" pitchFamily="34" charset="-122"/>
              </a:rPr>
              <a:t>Globalna epidemija debljine 21. stoljeća (WHO)</a:t>
            </a:r>
            <a:r>
              <a:rPr lang="hr-HR" sz="4000" b="0">
                <a:solidFill>
                  <a:srgbClr val="2D2D8A"/>
                </a:solidFill>
                <a:ea typeface="Microsoft YaHei" pitchFamily="34" charset="-122"/>
              </a:rPr>
              <a:t> </a:t>
            </a:r>
          </a:p>
        </p:txBody>
      </p:sp>
      <p:pic>
        <p:nvPicPr>
          <p:cNvPr id="11267" name="Picture 6"/>
          <p:cNvPicPr>
            <a:picLocks noChangeAspect="1" noChangeArrowheads="1"/>
          </p:cNvPicPr>
          <p:nvPr/>
        </p:nvPicPr>
        <p:blipFill>
          <a:blip r:embed="rId2" cstate="print"/>
          <a:srcRect/>
          <a:stretch>
            <a:fillRect/>
          </a:stretch>
        </p:blipFill>
        <p:spPr bwMode="auto">
          <a:xfrm>
            <a:off x="0" y="1111250"/>
            <a:ext cx="9144000" cy="5746750"/>
          </a:xfrm>
          <a:prstGeom prst="rect">
            <a:avLst/>
          </a:prstGeom>
          <a:noFill/>
          <a:ln w="9525">
            <a:noFill/>
            <a:round/>
            <a:headEnd/>
            <a:tailEnd/>
          </a:ln>
        </p:spPr>
      </p:pic>
      <p:sp>
        <p:nvSpPr>
          <p:cNvPr id="11268" name="AutoShape 7"/>
          <p:cNvSpPr>
            <a:spLocks noChangeArrowheads="1"/>
          </p:cNvSpPr>
          <p:nvPr/>
        </p:nvSpPr>
        <p:spPr bwMode="auto">
          <a:xfrm rot="-5640000">
            <a:off x="1984375" y="3609976"/>
            <a:ext cx="2376487" cy="576262"/>
          </a:xfrm>
          <a:prstGeom prst="rightArrow">
            <a:avLst>
              <a:gd name="adj1" fmla="val 50000"/>
              <a:gd name="adj2" fmla="val 103099"/>
            </a:avLst>
          </a:prstGeom>
          <a:solidFill>
            <a:srgbClr val="FF0000"/>
          </a:solidFill>
          <a:ln w="9360" cap="sq">
            <a:solidFill>
              <a:srgbClr val="FFFFFF"/>
            </a:solidFill>
            <a:miter lim="800000"/>
            <a:headEnd/>
            <a:tailEnd/>
          </a:ln>
        </p:spPr>
        <p:txBody>
          <a:bodyPr wrap="none" anchor="ctr"/>
          <a:lstStyle/>
          <a:p>
            <a:endParaRPr lang="hr-HR"/>
          </a:p>
        </p:txBody>
      </p:sp>
      <p:sp>
        <p:nvSpPr>
          <p:cNvPr id="58376" name="Text Box 8"/>
          <p:cNvSpPr txBox="1">
            <a:spLocks noChangeArrowheads="1"/>
          </p:cNvSpPr>
          <p:nvPr/>
        </p:nvSpPr>
        <p:spPr bwMode="auto">
          <a:xfrm>
            <a:off x="1692275" y="5084763"/>
            <a:ext cx="3384550" cy="703262"/>
          </a:xfrm>
          <a:prstGeom prst="rect">
            <a:avLst/>
          </a:prstGeom>
          <a:noFill/>
          <a:ln w="9525">
            <a:noFill/>
            <a:round/>
            <a:headEnd/>
            <a:tailEnd/>
          </a:ln>
          <a:effectLst/>
        </p:spPr>
        <p:txBody>
          <a:bodyPr lIns="90000" tIns="46800" rIns="90000" bIns="46800">
            <a:spAutoFit/>
          </a:bodyPr>
          <a:lstStyle/>
          <a:p>
            <a:pPr defTabSz="449263">
              <a:spcBef>
                <a:spcPts val="250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hr-HR" sz="4000">
                <a:solidFill>
                  <a:srgbClr val="FF3300"/>
                </a:solidFill>
                <a:effectLst>
                  <a:outerShdw blurRad="38100" dist="38100" dir="2700000" algn="tl">
                    <a:srgbClr val="C0C0C0"/>
                  </a:outerShdw>
                </a:effectLst>
                <a:latin typeface="Arial" charset="0"/>
                <a:ea typeface="Microsoft YaHei" charset="-122"/>
              </a:rPr>
              <a:t>Hrvatska</a:t>
            </a:r>
          </a:p>
        </p:txBody>
      </p:sp>
    </p:spTree>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743200" y="533400"/>
            <a:ext cx="4343400" cy="579438"/>
          </a:xfrm>
          <a:prstGeom prst="rect">
            <a:avLst/>
          </a:prstGeom>
          <a:solidFill>
            <a:srgbClr val="FFFFFF"/>
          </a:solidFill>
          <a:ln w="9525">
            <a:noFill/>
            <a:round/>
            <a:headEnd/>
            <a:tailEnd/>
          </a:ln>
        </p:spPr>
        <p:txBody>
          <a:bodyPr lIns="90000" tIns="46800" rIns="90000" bIns="46800">
            <a:spAutoFit/>
          </a:bodyPr>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3200">
                <a:solidFill>
                  <a:srgbClr val="080808"/>
                </a:solidFill>
                <a:latin typeface="Arial" pitchFamily="34" charset="0"/>
                <a:ea typeface="Microsoft YaHei" pitchFamily="34" charset="-122"/>
              </a:rPr>
              <a:t>Tjelesna aktivnost</a:t>
            </a:r>
          </a:p>
        </p:txBody>
      </p:sp>
      <p:sp>
        <p:nvSpPr>
          <p:cNvPr id="12291" name="Text Box 3"/>
          <p:cNvSpPr txBox="1">
            <a:spLocks noChangeArrowheads="1"/>
          </p:cNvSpPr>
          <p:nvPr/>
        </p:nvSpPr>
        <p:spPr bwMode="auto">
          <a:xfrm>
            <a:off x="2971800" y="6248400"/>
            <a:ext cx="3276600" cy="366713"/>
          </a:xfrm>
          <a:prstGeom prst="rect">
            <a:avLst/>
          </a:prstGeom>
          <a:solidFill>
            <a:srgbClr val="FFFFFF"/>
          </a:solidFill>
          <a:ln w="9525">
            <a:noFill/>
            <a:round/>
            <a:headEnd/>
            <a:tailEnd/>
          </a:ln>
        </p:spPr>
        <p:txBody>
          <a:bodyPr lIns="90000" tIns="46800" rIns="90000" bIns="46800">
            <a:spAutoFit/>
          </a:bodyPr>
          <a:lstStyle/>
          <a:p>
            <a:pPr algn="l"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1800" b="0">
                <a:solidFill>
                  <a:srgbClr val="080808"/>
                </a:solidFill>
                <a:latin typeface="Arial" pitchFamily="34" charset="0"/>
                <a:ea typeface="Microsoft YaHei" pitchFamily="34" charset="-122"/>
              </a:rPr>
              <a:t>...kako je to nekoć izgledalo...</a:t>
            </a:r>
          </a:p>
        </p:txBody>
      </p:sp>
      <p:pic>
        <p:nvPicPr>
          <p:cNvPr id="12292" name="Picture 4"/>
          <p:cNvPicPr>
            <a:picLocks noChangeAspect="1" noChangeArrowheads="1"/>
          </p:cNvPicPr>
          <p:nvPr/>
        </p:nvPicPr>
        <p:blipFill>
          <a:blip r:embed="rId2" cstate="print"/>
          <a:srcRect/>
          <a:stretch>
            <a:fillRect/>
          </a:stretch>
        </p:blipFill>
        <p:spPr bwMode="auto">
          <a:xfrm>
            <a:off x="1219200" y="990600"/>
            <a:ext cx="6913563" cy="5148263"/>
          </a:xfrm>
          <a:prstGeom prst="rect">
            <a:avLst/>
          </a:prstGeom>
          <a:noFill/>
          <a:ln w="9525">
            <a:noFill/>
            <a:round/>
            <a:headEnd/>
            <a:tailEnd/>
          </a:ln>
        </p:spPr>
      </p:pic>
    </p:spTree>
  </p:cSld>
  <p:clrMapOvr>
    <a:masterClrMapping/>
  </p:clrMapOvr>
  <p:transition>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2889250" y="398463"/>
            <a:ext cx="3538538" cy="457200"/>
          </a:xfrm>
          <a:prstGeom prst="rect">
            <a:avLst/>
          </a:prstGeom>
          <a:solidFill>
            <a:srgbClr val="FFFFFF"/>
          </a:solidFill>
          <a:ln w="9525">
            <a:noFill/>
            <a:round/>
            <a:headEnd/>
            <a:tailEnd/>
          </a:ln>
        </p:spPr>
        <p:txBody>
          <a:bodyPr wrap="none" lIns="90000" tIns="46800" rIns="90000" bIns="46800">
            <a:spAutoFit/>
          </a:bodyPr>
          <a:lstStyle/>
          <a:p>
            <a:pPr algn="l"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2400" b="0">
                <a:solidFill>
                  <a:srgbClr val="080808"/>
                </a:solidFill>
                <a:latin typeface="Arial" pitchFamily="34" charset="0"/>
                <a:ea typeface="Microsoft YaHei" pitchFamily="34" charset="-122"/>
              </a:rPr>
              <a:t>Tjelesna aktivnost danas</a:t>
            </a:r>
          </a:p>
        </p:txBody>
      </p:sp>
      <p:sp>
        <p:nvSpPr>
          <p:cNvPr id="13315" name="Text Box 6"/>
          <p:cNvSpPr txBox="1">
            <a:spLocks noChangeArrowheads="1"/>
          </p:cNvSpPr>
          <p:nvPr/>
        </p:nvSpPr>
        <p:spPr bwMode="auto">
          <a:xfrm>
            <a:off x="2411413" y="6092825"/>
            <a:ext cx="4267200" cy="336550"/>
          </a:xfrm>
          <a:prstGeom prst="rect">
            <a:avLst/>
          </a:prstGeom>
          <a:solidFill>
            <a:srgbClr val="FFFFFF"/>
          </a:solidFill>
          <a:ln w="9525">
            <a:noFill/>
            <a:round/>
            <a:headEnd/>
            <a:tailEnd/>
          </a:ln>
        </p:spPr>
        <p:txBody>
          <a:bodyPr lIns="90000" tIns="46800" rIns="90000" bIns="46800">
            <a:spAutoFit/>
          </a:bodyPr>
          <a:lstStyle/>
          <a:p>
            <a:pPr algn="l"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1600" b="0">
                <a:solidFill>
                  <a:srgbClr val="080808"/>
                </a:solidFill>
                <a:latin typeface="Arial" pitchFamily="34" charset="0"/>
                <a:ea typeface="Microsoft YaHei" pitchFamily="34" charset="-122"/>
              </a:rPr>
              <a:t>...udruženo sa obiljem nezdrave hrane ...</a:t>
            </a:r>
          </a:p>
        </p:txBody>
      </p:sp>
      <p:pic>
        <p:nvPicPr>
          <p:cNvPr id="13316" name="Picture 7"/>
          <p:cNvPicPr>
            <a:picLocks noChangeAspect="1" noChangeArrowheads="1"/>
          </p:cNvPicPr>
          <p:nvPr/>
        </p:nvPicPr>
        <p:blipFill>
          <a:blip r:embed="rId2" cstate="print"/>
          <a:srcRect/>
          <a:stretch>
            <a:fillRect/>
          </a:stretch>
        </p:blipFill>
        <p:spPr bwMode="auto">
          <a:xfrm>
            <a:off x="611188" y="1036638"/>
            <a:ext cx="7561262" cy="5024437"/>
          </a:xfrm>
          <a:prstGeom prst="rect">
            <a:avLst/>
          </a:prstGeom>
          <a:noFill/>
          <a:ln w="9525">
            <a:noFill/>
            <a:round/>
            <a:headEnd/>
            <a:tailEnd/>
          </a:ln>
        </p:spPr>
      </p:pic>
    </p:spTree>
  </p:cSld>
  <p:clrMapOvr>
    <a:masterClrMapping/>
  </p:clrMapOvr>
  <p:transition>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57200" y="0"/>
            <a:ext cx="8229600" cy="1143000"/>
          </a:xfrm>
          <a:prstGeom prst="rect">
            <a:avLst/>
          </a:prstGeom>
          <a:noFill/>
          <a:ln w="9525">
            <a:noFill/>
            <a:round/>
            <a:headEnd/>
            <a:tailEnd/>
          </a:ln>
        </p:spPr>
        <p:txBody>
          <a:bodyPr lIns="90000" tIns="46800" rIns="90000" bIns="46800" anchor="ct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4000" b="0">
                <a:latin typeface="Tahoma" pitchFamily="34" charset="0"/>
              </a:rPr>
              <a:t>Croatian Adult Health Survey</a:t>
            </a:r>
          </a:p>
        </p:txBody>
      </p:sp>
      <p:graphicFrame>
        <p:nvGraphicFramePr>
          <p:cNvPr id="65595" name="Group 59"/>
          <p:cNvGraphicFramePr>
            <a:graphicFrameLocks noGrp="1"/>
          </p:cNvGraphicFramePr>
          <p:nvPr/>
        </p:nvGraphicFramePr>
        <p:xfrm>
          <a:off x="1295400" y="1066800"/>
          <a:ext cx="6630988" cy="4851401"/>
        </p:xfrm>
        <a:graphic>
          <a:graphicData uri="http://schemas.openxmlformats.org/drawingml/2006/table">
            <a:tbl>
              <a:tblPr/>
              <a:tblGrid>
                <a:gridCol w="22098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1601788">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911225">
                <a:tc>
                  <a:txBody>
                    <a:bodyPr/>
                    <a:lstStyle/>
                    <a:p>
                      <a:pPr marL="0" marR="0" lvl="0" indent="0" algn="l"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sr-Latn-CS" sz="2800" b="1" i="0" u="none" strike="noStrike" cap="none" normalizeH="0" baseline="0">
                        <a:ln>
                          <a:noFill/>
                        </a:ln>
                        <a:solidFill>
                          <a:srgbClr val="000000"/>
                        </a:solidFill>
                        <a:effectLst/>
                        <a:latin typeface="Tahoma" pitchFamily="34" charset="0"/>
                      </a:endParaRPr>
                    </a:p>
                  </a:txBody>
                  <a:tcPr marL="90000" marR="90000" marT="64440" marB="46800"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l"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1" i="0" u="none" strike="noStrike" cap="none" normalizeH="0" baseline="0">
                          <a:ln>
                            <a:noFill/>
                          </a:ln>
                          <a:solidFill>
                            <a:srgbClr val="000000"/>
                          </a:solidFill>
                          <a:effectLst/>
                          <a:latin typeface="Tahoma" pitchFamily="34" charset="0"/>
                        </a:rPr>
                        <a:t>dijabetičari</a:t>
                      </a:r>
                    </a:p>
                  </a:txBody>
                  <a:tcPr marL="90000" marR="90000" marT="6444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hr-HR"/>
                    </a:p>
                  </a:txBody>
                  <a:tcPr/>
                </a:tc>
                <a:tc>
                  <a:txBody>
                    <a:bodyPr/>
                    <a:lstStyle/>
                    <a:p>
                      <a:pPr marL="0" marR="0" lvl="0" indent="0" algn="l"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1" i="0" u="none" strike="noStrike" cap="none" normalizeH="0" baseline="0">
                          <a:ln>
                            <a:noFill/>
                          </a:ln>
                          <a:solidFill>
                            <a:srgbClr val="000000"/>
                          </a:solidFill>
                          <a:effectLst/>
                          <a:latin typeface="Tahoma" pitchFamily="34" charset="0"/>
                        </a:rPr>
                        <a:t>zdravi</a:t>
                      </a:r>
                    </a:p>
                  </a:txBody>
                  <a:tcPr marL="90000" marR="90000" marT="64440" marB="46800"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58863">
                <a:tc gridSpan="2">
                  <a:txBody>
                    <a:bodyPr/>
                    <a:lstStyle/>
                    <a:p>
                      <a:pPr marL="0" marR="0" lvl="0" indent="0" algn="l"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1" i="0" u="none" strike="noStrike" cap="none" normalizeH="0" baseline="0">
                          <a:ln>
                            <a:noFill/>
                          </a:ln>
                          <a:solidFill>
                            <a:srgbClr val="000000"/>
                          </a:solidFill>
                          <a:effectLst/>
                          <a:latin typeface="Tahoma" pitchFamily="34" charset="0"/>
                        </a:rPr>
                        <a:t>Tjelesna neaktivnost</a:t>
                      </a:r>
                    </a:p>
                  </a:txBody>
                  <a:tcPr marL="90000" marR="90000" marT="64440" marB="46800"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hr-HR"/>
                    </a:p>
                  </a:txBody>
                  <a:tcPr/>
                </a:tc>
                <a:tc>
                  <a:txBody>
                    <a:bodyPr/>
                    <a:lstStyle/>
                    <a:p>
                      <a:pPr marL="0" marR="0" lvl="0" indent="0" algn="l"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1" i="0" u="none" strike="noStrike" cap="none" normalizeH="0" baseline="0">
                          <a:ln>
                            <a:noFill/>
                          </a:ln>
                          <a:solidFill>
                            <a:srgbClr val="CC3300"/>
                          </a:solidFill>
                          <a:effectLst/>
                          <a:latin typeface="Tahoma" pitchFamily="34" charset="0"/>
                        </a:rPr>
                        <a:t>44,8%</a:t>
                      </a:r>
                    </a:p>
                  </a:txBody>
                  <a:tcPr marL="90000" marR="90000" marT="6444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1" i="0" u="none" strike="noStrike" cap="none" normalizeH="0" baseline="0">
                          <a:ln>
                            <a:noFill/>
                          </a:ln>
                          <a:solidFill>
                            <a:srgbClr val="CC3300"/>
                          </a:solidFill>
                          <a:effectLst/>
                          <a:latin typeface="Tahoma" pitchFamily="34" charset="0"/>
                        </a:rPr>
                        <a:t>29,1%</a:t>
                      </a:r>
                    </a:p>
                  </a:txBody>
                  <a:tcPr marL="90000" marR="90000" marT="64440" marB="46800"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1225">
                <a:tc gridSpan="2">
                  <a:txBody>
                    <a:bodyPr/>
                    <a:lstStyle/>
                    <a:p>
                      <a:pPr marL="0" marR="0" lvl="0" indent="0" algn="l"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1" i="0" u="none" strike="noStrike" cap="none" normalizeH="0" baseline="0">
                          <a:ln>
                            <a:noFill/>
                          </a:ln>
                          <a:solidFill>
                            <a:srgbClr val="000000"/>
                          </a:solidFill>
                          <a:effectLst/>
                          <a:latin typeface="Tahoma" pitchFamily="34" charset="0"/>
                        </a:rPr>
                        <a:t>alkohol</a:t>
                      </a:r>
                    </a:p>
                  </a:txBody>
                  <a:tcPr marL="90000" marR="90000" marT="64440" marB="46800"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hr-HR"/>
                    </a:p>
                  </a:txBody>
                  <a:tcPr/>
                </a:tc>
                <a:tc>
                  <a:txBody>
                    <a:bodyPr/>
                    <a:lstStyle/>
                    <a:p>
                      <a:pPr marL="0" marR="0" lvl="0" indent="0" algn="l"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1" i="0" u="none" strike="noStrike" cap="none" normalizeH="0" baseline="0">
                          <a:ln>
                            <a:noFill/>
                          </a:ln>
                          <a:solidFill>
                            <a:srgbClr val="CC3300"/>
                          </a:solidFill>
                          <a:effectLst/>
                          <a:latin typeface="Tahoma" pitchFamily="34" charset="0"/>
                        </a:rPr>
                        <a:t>5,8%</a:t>
                      </a:r>
                    </a:p>
                  </a:txBody>
                  <a:tcPr marL="90000" marR="90000" marT="6444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1" i="0" u="none" strike="noStrike" cap="none" normalizeH="0" baseline="0">
                          <a:ln>
                            <a:noFill/>
                          </a:ln>
                          <a:solidFill>
                            <a:srgbClr val="CC3300"/>
                          </a:solidFill>
                          <a:effectLst/>
                          <a:latin typeface="Tahoma" pitchFamily="34" charset="0"/>
                        </a:rPr>
                        <a:t>6,3%</a:t>
                      </a:r>
                    </a:p>
                  </a:txBody>
                  <a:tcPr marL="90000" marR="90000" marT="64440" marB="46800"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58863">
                <a:tc gridSpan="2">
                  <a:txBody>
                    <a:bodyPr/>
                    <a:lstStyle/>
                    <a:p>
                      <a:pPr marL="0" marR="0" lvl="0" indent="0" algn="l"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1" i="0" u="none" strike="noStrike" cap="none" normalizeH="0" baseline="0">
                          <a:ln>
                            <a:noFill/>
                          </a:ln>
                          <a:solidFill>
                            <a:srgbClr val="000000"/>
                          </a:solidFill>
                          <a:effectLst/>
                          <a:latin typeface="Tahoma" pitchFamily="34" charset="0"/>
                        </a:rPr>
                        <a:t>Nezdrava prehrana</a:t>
                      </a:r>
                    </a:p>
                  </a:txBody>
                  <a:tcPr marL="90000" marR="90000" marT="64440" marB="46800"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hr-HR"/>
                    </a:p>
                  </a:txBody>
                  <a:tcPr/>
                </a:tc>
                <a:tc>
                  <a:txBody>
                    <a:bodyPr/>
                    <a:lstStyle/>
                    <a:p>
                      <a:pPr marL="0" marR="0" lvl="0" indent="0" algn="l"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1" i="0" u="none" strike="noStrike" cap="none" normalizeH="0" baseline="0">
                          <a:ln>
                            <a:noFill/>
                          </a:ln>
                          <a:solidFill>
                            <a:srgbClr val="CC3300"/>
                          </a:solidFill>
                          <a:effectLst/>
                          <a:latin typeface="Tahoma" pitchFamily="34" charset="0"/>
                        </a:rPr>
                        <a:t>10%</a:t>
                      </a:r>
                    </a:p>
                  </a:txBody>
                  <a:tcPr marL="90000" marR="90000" marT="6444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1" i="0" u="none" strike="noStrike" cap="none" normalizeH="0" baseline="0">
                          <a:ln>
                            <a:noFill/>
                          </a:ln>
                          <a:solidFill>
                            <a:srgbClr val="CC3300"/>
                          </a:solidFill>
                          <a:effectLst/>
                          <a:latin typeface="Tahoma" pitchFamily="34" charset="0"/>
                        </a:rPr>
                        <a:t>16,5%</a:t>
                      </a:r>
                    </a:p>
                  </a:txBody>
                  <a:tcPr marL="90000" marR="90000" marT="64440" marB="46800"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1225">
                <a:tc gridSpan="2">
                  <a:txBody>
                    <a:bodyPr/>
                    <a:lstStyle/>
                    <a:p>
                      <a:pPr marL="0" marR="0" lvl="0" indent="0" algn="l"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1" i="0" u="none" strike="noStrike" cap="none" normalizeH="0" baseline="0">
                          <a:ln>
                            <a:noFill/>
                          </a:ln>
                          <a:solidFill>
                            <a:srgbClr val="000000"/>
                          </a:solidFill>
                          <a:effectLst/>
                          <a:latin typeface="Tahoma" pitchFamily="34" charset="0"/>
                        </a:rPr>
                        <a:t>pušenje</a:t>
                      </a:r>
                    </a:p>
                  </a:txBody>
                  <a:tcPr marL="90000" marR="90000" marT="64440" marB="46800"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hr-HR"/>
                    </a:p>
                  </a:txBody>
                  <a:tcPr/>
                </a:tc>
                <a:tc>
                  <a:txBody>
                    <a:bodyPr/>
                    <a:lstStyle/>
                    <a:p>
                      <a:pPr marL="0" marR="0" lvl="0" indent="0" algn="l"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1" i="0" u="none" strike="noStrike" cap="none" normalizeH="0" baseline="0">
                          <a:ln>
                            <a:noFill/>
                          </a:ln>
                          <a:solidFill>
                            <a:srgbClr val="CC3300"/>
                          </a:solidFill>
                          <a:effectLst/>
                          <a:latin typeface="Tahoma" pitchFamily="34" charset="0"/>
                        </a:rPr>
                        <a:t>14,3%</a:t>
                      </a:r>
                    </a:p>
                  </a:txBody>
                  <a:tcPr marL="90000" marR="90000" marT="6444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1" i="0" u="none" strike="noStrike" cap="none" normalizeH="0" baseline="0">
                          <a:ln>
                            <a:noFill/>
                          </a:ln>
                          <a:solidFill>
                            <a:srgbClr val="CC3300"/>
                          </a:solidFill>
                          <a:effectLst/>
                          <a:latin typeface="Tahoma" pitchFamily="34" charset="0"/>
                        </a:rPr>
                        <a:t>23,2%</a:t>
                      </a:r>
                    </a:p>
                  </a:txBody>
                  <a:tcPr marL="90000" marR="90000" marT="64440" marB="46800"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5390" name="Rectangle 57"/>
          <p:cNvSpPr>
            <a:spLocks noChangeArrowheads="1"/>
          </p:cNvSpPr>
          <p:nvPr/>
        </p:nvSpPr>
        <p:spPr bwMode="auto">
          <a:xfrm>
            <a:off x="0" y="6096000"/>
            <a:ext cx="9144000" cy="517525"/>
          </a:xfrm>
          <a:prstGeom prst="rect">
            <a:avLst/>
          </a:prstGeom>
          <a:noFill/>
          <a:ln w="9525">
            <a:noFill/>
            <a:round/>
            <a:headEnd/>
            <a:tailEnd/>
          </a:ln>
        </p:spPr>
        <p:txBody>
          <a:bodyPr lIns="90000" tIns="46800" rIns="90000" bIns="46800">
            <a:spAutoFit/>
          </a:bodyPr>
          <a:lstStyle/>
          <a:p>
            <a:pPr algn="l"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cs typeface="Times New Roman" pitchFamily="18" charset="0"/>
                <a:hlinkClick r:id="rId2"/>
              </a:rPr>
              <a:t>Magas S</a:t>
            </a:r>
            <a:r>
              <a:rPr lang="en-GB">
                <a:cs typeface="Times New Roman" pitchFamily="18" charset="0"/>
              </a:rPr>
              <a:t>, </a:t>
            </a:r>
            <a:r>
              <a:rPr lang="en-GB">
                <a:cs typeface="Times New Roman" pitchFamily="18" charset="0"/>
                <a:hlinkClick r:id="rId3"/>
              </a:rPr>
              <a:t>Poljicanin T</a:t>
            </a:r>
            <a:r>
              <a:rPr lang="en-GB">
                <a:cs typeface="Times New Roman" pitchFamily="18" charset="0"/>
              </a:rPr>
              <a:t>, </a:t>
            </a:r>
            <a:r>
              <a:rPr lang="en-GB">
                <a:cs typeface="Times New Roman" pitchFamily="18" charset="0"/>
                <a:hlinkClick r:id="rId4"/>
              </a:rPr>
              <a:t>Sekerija M</a:t>
            </a:r>
            <a:r>
              <a:rPr lang="en-GB">
                <a:cs typeface="Times New Roman" pitchFamily="18" charset="0"/>
              </a:rPr>
              <a:t>, </a:t>
            </a:r>
            <a:r>
              <a:rPr lang="en-GB">
                <a:cs typeface="Times New Roman" pitchFamily="18" charset="0"/>
                <a:hlinkClick r:id="rId5"/>
              </a:rPr>
              <a:t>Ajduković D</a:t>
            </a:r>
            <a:r>
              <a:rPr lang="en-GB">
                <a:cs typeface="Times New Roman" pitchFamily="18" charset="0"/>
              </a:rPr>
              <a:t>, </a:t>
            </a:r>
            <a:r>
              <a:rPr lang="en-GB">
                <a:cs typeface="Times New Roman" pitchFamily="18" charset="0"/>
                <a:hlinkClick r:id="rId6"/>
              </a:rPr>
              <a:t>Metelko Z</a:t>
            </a:r>
            <a:r>
              <a:rPr lang="en-GB">
                <a:cs typeface="Times New Roman" pitchFamily="18" charset="0"/>
              </a:rPr>
              <a:t>, </a:t>
            </a:r>
            <a:r>
              <a:rPr lang="en-GB">
                <a:cs typeface="Times New Roman" pitchFamily="18" charset="0"/>
                <a:hlinkClick r:id="rId7"/>
              </a:rPr>
              <a:t>Car N</a:t>
            </a:r>
            <a:r>
              <a:rPr lang="en-GB">
                <a:cs typeface="Times New Roman" pitchFamily="18" charset="0"/>
              </a:rPr>
              <a:t>, </a:t>
            </a:r>
            <a:r>
              <a:rPr lang="en-GB">
                <a:cs typeface="Times New Roman" pitchFamily="18" charset="0"/>
                <a:hlinkClick r:id="rId8"/>
              </a:rPr>
              <a:t>Kern J</a:t>
            </a:r>
            <a:r>
              <a:rPr lang="en-GB">
                <a:cs typeface="Times New Roman" pitchFamily="18" charset="0"/>
              </a:rPr>
              <a:t>: Lifestyle habits of Croatian diabetic population: observations from the Croatian Adult Health Survey., Coll Antropol. 2009 Apr;33 Suppl 1:115-9</a:t>
            </a:r>
            <a:r>
              <a:rPr lang="en-US">
                <a:solidFill>
                  <a:srgbClr val="00FF00"/>
                </a:solidFill>
                <a:ea typeface="Microsoft YaHei" pitchFamily="34" charset="-122"/>
              </a:rPr>
              <a:t> </a:t>
            </a:r>
          </a:p>
        </p:txBody>
      </p:sp>
    </p:spTree>
  </p:cSld>
  <p:clrMapOvr>
    <a:masterClrMapping/>
  </p:clrMapOvr>
  <p:transition>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cap="flat">
            <a:noFill/>
            <a:round/>
            <a:headEnd/>
            <a:tailEnd/>
          </a:ln>
          <a:effectLst/>
        </p:spPr>
      </p:pic>
      <p:sp>
        <p:nvSpPr>
          <p:cNvPr id="8194" name="Text Box 2"/>
          <p:cNvSpPr txBox="1">
            <a:spLocks noChangeArrowheads="1"/>
          </p:cNvSpPr>
          <p:nvPr/>
        </p:nvSpPr>
        <p:spPr bwMode="auto">
          <a:xfrm>
            <a:off x="0" y="6400800"/>
            <a:ext cx="2847975" cy="460375"/>
          </a:xfrm>
          <a:prstGeom prst="rect">
            <a:avLst/>
          </a:prstGeom>
          <a:solidFill>
            <a:srgbClr val="BB5F03"/>
          </a:solid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b="1">
                <a:solidFill>
                  <a:srgbClr val="000099"/>
                </a:solidFill>
                <a:effectLst>
                  <a:outerShdw blurRad="38100" dist="38100" dir="2700000" algn="tl">
                    <a:srgbClr val="000000"/>
                  </a:outerShdw>
                </a:effectLst>
              </a:rPr>
              <a:t>                                   </a:t>
            </a:r>
          </a:p>
        </p:txBody>
      </p:sp>
      <p:sp>
        <p:nvSpPr>
          <p:cNvPr id="8195" name="Text Box 3"/>
          <p:cNvSpPr txBox="1">
            <a:spLocks noChangeArrowheads="1"/>
          </p:cNvSpPr>
          <p:nvPr/>
        </p:nvSpPr>
        <p:spPr bwMode="auto">
          <a:xfrm>
            <a:off x="0" y="0"/>
            <a:ext cx="1936750" cy="460375"/>
          </a:xfrm>
          <a:prstGeom prst="rect">
            <a:avLst/>
          </a:prstGeom>
          <a:solidFill>
            <a:srgbClr val="BB5F03"/>
          </a:solid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b="1">
                <a:solidFill>
                  <a:srgbClr val="FF9900"/>
                </a:solidFill>
                <a:effectLst>
                  <a:outerShdw blurRad="38100" dist="38100" dir="2700000" algn="tl">
                    <a:srgbClr val="000000"/>
                  </a:outerShdw>
                </a:effectLst>
              </a:rPr>
              <a:t>                    </a:t>
            </a:r>
          </a:p>
        </p:txBody>
      </p:sp>
      <p:sp>
        <p:nvSpPr>
          <p:cNvPr id="8196" name="Text Box 4"/>
          <p:cNvSpPr txBox="1">
            <a:spLocks noChangeArrowheads="1"/>
          </p:cNvSpPr>
          <p:nvPr/>
        </p:nvSpPr>
        <p:spPr bwMode="auto">
          <a:xfrm>
            <a:off x="1447800" y="1905000"/>
            <a:ext cx="6477000" cy="2532063"/>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8000" b="1">
                <a:solidFill>
                  <a:srgbClr val="FEEC94"/>
                </a:solidFill>
                <a:latin typeface="Arial" charset="0"/>
              </a:rPr>
              <a:t>2000 god.:</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8000" b="1">
                <a:solidFill>
                  <a:srgbClr val="FEEC94"/>
                </a:solidFill>
                <a:latin typeface="Arial" charset="0"/>
              </a:rPr>
              <a:t>151 000 000</a:t>
            </a:r>
          </a:p>
        </p:txBody>
      </p:sp>
      <p:sp>
        <p:nvSpPr>
          <p:cNvPr id="8197" name="Text Box 5"/>
          <p:cNvSpPr txBox="1">
            <a:spLocks noChangeArrowheads="1"/>
          </p:cNvSpPr>
          <p:nvPr/>
        </p:nvSpPr>
        <p:spPr bwMode="auto">
          <a:xfrm>
            <a:off x="1447800" y="1946275"/>
            <a:ext cx="6477000" cy="2532063"/>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8000" b="1">
                <a:solidFill>
                  <a:srgbClr val="FF0000"/>
                </a:solidFill>
                <a:latin typeface="Arial" charset="0"/>
              </a:rPr>
              <a:t>2030 god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8000" b="1">
                <a:solidFill>
                  <a:srgbClr val="FF0000"/>
                </a:solidFill>
                <a:latin typeface="Arial" charset="0"/>
              </a:rPr>
              <a:t>370 000 000!</a:t>
            </a:r>
          </a:p>
        </p:txBody>
      </p:sp>
      <p:sp>
        <p:nvSpPr>
          <p:cNvPr id="8198" name="Text Box 6"/>
          <p:cNvSpPr txBox="1">
            <a:spLocks noChangeArrowheads="1"/>
          </p:cNvSpPr>
          <p:nvPr/>
        </p:nvSpPr>
        <p:spPr bwMode="auto">
          <a:xfrm>
            <a:off x="365125" y="65088"/>
            <a:ext cx="3698875" cy="520700"/>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66FF33"/>
                </a:solidFill>
                <a:latin typeface="Arial" charset="0"/>
              </a:rPr>
              <a:t>Epidemija dijabetesa</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8196"/>
                                        </p:tgtEl>
                                        <p:attrNameLst>
                                          <p:attrName>style.visibility</p:attrName>
                                        </p:attrNameLst>
                                      </p:cBhvr>
                                      <p:to>
                                        <p:strVal val="visible"/>
                                      </p:to>
                                    </p:set>
                                    <p:anim calcmode="lin" valueType="num">
                                      <p:cBhvr additive="repl">
                                        <p:cTn id="7" dur="500" fill="hold"/>
                                        <p:tgtEl>
                                          <p:spTgt spid="8196"/>
                                        </p:tgtEl>
                                        <p:attrNameLst>
                                          <p:attrName>ppt_w</p:attrName>
                                        </p:attrNameLst>
                                      </p:cBhvr>
                                      <p:tavLst>
                                        <p:tav tm="100000">
                                          <p:val>
                                            <p:fltVal val="0"/>
                                          </p:val>
                                        </p:tav>
                                        <p:tav>
                                          <p:val>
                                            <p:strVal val="#ppt_w"/>
                                          </p:val>
                                        </p:tav>
                                      </p:tavLst>
                                    </p:anim>
                                    <p:anim calcmode="lin" valueType="num">
                                      <p:cBhvr additive="repl">
                                        <p:cTn id="8" dur="500" fill="hold"/>
                                        <p:tgtEl>
                                          <p:spTgt spid="8196"/>
                                        </p:tgtEl>
                                        <p:attrNameLst>
                                          <p:attrName>ppt_h</p:attrName>
                                        </p:attrNameLst>
                                      </p:cBhvr>
                                      <p:tavLst>
                                        <p:tav tm="100000">
                                          <p:val>
                                            <p:fltVal val="0"/>
                                          </p:val>
                                        </p:tav>
                                        <p:tav>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additive="repl">
                                        <p:cTn id="12" dur="1" fill="hold">
                                          <p:stCondLst>
                                            <p:cond delay="0"/>
                                          </p:stCondLst>
                                        </p:cTn>
                                        <p:tgtEl>
                                          <p:spTgt spid="8197"/>
                                        </p:tgtEl>
                                        <p:attrNameLst>
                                          <p:attrName>style.visibility</p:attrName>
                                        </p:attrNameLst>
                                      </p:cBhvr>
                                      <p:to>
                                        <p:strVal val="visible"/>
                                      </p:to>
                                    </p:set>
                                    <p:anim calcmode="lin" valueType="num">
                                      <p:cBhvr additive="repl">
                                        <p:cTn id="13" dur="500" fill="hold"/>
                                        <p:tgtEl>
                                          <p:spTgt spid="8197"/>
                                        </p:tgtEl>
                                        <p:attrNameLst>
                                          <p:attrName>ppt_w</p:attrName>
                                        </p:attrNameLst>
                                      </p:cBhvr>
                                      <p:tavLst>
                                        <p:tav tm="100000">
                                          <p:val>
                                            <p:fltVal val="0"/>
                                          </p:val>
                                        </p:tav>
                                        <p:tav>
                                          <p:val>
                                            <p:strVal val="#ppt_w"/>
                                          </p:val>
                                        </p:tav>
                                      </p:tavLst>
                                    </p:anim>
                                    <p:anim calcmode="lin" valueType="num">
                                      <p:cBhvr additive="repl">
                                        <p:cTn id="14" dur="500" fill="hold"/>
                                        <p:tgtEl>
                                          <p:spTgt spid="8197"/>
                                        </p:tgtEl>
                                        <p:attrNameLst>
                                          <p:attrName>ppt_h</p:attrName>
                                        </p:attrNameLst>
                                      </p:cBhvr>
                                      <p:tavLst>
                                        <p:tav tm="100000">
                                          <p:val>
                                            <p:flt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ooter Placeholder 3"/>
          <p:cNvSpPr>
            <a:spLocks noGrp="1"/>
          </p:cNvSpPr>
          <p:nvPr>
            <p:ph type="ftr" sz="quarter" idx="10"/>
          </p:nvPr>
        </p:nvSpPr>
        <p:spPr/>
        <p:txBody>
          <a:bodyPr/>
          <a:lstStyle/>
          <a:p>
            <a:r>
              <a:rPr lang="en-GB"/>
              <a:t>Presentation title</a:t>
            </a:r>
          </a:p>
        </p:txBody>
      </p:sp>
      <p:sp>
        <p:nvSpPr>
          <p:cNvPr id="36" name="Slide Number Placeholder 4"/>
          <p:cNvSpPr>
            <a:spLocks noGrp="1"/>
          </p:cNvSpPr>
          <p:nvPr>
            <p:ph type="sldNum" sz="quarter" idx="11"/>
          </p:nvPr>
        </p:nvSpPr>
        <p:spPr/>
        <p:txBody>
          <a:bodyPr/>
          <a:lstStyle/>
          <a:p>
            <a:r>
              <a:rPr lang="en-GB"/>
              <a:t>Slide no </a:t>
            </a:r>
            <a:fld id="{4BC31194-84DC-4600-97D1-B48DEC489C94}" type="slidenum">
              <a:rPr lang="en-GB"/>
              <a:pPr/>
              <a:t>15</a:t>
            </a:fld>
            <a:endParaRPr lang="en-GB"/>
          </a:p>
        </p:txBody>
      </p:sp>
      <p:sp>
        <p:nvSpPr>
          <p:cNvPr id="37" name="Date Placeholder 5"/>
          <p:cNvSpPr>
            <a:spLocks noGrp="1"/>
          </p:cNvSpPr>
          <p:nvPr>
            <p:ph type="dt" sz="half" idx="12"/>
          </p:nvPr>
        </p:nvSpPr>
        <p:spPr/>
        <p:txBody>
          <a:bodyPr/>
          <a:lstStyle/>
          <a:p>
            <a:r>
              <a:rPr lang="en-GB"/>
              <a:t>Date</a:t>
            </a:r>
          </a:p>
        </p:txBody>
      </p:sp>
      <p:sp>
        <p:nvSpPr>
          <p:cNvPr id="647170" name="Rectangle 2"/>
          <p:cNvSpPr>
            <a:spLocks noGrp="1" noChangeArrowheads="1"/>
          </p:cNvSpPr>
          <p:nvPr>
            <p:ph type="title"/>
          </p:nvPr>
        </p:nvSpPr>
        <p:spPr>
          <a:xfrm>
            <a:off x="1171575" y="0"/>
            <a:ext cx="7972425" cy="989013"/>
          </a:xfrm>
        </p:spPr>
        <p:txBody>
          <a:bodyPr>
            <a:normAutofit fontScale="90000"/>
          </a:bodyPr>
          <a:lstStyle/>
          <a:p>
            <a:pPr algn="ctr"/>
            <a:r>
              <a:rPr lang="hr-HR" sz="3200" dirty="0"/>
              <a:t>Magnituda epidemije dijabetesa</a:t>
            </a:r>
            <a:r>
              <a:rPr lang="da-DK" sz="3200" dirty="0"/>
              <a:t>: 20</a:t>
            </a:r>
            <a:r>
              <a:rPr lang="hr-HR" sz="3200" dirty="0"/>
              <a:t>10</a:t>
            </a:r>
            <a:r>
              <a:rPr lang="da-DK" sz="3200" dirty="0">
                <a:latin typeface="Arial" charset="0"/>
                <a:cs typeface="Arial" charset="0"/>
              </a:rPr>
              <a:t>–</a:t>
            </a:r>
            <a:r>
              <a:rPr lang="da-DK" sz="3200" dirty="0"/>
              <a:t>20</a:t>
            </a:r>
            <a:r>
              <a:rPr lang="hr-HR" sz="3200" dirty="0"/>
              <a:t>30</a:t>
            </a:r>
            <a:r>
              <a:rPr lang="da-DK" sz="3200" dirty="0"/>
              <a:t> </a:t>
            </a:r>
          </a:p>
        </p:txBody>
      </p:sp>
      <p:sp>
        <p:nvSpPr>
          <p:cNvPr id="647171" name="Text Box 3"/>
          <p:cNvSpPr txBox="1">
            <a:spLocks noChangeArrowheads="1"/>
          </p:cNvSpPr>
          <p:nvPr/>
        </p:nvSpPr>
        <p:spPr bwMode="auto">
          <a:xfrm>
            <a:off x="107950" y="6467475"/>
            <a:ext cx="8856663" cy="244475"/>
          </a:xfrm>
          <a:prstGeom prst="rect">
            <a:avLst/>
          </a:prstGeom>
          <a:noFill/>
          <a:ln w="9525">
            <a:noFill/>
            <a:miter lim="800000"/>
            <a:headEnd/>
            <a:tailEnd/>
          </a:ln>
          <a:effectLst/>
        </p:spPr>
        <p:txBody>
          <a:bodyPr>
            <a:spAutoFit/>
          </a:bodyPr>
          <a:lstStyle/>
          <a:p>
            <a:pPr marL="457200" indent="-457200" algn="l">
              <a:spcBef>
                <a:spcPct val="0"/>
              </a:spcBef>
            </a:pPr>
            <a:r>
              <a:rPr lang="hr-HR" sz="1000" b="0" dirty="0">
                <a:latin typeface="Arial" charset="0"/>
              </a:rPr>
              <a:t>JE Shaw</a:t>
            </a:r>
            <a:r>
              <a:rPr lang="da-DK" sz="1000" b="0" dirty="0"/>
              <a:t> H </a:t>
            </a:r>
            <a:r>
              <a:rPr lang="da-DK" sz="1000" b="0" i="1" dirty="0"/>
              <a:t>et al. </a:t>
            </a:r>
            <a:r>
              <a:rPr lang="en-US" sz="1000" b="0" dirty="0"/>
              <a:t>Global estimates of the prevalence of diabetes for 2010 and 2030</a:t>
            </a:r>
            <a:r>
              <a:rPr lang="da-DK" sz="1000" b="0" dirty="0"/>
              <a:t>. </a:t>
            </a:r>
            <a:r>
              <a:rPr lang="hr-HR" sz="1000" b="0" i="1" dirty="0">
                <a:latin typeface="Arial" charset="0"/>
              </a:rPr>
              <a:t>Diabetes Research and Clinical Practice 2010; 87(1): 4-14</a:t>
            </a:r>
            <a:endParaRPr lang="da-DK" sz="1000" b="0" i="1" dirty="0">
              <a:latin typeface="Arial" charset="0"/>
            </a:endParaRPr>
          </a:p>
        </p:txBody>
      </p:sp>
      <p:sp>
        <p:nvSpPr>
          <p:cNvPr id="647172" name="Text Box 4"/>
          <p:cNvSpPr txBox="1">
            <a:spLocks noChangeArrowheads="1"/>
          </p:cNvSpPr>
          <p:nvPr/>
        </p:nvSpPr>
        <p:spPr bwMode="auto">
          <a:xfrm rot="16200000">
            <a:off x="-824707" y="3231357"/>
            <a:ext cx="3357563" cy="304800"/>
          </a:xfrm>
          <a:prstGeom prst="rect">
            <a:avLst/>
          </a:prstGeom>
          <a:noFill/>
          <a:ln w="9525">
            <a:noFill/>
            <a:miter lim="800000"/>
            <a:headEnd/>
            <a:tailEnd/>
          </a:ln>
          <a:effectLst/>
        </p:spPr>
        <p:txBody>
          <a:bodyPr wrap="none">
            <a:spAutoFit/>
          </a:bodyPr>
          <a:lstStyle/>
          <a:p>
            <a:pPr algn="l">
              <a:spcBef>
                <a:spcPct val="0"/>
              </a:spcBef>
            </a:pPr>
            <a:r>
              <a:rPr lang="hr-HR" sz="1400">
                <a:solidFill>
                  <a:schemeClr val="accent2"/>
                </a:solidFill>
              </a:rPr>
              <a:t>Zahvaćena populacija</a:t>
            </a:r>
            <a:r>
              <a:rPr lang="da-DK" sz="1400">
                <a:solidFill>
                  <a:schemeClr val="accent2"/>
                </a:solidFill>
              </a:rPr>
              <a:t> (mi</a:t>
            </a:r>
            <a:r>
              <a:rPr lang="hr-HR" sz="1400">
                <a:solidFill>
                  <a:schemeClr val="accent2"/>
                </a:solidFill>
              </a:rPr>
              <a:t>lijuni</a:t>
            </a:r>
            <a:r>
              <a:rPr lang="da-DK" sz="1400">
                <a:solidFill>
                  <a:schemeClr val="accent2"/>
                </a:solidFill>
              </a:rPr>
              <a:t>)</a:t>
            </a:r>
          </a:p>
        </p:txBody>
      </p:sp>
      <p:sp>
        <p:nvSpPr>
          <p:cNvPr id="647173" name="Rectangle 5"/>
          <p:cNvSpPr>
            <a:spLocks noChangeArrowheads="1"/>
          </p:cNvSpPr>
          <p:nvPr/>
        </p:nvSpPr>
        <p:spPr bwMode="auto">
          <a:xfrm>
            <a:off x="2049463" y="3068638"/>
            <a:ext cx="1009650" cy="2205037"/>
          </a:xfrm>
          <a:prstGeom prst="rect">
            <a:avLst/>
          </a:prstGeom>
          <a:solidFill>
            <a:srgbClr val="001965"/>
          </a:solidFill>
          <a:ln w="7938">
            <a:solidFill>
              <a:srgbClr val="001965"/>
            </a:solidFill>
            <a:miter lim="800000"/>
            <a:headEnd/>
            <a:tailEnd/>
          </a:ln>
        </p:spPr>
        <p:txBody>
          <a:bodyPr/>
          <a:lstStyle/>
          <a:p>
            <a:endParaRPr lang="hr-HR"/>
          </a:p>
        </p:txBody>
      </p:sp>
      <p:sp>
        <p:nvSpPr>
          <p:cNvPr id="647174" name="Rectangle 6"/>
          <p:cNvSpPr>
            <a:spLocks noChangeArrowheads="1"/>
          </p:cNvSpPr>
          <p:nvPr/>
        </p:nvSpPr>
        <p:spPr bwMode="auto">
          <a:xfrm>
            <a:off x="2184400" y="2276475"/>
            <a:ext cx="509588" cy="365125"/>
          </a:xfrm>
          <a:prstGeom prst="rect">
            <a:avLst/>
          </a:prstGeom>
          <a:noFill/>
          <a:ln w="9525">
            <a:noFill/>
            <a:miter lim="800000"/>
            <a:headEnd/>
            <a:tailEnd/>
          </a:ln>
        </p:spPr>
        <p:txBody>
          <a:bodyPr wrap="none" lIns="0" tIns="0" rIns="0" bIns="0">
            <a:spAutoFit/>
          </a:bodyPr>
          <a:lstStyle/>
          <a:p>
            <a:pPr>
              <a:spcBef>
                <a:spcPct val="0"/>
              </a:spcBef>
            </a:pPr>
            <a:r>
              <a:rPr lang="hr-HR" sz="2400">
                <a:latin typeface="Arial" charset="0"/>
              </a:rPr>
              <a:t>285</a:t>
            </a:r>
            <a:endParaRPr lang="en-GB" sz="2500">
              <a:solidFill>
                <a:schemeClr val="tx1"/>
              </a:solidFill>
              <a:latin typeface="Arial" charset="0"/>
            </a:endParaRPr>
          </a:p>
        </p:txBody>
      </p:sp>
      <p:sp>
        <p:nvSpPr>
          <p:cNvPr id="647175" name="Rectangle 7"/>
          <p:cNvSpPr>
            <a:spLocks noChangeArrowheads="1"/>
          </p:cNvSpPr>
          <p:nvPr/>
        </p:nvSpPr>
        <p:spPr bwMode="auto">
          <a:xfrm>
            <a:off x="4427538" y="2060575"/>
            <a:ext cx="1008062" cy="3213100"/>
          </a:xfrm>
          <a:prstGeom prst="rect">
            <a:avLst/>
          </a:prstGeom>
          <a:solidFill>
            <a:srgbClr val="FF0000"/>
          </a:solidFill>
          <a:ln w="8001">
            <a:solidFill>
              <a:srgbClr val="FF0000"/>
            </a:solidFill>
            <a:miter lim="800000"/>
            <a:headEnd/>
            <a:tailEnd/>
          </a:ln>
        </p:spPr>
        <p:txBody>
          <a:bodyPr/>
          <a:lstStyle/>
          <a:p>
            <a:endParaRPr lang="hr-HR"/>
          </a:p>
        </p:txBody>
      </p:sp>
      <p:sp>
        <p:nvSpPr>
          <p:cNvPr id="647176" name="Rectangle 8"/>
          <p:cNvSpPr>
            <a:spLocks noChangeArrowheads="1"/>
          </p:cNvSpPr>
          <p:nvPr/>
        </p:nvSpPr>
        <p:spPr bwMode="auto">
          <a:xfrm>
            <a:off x="4559300" y="1484313"/>
            <a:ext cx="509588" cy="365125"/>
          </a:xfrm>
          <a:prstGeom prst="rect">
            <a:avLst/>
          </a:prstGeom>
          <a:noFill/>
          <a:ln w="9525">
            <a:noFill/>
            <a:miter lim="800000"/>
            <a:headEnd/>
            <a:tailEnd/>
          </a:ln>
        </p:spPr>
        <p:txBody>
          <a:bodyPr wrap="none" lIns="0" tIns="0" rIns="0" bIns="0">
            <a:spAutoFit/>
          </a:bodyPr>
          <a:lstStyle/>
          <a:p>
            <a:pPr>
              <a:spcBef>
                <a:spcPct val="0"/>
              </a:spcBef>
            </a:pPr>
            <a:r>
              <a:rPr lang="hr-HR" sz="2400">
                <a:solidFill>
                  <a:srgbClr val="FF0000"/>
                </a:solidFill>
                <a:latin typeface="Arial" charset="0"/>
              </a:rPr>
              <a:t>439</a:t>
            </a:r>
            <a:endParaRPr lang="en-GB" sz="2500">
              <a:solidFill>
                <a:srgbClr val="FF0000"/>
              </a:solidFill>
              <a:latin typeface="Arial" charset="0"/>
            </a:endParaRPr>
          </a:p>
        </p:txBody>
      </p:sp>
      <p:sp>
        <p:nvSpPr>
          <p:cNvPr id="647177" name="Line 9"/>
          <p:cNvSpPr>
            <a:spLocks noChangeShapeType="1"/>
          </p:cNvSpPr>
          <p:nvPr/>
        </p:nvSpPr>
        <p:spPr bwMode="auto">
          <a:xfrm flipV="1">
            <a:off x="1547664" y="2348880"/>
            <a:ext cx="1588" cy="3051175"/>
          </a:xfrm>
          <a:prstGeom prst="line">
            <a:avLst/>
          </a:prstGeom>
          <a:noFill/>
          <a:ln w="28575">
            <a:solidFill>
              <a:srgbClr val="001965"/>
            </a:solidFill>
            <a:round/>
            <a:headEnd/>
            <a:tailEnd/>
          </a:ln>
        </p:spPr>
        <p:txBody>
          <a:bodyPr/>
          <a:lstStyle/>
          <a:p>
            <a:endParaRPr lang="hr-HR"/>
          </a:p>
        </p:txBody>
      </p:sp>
      <p:sp>
        <p:nvSpPr>
          <p:cNvPr id="647178" name="Line 10"/>
          <p:cNvSpPr>
            <a:spLocks noChangeShapeType="1"/>
          </p:cNvSpPr>
          <p:nvPr/>
        </p:nvSpPr>
        <p:spPr bwMode="auto">
          <a:xfrm flipH="1">
            <a:off x="1493838" y="5273675"/>
            <a:ext cx="46037" cy="1588"/>
          </a:xfrm>
          <a:prstGeom prst="line">
            <a:avLst/>
          </a:prstGeom>
          <a:noFill/>
          <a:ln w="7938">
            <a:solidFill>
              <a:srgbClr val="001965"/>
            </a:solidFill>
            <a:round/>
            <a:headEnd/>
            <a:tailEnd/>
          </a:ln>
        </p:spPr>
        <p:txBody>
          <a:bodyPr/>
          <a:lstStyle/>
          <a:p>
            <a:endParaRPr lang="hr-HR"/>
          </a:p>
        </p:txBody>
      </p:sp>
      <p:sp>
        <p:nvSpPr>
          <p:cNvPr id="647179" name="Line 11"/>
          <p:cNvSpPr>
            <a:spLocks noChangeShapeType="1"/>
          </p:cNvSpPr>
          <p:nvPr/>
        </p:nvSpPr>
        <p:spPr bwMode="auto">
          <a:xfrm flipH="1">
            <a:off x="1493838" y="4894263"/>
            <a:ext cx="46037" cy="1587"/>
          </a:xfrm>
          <a:prstGeom prst="line">
            <a:avLst/>
          </a:prstGeom>
          <a:noFill/>
          <a:ln w="7938">
            <a:solidFill>
              <a:srgbClr val="001965"/>
            </a:solidFill>
            <a:round/>
            <a:headEnd/>
            <a:tailEnd/>
          </a:ln>
        </p:spPr>
        <p:txBody>
          <a:bodyPr/>
          <a:lstStyle/>
          <a:p>
            <a:endParaRPr lang="hr-HR"/>
          </a:p>
        </p:txBody>
      </p:sp>
      <p:sp>
        <p:nvSpPr>
          <p:cNvPr id="647180" name="Line 12"/>
          <p:cNvSpPr>
            <a:spLocks noChangeShapeType="1"/>
          </p:cNvSpPr>
          <p:nvPr/>
        </p:nvSpPr>
        <p:spPr bwMode="auto">
          <a:xfrm flipH="1">
            <a:off x="1493838" y="4505325"/>
            <a:ext cx="46037" cy="1588"/>
          </a:xfrm>
          <a:prstGeom prst="line">
            <a:avLst/>
          </a:prstGeom>
          <a:noFill/>
          <a:ln w="7938">
            <a:solidFill>
              <a:srgbClr val="001965"/>
            </a:solidFill>
            <a:round/>
            <a:headEnd/>
            <a:tailEnd/>
          </a:ln>
        </p:spPr>
        <p:txBody>
          <a:bodyPr/>
          <a:lstStyle/>
          <a:p>
            <a:endParaRPr lang="hr-HR"/>
          </a:p>
        </p:txBody>
      </p:sp>
      <p:sp>
        <p:nvSpPr>
          <p:cNvPr id="647181" name="Line 13"/>
          <p:cNvSpPr>
            <a:spLocks noChangeShapeType="1"/>
          </p:cNvSpPr>
          <p:nvPr/>
        </p:nvSpPr>
        <p:spPr bwMode="auto">
          <a:xfrm flipH="1">
            <a:off x="1493838" y="4127500"/>
            <a:ext cx="46037" cy="1588"/>
          </a:xfrm>
          <a:prstGeom prst="line">
            <a:avLst/>
          </a:prstGeom>
          <a:noFill/>
          <a:ln w="7938">
            <a:solidFill>
              <a:srgbClr val="001965"/>
            </a:solidFill>
            <a:round/>
            <a:headEnd/>
            <a:tailEnd/>
          </a:ln>
        </p:spPr>
        <p:txBody>
          <a:bodyPr/>
          <a:lstStyle/>
          <a:p>
            <a:endParaRPr lang="hr-HR"/>
          </a:p>
        </p:txBody>
      </p:sp>
      <p:sp>
        <p:nvSpPr>
          <p:cNvPr id="647182" name="Line 14"/>
          <p:cNvSpPr>
            <a:spLocks noChangeShapeType="1"/>
          </p:cNvSpPr>
          <p:nvPr/>
        </p:nvSpPr>
        <p:spPr bwMode="auto">
          <a:xfrm flipH="1">
            <a:off x="1493838" y="3748088"/>
            <a:ext cx="46037" cy="1587"/>
          </a:xfrm>
          <a:prstGeom prst="line">
            <a:avLst/>
          </a:prstGeom>
          <a:noFill/>
          <a:ln w="7938">
            <a:solidFill>
              <a:srgbClr val="001965"/>
            </a:solidFill>
            <a:round/>
            <a:headEnd/>
            <a:tailEnd/>
          </a:ln>
        </p:spPr>
        <p:txBody>
          <a:bodyPr/>
          <a:lstStyle/>
          <a:p>
            <a:endParaRPr lang="hr-HR"/>
          </a:p>
        </p:txBody>
      </p:sp>
      <p:sp>
        <p:nvSpPr>
          <p:cNvPr id="647183" name="Line 15"/>
          <p:cNvSpPr>
            <a:spLocks noChangeShapeType="1"/>
          </p:cNvSpPr>
          <p:nvPr/>
        </p:nvSpPr>
        <p:spPr bwMode="auto">
          <a:xfrm flipH="1">
            <a:off x="1493838" y="3368675"/>
            <a:ext cx="46037" cy="1588"/>
          </a:xfrm>
          <a:prstGeom prst="line">
            <a:avLst/>
          </a:prstGeom>
          <a:noFill/>
          <a:ln w="7938">
            <a:solidFill>
              <a:srgbClr val="001965"/>
            </a:solidFill>
            <a:round/>
            <a:headEnd/>
            <a:tailEnd/>
          </a:ln>
        </p:spPr>
        <p:txBody>
          <a:bodyPr/>
          <a:lstStyle/>
          <a:p>
            <a:endParaRPr lang="hr-HR"/>
          </a:p>
        </p:txBody>
      </p:sp>
      <p:sp>
        <p:nvSpPr>
          <p:cNvPr id="647184" name="Line 16"/>
          <p:cNvSpPr>
            <a:spLocks noChangeShapeType="1"/>
          </p:cNvSpPr>
          <p:nvPr/>
        </p:nvSpPr>
        <p:spPr bwMode="auto">
          <a:xfrm flipH="1">
            <a:off x="1493838" y="2978150"/>
            <a:ext cx="46037" cy="3175"/>
          </a:xfrm>
          <a:prstGeom prst="line">
            <a:avLst/>
          </a:prstGeom>
          <a:noFill/>
          <a:ln w="7938">
            <a:solidFill>
              <a:srgbClr val="001965"/>
            </a:solidFill>
            <a:round/>
            <a:headEnd/>
            <a:tailEnd/>
          </a:ln>
        </p:spPr>
        <p:txBody>
          <a:bodyPr/>
          <a:lstStyle/>
          <a:p>
            <a:endParaRPr lang="hr-HR"/>
          </a:p>
        </p:txBody>
      </p:sp>
      <p:sp>
        <p:nvSpPr>
          <p:cNvPr id="647185" name="Line 17"/>
          <p:cNvSpPr>
            <a:spLocks noChangeShapeType="1"/>
          </p:cNvSpPr>
          <p:nvPr/>
        </p:nvSpPr>
        <p:spPr bwMode="auto">
          <a:xfrm flipH="1">
            <a:off x="1493838" y="2598738"/>
            <a:ext cx="46037" cy="3175"/>
          </a:xfrm>
          <a:prstGeom prst="line">
            <a:avLst/>
          </a:prstGeom>
          <a:noFill/>
          <a:ln w="7938">
            <a:solidFill>
              <a:srgbClr val="001965"/>
            </a:solidFill>
            <a:round/>
            <a:headEnd/>
            <a:tailEnd/>
          </a:ln>
        </p:spPr>
        <p:txBody>
          <a:bodyPr/>
          <a:lstStyle/>
          <a:p>
            <a:endParaRPr lang="hr-HR"/>
          </a:p>
        </p:txBody>
      </p:sp>
      <p:sp>
        <p:nvSpPr>
          <p:cNvPr id="647186" name="Line 18"/>
          <p:cNvSpPr>
            <a:spLocks noChangeShapeType="1"/>
          </p:cNvSpPr>
          <p:nvPr/>
        </p:nvSpPr>
        <p:spPr bwMode="auto">
          <a:xfrm flipH="1">
            <a:off x="1493838" y="2222500"/>
            <a:ext cx="46037" cy="1588"/>
          </a:xfrm>
          <a:prstGeom prst="line">
            <a:avLst/>
          </a:prstGeom>
          <a:noFill/>
          <a:ln w="7938">
            <a:solidFill>
              <a:srgbClr val="001965"/>
            </a:solidFill>
            <a:round/>
            <a:headEnd/>
            <a:tailEnd/>
          </a:ln>
        </p:spPr>
        <p:txBody>
          <a:bodyPr/>
          <a:lstStyle/>
          <a:p>
            <a:endParaRPr lang="hr-HR"/>
          </a:p>
        </p:txBody>
      </p:sp>
      <p:sp>
        <p:nvSpPr>
          <p:cNvPr id="647187" name="Rectangle 19"/>
          <p:cNvSpPr>
            <a:spLocks noChangeArrowheads="1"/>
          </p:cNvSpPr>
          <p:nvPr/>
        </p:nvSpPr>
        <p:spPr bwMode="auto">
          <a:xfrm>
            <a:off x="1277938" y="5133975"/>
            <a:ext cx="112712" cy="244475"/>
          </a:xfrm>
          <a:prstGeom prst="rect">
            <a:avLst/>
          </a:prstGeom>
          <a:noFill/>
          <a:ln w="9525">
            <a:noFill/>
            <a:miter lim="800000"/>
            <a:headEnd/>
            <a:tailEnd/>
          </a:ln>
        </p:spPr>
        <p:txBody>
          <a:bodyPr wrap="none" lIns="0" tIns="0" rIns="0" bIns="0">
            <a:spAutoFit/>
          </a:bodyPr>
          <a:lstStyle/>
          <a:p>
            <a:pPr>
              <a:spcBef>
                <a:spcPct val="0"/>
              </a:spcBef>
            </a:pPr>
            <a:r>
              <a:rPr lang="en-GB" sz="1600">
                <a:latin typeface="TrueFrutiger" pitchFamily="2" charset="0"/>
              </a:rPr>
              <a:t>0</a:t>
            </a:r>
            <a:endParaRPr lang="en-GB" sz="1600" b="0">
              <a:solidFill>
                <a:schemeClr val="tx1"/>
              </a:solidFill>
              <a:latin typeface="TrueFrutiger" pitchFamily="2" charset="0"/>
            </a:endParaRPr>
          </a:p>
        </p:txBody>
      </p:sp>
      <p:sp>
        <p:nvSpPr>
          <p:cNvPr id="647188" name="Rectangle 20"/>
          <p:cNvSpPr>
            <a:spLocks noChangeArrowheads="1"/>
          </p:cNvSpPr>
          <p:nvPr/>
        </p:nvSpPr>
        <p:spPr bwMode="auto">
          <a:xfrm>
            <a:off x="1165225" y="4754563"/>
            <a:ext cx="227013" cy="244475"/>
          </a:xfrm>
          <a:prstGeom prst="rect">
            <a:avLst/>
          </a:prstGeom>
          <a:noFill/>
          <a:ln w="9525">
            <a:noFill/>
            <a:miter lim="800000"/>
            <a:headEnd/>
            <a:tailEnd/>
          </a:ln>
        </p:spPr>
        <p:txBody>
          <a:bodyPr wrap="none" lIns="0" tIns="0" rIns="0" bIns="0">
            <a:spAutoFit/>
          </a:bodyPr>
          <a:lstStyle/>
          <a:p>
            <a:pPr>
              <a:spcBef>
                <a:spcPct val="0"/>
              </a:spcBef>
            </a:pPr>
            <a:r>
              <a:rPr lang="en-GB" sz="1600">
                <a:latin typeface="TrueFrutiger" pitchFamily="2" charset="0"/>
              </a:rPr>
              <a:t>50</a:t>
            </a:r>
            <a:endParaRPr lang="en-GB" sz="1600" b="0">
              <a:solidFill>
                <a:schemeClr val="tx1"/>
              </a:solidFill>
              <a:latin typeface="TrueFrutiger" pitchFamily="2" charset="0"/>
            </a:endParaRPr>
          </a:p>
        </p:txBody>
      </p:sp>
      <p:sp>
        <p:nvSpPr>
          <p:cNvPr id="647189" name="Rectangle 21"/>
          <p:cNvSpPr>
            <a:spLocks noChangeArrowheads="1"/>
          </p:cNvSpPr>
          <p:nvPr/>
        </p:nvSpPr>
        <p:spPr bwMode="auto">
          <a:xfrm>
            <a:off x="1058863" y="4365625"/>
            <a:ext cx="336550" cy="244475"/>
          </a:xfrm>
          <a:prstGeom prst="rect">
            <a:avLst/>
          </a:prstGeom>
          <a:noFill/>
          <a:ln w="9525">
            <a:noFill/>
            <a:miter lim="800000"/>
            <a:headEnd/>
            <a:tailEnd/>
          </a:ln>
        </p:spPr>
        <p:txBody>
          <a:bodyPr wrap="none" lIns="0" tIns="0" rIns="0" bIns="0">
            <a:spAutoFit/>
          </a:bodyPr>
          <a:lstStyle/>
          <a:p>
            <a:pPr>
              <a:spcBef>
                <a:spcPct val="0"/>
              </a:spcBef>
            </a:pPr>
            <a:r>
              <a:rPr lang="en-GB" sz="1600">
                <a:latin typeface="TrueFrutiger" pitchFamily="2" charset="0"/>
              </a:rPr>
              <a:t>100</a:t>
            </a:r>
            <a:endParaRPr lang="en-GB" sz="1600" b="0">
              <a:solidFill>
                <a:schemeClr val="tx1"/>
              </a:solidFill>
              <a:latin typeface="TrueFrutiger" pitchFamily="2" charset="0"/>
            </a:endParaRPr>
          </a:p>
        </p:txBody>
      </p:sp>
      <p:sp>
        <p:nvSpPr>
          <p:cNvPr id="647190" name="Rectangle 22"/>
          <p:cNvSpPr>
            <a:spLocks noChangeArrowheads="1"/>
          </p:cNvSpPr>
          <p:nvPr/>
        </p:nvSpPr>
        <p:spPr bwMode="auto">
          <a:xfrm>
            <a:off x="1058863" y="3986213"/>
            <a:ext cx="336550" cy="244475"/>
          </a:xfrm>
          <a:prstGeom prst="rect">
            <a:avLst/>
          </a:prstGeom>
          <a:noFill/>
          <a:ln w="9525">
            <a:noFill/>
            <a:miter lim="800000"/>
            <a:headEnd/>
            <a:tailEnd/>
          </a:ln>
        </p:spPr>
        <p:txBody>
          <a:bodyPr wrap="none" lIns="0" tIns="0" rIns="0" bIns="0">
            <a:spAutoFit/>
          </a:bodyPr>
          <a:lstStyle/>
          <a:p>
            <a:pPr>
              <a:spcBef>
                <a:spcPct val="0"/>
              </a:spcBef>
            </a:pPr>
            <a:r>
              <a:rPr lang="en-GB" sz="1600">
                <a:latin typeface="TrueFrutiger" pitchFamily="2" charset="0"/>
              </a:rPr>
              <a:t>150</a:t>
            </a:r>
            <a:endParaRPr lang="en-GB" sz="1600" b="0">
              <a:solidFill>
                <a:schemeClr val="tx1"/>
              </a:solidFill>
              <a:latin typeface="TrueFrutiger" pitchFamily="2" charset="0"/>
            </a:endParaRPr>
          </a:p>
        </p:txBody>
      </p:sp>
      <p:sp>
        <p:nvSpPr>
          <p:cNvPr id="647191" name="Rectangle 23"/>
          <p:cNvSpPr>
            <a:spLocks noChangeArrowheads="1"/>
          </p:cNvSpPr>
          <p:nvPr/>
        </p:nvSpPr>
        <p:spPr bwMode="auto">
          <a:xfrm>
            <a:off x="1058863" y="3605213"/>
            <a:ext cx="336550" cy="244475"/>
          </a:xfrm>
          <a:prstGeom prst="rect">
            <a:avLst/>
          </a:prstGeom>
          <a:noFill/>
          <a:ln w="9525">
            <a:noFill/>
            <a:miter lim="800000"/>
            <a:headEnd/>
            <a:tailEnd/>
          </a:ln>
        </p:spPr>
        <p:txBody>
          <a:bodyPr wrap="none" lIns="0" tIns="0" rIns="0" bIns="0">
            <a:spAutoFit/>
          </a:bodyPr>
          <a:lstStyle/>
          <a:p>
            <a:pPr>
              <a:spcBef>
                <a:spcPct val="0"/>
              </a:spcBef>
            </a:pPr>
            <a:r>
              <a:rPr lang="en-GB" sz="1600">
                <a:latin typeface="TrueFrutiger" pitchFamily="2" charset="0"/>
              </a:rPr>
              <a:t>200</a:t>
            </a:r>
            <a:endParaRPr lang="en-GB" sz="1600" b="0">
              <a:solidFill>
                <a:schemeClr val="tx1"/>
              </a:solidFill>
              <a:latin typeface="TrueFrutiger" pitchFamily="2" charset="0"/>
            </a:endParaRPr>
          </a:p>
        </p:txBody>
      </p:sp>
      <p:sp>
        <p:nvSpPr>
          <p:cNvPr id="647192" name="Rectangle 24"/>
          <p:cNvSpPr>
            <a:spLocks noChangeArrowheads="1"/>
          </p:cNvSpPr>
          <p:nvPr/>
        </p:nvSpPr>
        <p:spPr bwMode="auto">
          <a:xfrm>
            <a:off x="1058863" y="3228975"/>
            <a:ext cx="336550" cy="244475"/>
          </a:xfrm>
          <a:prstGeom prst="rect">
            <a:avLst/>
          </a:prstGeom>
          <a:noFill/>
          <a:ln w="9525">
            <a:noFill/>
            <a:miter lim="800000"/>
            <a:headEnd/>
            <a:tailEnd/>
          </a:ln>
        </p:spPr>
        <p:txBody>
          <a:bodyPr wrap="none" lIns="0" tIns="0" rIns="0" bIns="0">
            <a:spAutoFit/>
          </a:bodyPr>
          <a:lstStyle/>
          <a:p>
            <a:pPr>
              <a:spcBef>
                <a:spcPct val="0"/>
              </a:spcBef>
            </a:pPr>
            <a:r>
              <a:rPr lang="en-GB" sz="1600">
                <a:latin typeface="TrueFrutiger" pitchFamily="2" charset="0"/>
              </a:rPr>
              <a:t>250</a:t>
            </a:r>
            <a:endParaRPr lang="en-GB" sz="1600" b="0">
              <a:solidFill>
                <a:schemeClr val="tx1"/>
              </a:solidFill>
              <a:latin typeface="TrueFrutiger" pitchFamily="2" charset="0"/>
            </a:endParaRPr>
          </a:p>
        </p:txBody>
      </p:sp>
      <p:sp>
        <p:nvSpPr>
          <p:cNvPr id="647193" name="Rectangle 25"/>
          <p:cNvSpPr>
            <a:spLocks noChangeArrowheads="1"/>
          </p:cNvSpPr>
          <p:nvPr/>
        </p:nvSpPr>
        <p:spPr bwMode="auto">
          <a:xfrm>
            <a:off x="1058863" y="2838450"/>
            <a:ext cx="336550" cy="244475"/>
          </a:xfrm>
          <a:prstGeom prst="rect">
            <a:avLst/>
          </a:prstGeom>
          <a:noFill/>
          <a:ln w="9525">
            <a:noFill/>
            <a:miter lim="800000"/>
            <a:headEnd/>
            <a:tailEnd/>
          </a:ln>
        </p:spPr>
        <p:txBody>
          <a:bodyPr wrap="none" lIns="0" tIns="0" rIns="0" bIns="0">
            <a:spAutoFit/>
          </a:bodyPr>
          <a:lstStyle/>
          <a:p>
            <a:pPr>
              <a:spcBef>
                <a:spcPct val="0"/>
              </a:spcBef>
            </a:pPr>
            <a:r>
              <a:rPr lang="en-GB" sz="1600">
                <a:latin typeface="TrueFrutiger" pitchFamily="2" charset="0"/>
              </a:rPr>
              <a:t>300</a:t>
            </a:r>
            <a:endParaRPr lang="en-GB" sz="1600" b="0">
              <a:solidFill>
                <a:schemeClr val="tx1"/>
              </a:solidFill>
              <a:latin typeface="TrueFrutiger" pitchFamily="2" charset="0"/>
            </a:endParaRPr>
          </a:p>
        </p:txBody>
      </p:sp>
      <p:sp>
        <p:nvSpPr>
          <p:cNvPr id="647194" name="Rectangle 26"/>
          <p:cNvSpPr>
            <a:spLocks noChangeArrowheads="1"/>
          </p:cNvSpPr>
          <p:nvPr/>
        </p:nvSpPr>
        <p:spPr bwMode="auto">
          <a:xfrm>
            <a:off x="1058863" y="2459038"/>
            <a:ext cx="336550" cy="244475"/>
          </a:xfrm>
          <a:prstGeom prst="rect">
            <a:avLst/>
          </a:prstGeom>
          <a:noFill/>
          <a:ln w="9525">
            <a:noFill/>
            <a:miter lim="800000"/>
            <a:headEnd/>
            <a:tailEnd/>
          </a:ln>
        </p:spPr>
        <p:txBody>
          <a:bodyPr wrap="none" lIns="0" tIns="0" rIns="0" bIns="0">
            <a:spAutoFit/>
          </a:bodyPr>
          <a:lstStyle/>
          <a:p>
            <a:pPr>
              <a:spcBef>
                <a:spcPct val="0"/>
              </a:spcBef>
            </a:pPr>
            <a:r>
              <a:rPr lang="en-GB" sz="1600">
                <a:latin typeface="TrueFrutiger" pitchFamily="2" charset="0"/>
              </a:rPr>
              <a:t>350</a:t>
            </a:r>
            <a:endParaRPr lang="en-GB" sz="1600" b="0">
              <a:solidFill>
                <a:schemeClr val="tx1"/>
              </a:solidFill>
              <a:latin typeface="TrueFrutiger" pitchFamily="2" charset="0"/>
            </a:endParaRPr>
          </a:p>
        </p:txBody>
      </p:sp>
      <p:sp>
        <p:nvSpPr>
          <p:cNvPr id="647195" name="Rectangle 27"/>
          <p:cNvSpPr>
            <a:spLocks noChangeArrowheads="1"/>
          </p:cNvSpPr>
          <p:nvPr/>
        </p:nvSpPr>
        <p:spPr bwMode="auto">
          <a:xfrm>
            <a:off x="1058863" y="2079625"/>
            <a:ext cx="336550" cy="244475"/>
          </a:xfrm>
          <a:prstGeom prst="rect">
            <a:avLst/>
          </a:prstGeom>
          <a:noFill/>
          <a:ln w="9525">
            <a:noFill/>
            <a:miter lim="800000"/>
            <a:headEnd/>
            <a:tailEnd/>
          </a:ln>
        </p:spPr>
        <p:txBody>
          <a:bodyPr wrap="none" lIns="0" tIns="0" rIns="0" bIns="0">
            <a:spAutoFit/>
          </a:bodyPr>
          <a:lstStyle/>
          <a:p>
            <a:pPr>
              <a:spcBef>
                <a:spcPct val="0"/>
              </a:spcBef>
            </a:pPr>
            <a:r>
              <a:rPr lang="en-GB" sz="1600">
                <a:latin typeface="TrueFrutiger" pitchFamily="2" charset="0"/>
              </a:rPr>
              <a:t>400</a:t>
            </a:r>
            <a:endParaRPr lang="en-GB" sz="1600" b="0">
              <a:solidFill>
                <a:schemeClr val="tx1"/>
              </a:solidFill>
              <a:latin typeface="TrueFrutiger" pitchFamily="2" charset="0"/>
            </a:endParaRPr>
          </a:p>
        </p:txBody>
      </p:sp>
      <p:sp>
        <p:nvSpPr>
          <p:cNvPr id="647196" name="Line 28"/>
          <p:cNvSpPr>
            <a:spLocks noChangeShapeType="1"/>
          </p:cNvSpPr>
          <p:nvPr/>
        </p:nvSpPr>
        <p:spPr bwMode="auto">
          <a:xfrm>
            <a:off x="1539875" y="5273675"/>
            <a:ext cx="4757738" cy="1588"/>
          </a:xfrm>
          <a:prstGeom prst="line">
            <a:avLst/>
          </a:prstGeom>
          <a:noFill/>
          <a:ln w="28575">
            <a:solidFill>
              <a:srgbClr val="003366"/>
            </a:solidFill>
            <a:round/>
            <a:headEnd/>
            <a:tailEnd/>
          </a:ln>
        </p:spPr>
        <p:txBody>
          <a:bodyPr/>
          <a:lstStyle/>
          <a:p>
            <a:endParaRPr lang="hr-HR"/>
          </a:p>
        </p:txBody>
      </p:sp>
      <p:sp>
        <p:nvSpPr>
          <p:cNvPr id="647197" name="Line 29"/>
          <p:cNvSpPr>
            <a:spLocks noChangeShapeType="1"/>
          </p:cNvSpPr>
          <p:nvPr/>
        </p:nvSpPr>
        <p:spPr bwMode="auto">
          <a:xfrm>
            <a:off x="1539875" y="5273675"/>
            <a:ext cx="1588" cy="53975"/>
          </a:xfrm>
          <a:prstGeom prst="line">
            <a:avLst/>
          </a:prstGeom>
          <a:noFill/>
          <a:ln w="7938">
            <a:solidFill>
              <a:srgbClr val="001965"/>
            </a:solidFill>
            <a:round/>
            <a:headEnd/>
            <a:tailEnd/>
          </a:ln>
        </p:spPr>
        <p:txBody>
          <a:bodyPr/>
          <a:lstStyle/>
          <a:p>
            <a:endParaRPr lang="hr-HR"/>
          </a:p>
        </p:txBody>
      </p:sp>
      <p:sp>
        <p:nvSpPr>
          <p:cNvPr id="647198" name="Line 30"/>
          <p:cNvSpPr>
            <a:spLocks noChangeShapeType="1"/>
          </p:cNvSpPr>
          <p:nvPr/>
        </p:nvSpPr>
        <p:spPr bwMode="auto">
          <a:xfrm>
            <a:off x="3917950" y="5273675"/>
            <a:ext cx="1588" cy="53975"/>
          </a:xfrm>
          <a:prstGeom prst="line">
            <a:avLst/>
          </a:prstGeom>
          <a:noFill/>
          <a:ln w="38100">
            <a:solidFill>
              <a:srgbClr val="001965"/>
            </a:solidFill>
            <a:round/>
            <a:headEnd/>
            <a:tailEnd/>
          </a:ln>
        </p:spPr>
        <p:txBody>
          <a:bodyPr/>
          <a:lstStyle/>
          <a:p>
            <a:endParaRPr lang="hr-HR"/>
          </a:p>
        </p:txBody>
      </p:sp>
      <p:sp>
        <p:nvSpPr>
          <p:cNvPr id="647199" name="Line 31"/>
          <p:cNvSpPr>
            <a:spLocks noChangeShapeType="1"/>
          </p:cNvSpPr>
          <p:nvPr/>
        </p:nvSpPr>
        <p:spPr bwMode="auto">
          <a:xfrm>
            <a:off x="6297613" y="5273675"/>
            <a:ext cx="1587" cy="53975"/>
          </a:xfrm>
          <a:prstGeom prst="line">
            <a:avLst/>
          </a:prstGeom>
          <a:noFill/>
          <a:ln w="38100">
            <a:solidFill>
              <a:srgbClr val="001965"/>
            </a:solidFill>
            <a:round/>
            <a:headEnd/>
            <a:tailEnd/>
          </a:ln>
        </p:spPr>
        <p:txBody>
          <a:bodyPr/>
          <a:lstStyle/>
          <a:p>
            <a:endParaRPr lang="hr-HR"/>
          </a:p>
        </p:txBody>
      </p:sp>
      <p:sp>
        <p:nvSpPr>
          <p:cNvPr id="647200" name="Rectangle 32"/>
          <p:cNvSpPr>
            <a:spLocks noChangeArrowheads="1"/>
          </p:cNvSpPr>
          <p:nvPr/>
        </p:nvSpPr>
        <p:spPr bwMode="auto">
          <a:xfrm>
            <a:off x="2195513" y="5373688"/>
            <a:ext cx="450850" cy="244475"/>
          </a:xfrm>
          <a:prstGeom prst="rect">
            <a:avLst/>
          </a:prstGeom>
          <a:noFill/>
          <a:ln w="9525">
            <a:noFill/>
            <a:miter lim="800000"/>
            <a:headEnd/>
            <a:tailEnd/>
          </a:ln>
        </p:spPr>
        <p:txBody>
          <a:bodyPr wrap="none" lIns="0" tIns="0" rIns="0" bIns="0">
            <a:spAutoFit/>
          </a:bodyPr>
          <a:lstStyle/>
          <a:p>
            <a:pPr>
              <a:spcBef>
                <a:spcPct val="0"/>
              </a:spcBef>
            </a:pPr>
            <a:r>
              <a:rPr lang="en-GB" sz="1600">
                <a:latin typeface="TrueFrutiger" pitchFamily="2" charset="0"/>
              </a:rPr>
              <a:t>20</a:t>
            </a:r>
            <a:r>
              <a:rPr lang="hr-HR" sz="1600">
                <a:latin typeface="Arial" charset="0"/>
              </a:rPr>
              <a:t>1</a:t>
            </a:r>
            <a:r>
              <a:rPr lang="en-GB" sz="1600">
                <a:latin typeface="TrueFrutiger" pitchFamily="2" charset="0"/>
              </a:rPr>
              <a:t>0</a:t>
            </a:r>
            <a:endParaRPr lang="en-GB" sz="1700" b="0">
              <a:solidFill>
                <a:schemeClr val="tx1"/>
              </a:solidFill>
              <a:latin typeface="TrueFrutiger" pitchFamily="2" charset="0"/>
            </a:endParaRPr>
          </a:p>
        </p:txBody>
      </p:sp>
      <p:sp>
        <p:nvSpPr>
          <p:cNvPr id="647201" name="Rectangle 33"/>
          <p:cNvSpPr>
            <a:spLocks noChangeArrowheads="1"/>
          </p:cNvSpPr>
          <p:nvPr/>
        </p:nvSpPr>
        <p:spPr bwMode="auto">
          <a:xfrm>
            <a:off x="4500563" y="5445125"/>
            <a:ext cx="450850" cy="244475"/>
          </a:xfrm>
          <a:prstGeom prst="rect">
            <a:avLst/>
          </a:prstGeom>
          <a:noFill/>
          <a:ln w="9525">
            <a:noFill/>
            <a:miter lim="800000"/>
            <a:headEnd/>
            <a:tailEnd/>
          </a:ln>
        </p:spPr>
        <p:txBody>
          <a:bodyPr wrap="none" lIns="0" tIns="0" rIns="0" bIns="0">
            <a:spAutoFit/>
          </a:bodyPr>
          <a:lstStyle/>
          <a:p>
            <a:pPr>
              <a:spcBef>
                <a:spcPct val="0"/>
              </a:spcBef>
            </a:pPr>
            <a:r>
              <a:rPr lang="en-GB" sz="1600">
                <a:latin typeface="TrueFrutiger" pitchFamily="2" charset="0"/>
              </a:rPr>
              <a:t>2030</a:t>
            </a:r>
            <a:endParaRPr lang="en-GB" sz="1700" b="0">
              <a:solidFill>
                <a:schemeClr val="tx1"/>
              </a:solidFill>
              <a:latin typeface="TrueFrutiger" pitchFamily="2" charset="0"/>
            </a:endParaRPr>
          </a:p>
        </p:txBody>
      </p:sp>
      <p:sp>
        <p:nvSpPr>
          <p:cNvPr id="647202" name="Text Box 34"/>
          <p:cNvSpPr txBox="1">
            <a:spLocks noChangeArrowheads="1"/>
          </p:cNvSpPr>
          <p:nvPr/>
        </p:nvSpPr>
        <p:spPr bwMode="auto">
          <a:xfrm>
            <a:off x="6156176" y="2132856"/>
            <a:ext cx="2447925" cy="976403"/>
          </a:xfrm>
          <a:prstGeom prst="rect">
            <a:avLst/>
          </a:prstGeom>
          <a:noFill/>
          <a:ln w="3175" algn="ctr">
            <a:noFill/>
            <a:miter lim="800000"/>
            <a:headEnd/>
            <a:tailEnd/>
          </a:ln>
          <a:effectLst/>
        </p:spPr>
        <p:txBody>
          <a:bodyPr lIns="72000" tIns="72000" rIns="72000" bIns="72000">
            <a:spAutoFit/>
          </a:bodyPr>
          <a:lstStyle/>
          <a:p>
            <a:pPr algn="l"/>
            <a:r>
              <a:rPr lang="hr-HR" dirty="0"/>
              <a:t>prevalencija:</a:t>
            </a:r>
          </a:p>
          <a:p>
            <a:pPr algn="l">
              <a:buFontTx/>
              <a:buChar char="•"/>
            </a:pPr>
            <a:r>
              <a:rPr lang="hr-HR" dirty="0"/>
              <a:t>2010: 6,4%</a:t>
            </a:r>
          </a:p>
          <a:p>
            <a:pPr algn="l">
              <a:buFontTx/>
              <a:buChar char="•"/>
            </a:pPr>
            <a:r>
              <a:rPr lang="hr-HR" dirty="0"/>
              <a:t>2030: 7,7%</a:t>
            </a:r>
          </a:p>
        </p:txBody>
      </p:sp>
    </p:spTree>
  </p:cSld>
  <p:clrMapOvr>
    <a:masterClrMapping/>
  </p:clrMapOvr>
  <p:transition>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457200" y="277813"/>
            <a:ext cx="8229600" cy="11430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dirty="0">
                <a:solidFill>
                  <a:schemeClr val="tx1"/>
                </a:solidFill>
              </a:rPr>
              <a:t>Epidemija šećerne bolesti</a:t>
            </a:r>
          </a:p>
        </p:txBody>
      </p:sp>
      <p:sp>
        <p:nvSpPr>
          <p:cNvPr id="9218" name="Rectangle 2"/>
          <p:cNvSpPr>
            <a:spLocks noGrp="1" noChangeArrowheads="1"/>
          </p:cNvSpPr>
          <p:nvPr>
            <p:ph type="body" idx="1"/>
          </p:nvPr>
        </p:nvSpPr>
        <p:spPr>
          <a:xfrm>
            <a:off x="467544" y="1628800"/>
            <a:ext cx="8229600" cy="4530725"/>
          </a:xfrm>
          <a:ln/>
        </p:spPr>
        <p:txBody>
          <a:bodyPr/>
          <a:lstStyle/>
          <a:p>
            <a:pPr marL="341313" indent="-341313">
              <a:buClr>
                <a:srgbClr val="FFFF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hr-HR" b="1" dirty="0">
                <a:effectLst/>
              </a:rPr>
              <a:t>Već danas 366 milijuna ljudi boluje od šećerne bolesti</a:t>
            </a:r>
          </a:p>
          <a:p>
            <a:pPr marL="341313" indent="-341313">
              <a:buClr>
                <a:srgbClr val="FFFF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effectLst/>
              </a:rPr>
              <a:t>do 2030. </a:t>
            </a:r>
            <a:r>
              <a:rPr lang="en-GB" b="1" dirty="0" err="1">
                <a:effectLst/>
              </a:rPr>
              <a:t>godine</a:t>
            </a:r>
            <a:r>
              <a:rPr lang="en-GB" b="1" dirty="0">
                <a:effectLst/>
              </a:rPr>
              <a:t> </a:t>
            </a:r>
            <a:r>
              <a:rPr lang="en-GB" b="1" dirty="0" err="1">
                <a:effectLst/>
              </a:rPr>
              <a:t>broj</a:t>
            </a:r>
            <a:r>
              <a:rPr lang="en-GB" b="1" dirty="0">
                <a:effectLst/>
              </a:rPr>
              <a:t> </a:t>
            </a:r>
            <a:r>
              <a:rPr lang="en-GB" b="1" dirty="0" err="1">
                <a:effectLst/>
              </a:rPr>
              <a:t>dijabeti</a:t>
            </a:r>
            <a:r>
              <a:rPr lang="hr-HR" b="1" dirty="0">
                <a:effectLst/>
              </a:rPr>
              <a:t>č</a:t>
            </a:r>
            <a:r>
              <a:rPr lang="en-GB" b="1" dirty="0" err="1">
                <a:effectLst/>
              </a:rPr>
              <a:t>ara</a:t>
            </a:r>
            <a:r>
              <a:rPr lang="en-GB" b="1" dirty="0">
                <a:effectLst/>
              </a:rPr>
              <a:t> </a:t>
            </a:r>
            <a:r>
              <a:rPr lang="hr-HR" b="1" dirty="0">
                <a:effectLst/>
              </a:rPr>
              <a:t>ć</a:t>
            </a:r>
            <a:r>
              <a:rPr lang="en-GB" b="1" dirty="0">
                <a:effectLst/>
              </a:rPr>
              <a:t>e se </a:t>
            </a:r>
            <a:r>
              <a:rPr lang="en-GB" b="1" dirty="0" err="1">
                <a:effectLst/>
              </a:rPr>
              <a:t>pove</a:t>
            </a:r>
            <a:r>
              <a:rPr lang="hr-HR" b="1" dirty="0">
                <a:effectLst/>
              </a:rPr>
              <a:t>ć</a:t>
            </a:r>
            <a:r>
              <a:rPr lang="en-GB" b="1" dirty="0" err="1">
                <a:effectLst/>
              </a:rPr>
              <a:t>ati</a:t>
            </a:r>
            <a:r>
              <a:rPr lang="en-GB" b="1" dirty="0">
                <a:effectLst/>
              </a:rPr>
              <a:t> </a:t>
            </a:r>
            <a:r>
              <a:rPr lang="en-GB" b="1" dirty="0" err="1">
                <a:effectLst/>
              </a:rPr>
              <a:t>na</a:t>
            </a:r>
            <a:r>
              <a:rPr lang="en-GB" b="1" dirty="0">
                <a:effectLst/>
              </a:rPr>
              <a:t> 552 </a:t>
            </a:r>
            <a:r>
              <a:rPr lang="en-GB" b="1" dirty="0" err="1">
                <a:effectLst/>
              </a:rPr>
              <a:t>milijuna</a:t>
            </a:r>
            <a:r>
              <a:rPr lang="en-GB" b="1" dirty="0">
                <a:effectLst/>
              </a:rPr>
              <a:t> .</a:t>
            </a:r>
          </a:p>
          <a:p>
            <a:pPr marL="341313" indent="-341313">
              <a:buClr>
                <a:srgbClr val="FFFF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err="1">
                <a:effectLst/>
              </a:rPr>
              <a:t>Broj</a:t>
            </a:r>
            <a:r>
              <a:rPr lang="en-GB" b="1" dirty="0">
                <a:effectLst/>
              </a:rPr>
              <a:t> </a:t>
            </a:r>
            <a:r>
              <a:rPr lang="en-GB" b="1" dirty="0" err="1">
                <a:effectLst/>
              </a:rPr>
              <a:t>oboljelih</a:t>
            </a:r>
            <a:r>
              <a:rPr lang="en-GB" b="1" dirty="0">
                <a:effectLst/>
              </a:rPr>
              <a:t> </a:t>
            </a:r>
            <a:r>
              <a:rPr lang="en-GB" b="1" dirty="0" err="1">
                <a:effectLst/>
              </a:rPr>
              <a:t>od</a:t>
            </a:r>
            <a:r>
              <a:rPr lang="en-GB" b="1" dirty="0">
                <a:effectLst/>
              </a:rPr>
              <a:t> </a:t>
            </a:r>
            <a:r>
              <a:rPr lang="en-GB" b="1" dirty="0" err="1">
                <a:effectLst/>
              </a:rPr>
              <a:t>dijabetesa</a:t>
            </a:r>
            <a:r>
              <a:rPr lang="en-GB" b="1" dirty="0">
                <a:effectLst/>
              </a:rPr>
              <a:t> </a:t>
            </a:r>
            <a:r>
              <a:rPr lang="en-GB" b="1" dirty="0" err="1">
                <a:effectLst/>
              </a:rPr>
              <a:t>pove</a:t>
            </a:r>
            <a:r>
              <a:rPr lang="hr-HR" b="1" dirty="0">
                <a:effectLst/>
              </a:rPr>
              <a:t>ć</a:t>
            </a:r>
            <a:r>
              <a:rPr lang="en-GB" b="1" dirty="0" err="1">
                <a:effectLst/>
              </a:rPr>
              <a:t>ava</a:t>
            </a:r>
            <a:r>
              <a:rPr lang="en-GB" b="1" dirty="0">
                <a:effectLst/>
              </a:rPr>
              <a:t> se u </a:t>
            </a:r>
            <a:r>
              <a:rPr lang="en-GB" b="1" dirty="0" err="1">
                <a:effectLst/>
              </a:rPr>
              <a:t>svim</a:t>
            </a:r>
            <a:r>
              <a:rPr lang="en-GB" b="1" dirty="0">
                <a:effectLst/>
              </a:rPr>
              <a:t> </a:t>
            </a:r>
            <a:r>
              <a:rPr lang="en-GB" b="1" dirty="0" err="1">
                <a:effectLst/>
              </a:rPr>
              <a:t>državama</a:t>
            </a:r>
            <a:r>
              <a:rPr lang="en-GB" b="1" dirty="0">
                <a:effectLst/>
              </a:rPr>
              <a:t>, a 80% </a:t>
            </a:r>
            <a:r>
              <a:rPr lang="en-GB" b="1" dirty="0" err="1">
                <a:effectLst/>
              </a:rPr>
              <a:t>posto</a:t>
            </a:r>
            <a:r>
              <a:rPr lang="en-GB" b="1" dirty="0">
                <a:effectLst/>
              </a:rPr>
              <a:t> </a:t>
            </a:r>
            <a:r>
              <a:rPr lang="en-GB" b="1" dirty="0" err="1">
                <a:effectLst/>
              </a:rPr>
              <a:t>svjetske</a:t>
            </a:r>
            <a:r>
              <a:rPr lang="en-GB" b="1" dirty="0">
                <a:effectLst/>
              </a:rPr>
              <a:t> </a:t>
            </a:r>
            <a:r>
              <a:rPr lang="en-GB" b="1" dirty="0" err="1">
                <a:effectLst/>
              </a:rPr>
              <a:t>populacije</a:t>
            </a:r>
            <a:r>
              <a:rPr lang="hr-HR" b="1" dirty="0">
                <a:effectLst/>
              </a:rPr>
              <a:t> </a:t>
            </a:r>
            <a:r>
              <a:rPr lang="en-GB" b="1" dirty="0" err="1">
                <a:effectLst/>
              </a:rPr>
              <a:t>dijabeti</a:t>
            </a:r>
            <a:r>
              <a:rPr lang="hr-HR" b="1" dirty="0">
                <a:effectLst/>
              </a:rPr>
              <a:t>č</a:t>
            </a:r>
            <a:r>
              <a:rPr lang="en-GB" b="1" dirty="0" err="1">
                <a:effectLst/>
              </a:rPr>
              <a:t>ara</a:t>
            </a:r>
            <a:r>
              <a:rPr lang="en-GB" b="1" dirty="0">
                <a:effectLst/>
              </a:rPr>
              <a:t> </a:t>
            </a:r>
            <a:r>
              <a:rPr lang="en-GB" b="1" dirty="0" err="1">
                <a:effectLst/>
              </a:rPr>
              <a:t>živi</a:t>
            </a:r>
            <a:r>
              <a:rPr lang="en-GB" b="1" dirty="0">
                <a:effectLst/>
              </a:rPr>
              <a:t> u </a:t>
            </a:r>
            <a:r>
              <a:rPr lang="en-GB" b="1" dirty="0" err="1">
                <a:effectLst/>
              </a:rPr>
              <a:t>zemljama</a:t>
            </a:r>
            <a:r>
              <a:rPr lang="en-GB" b="1" dirty="0">
                <a:effectLst/>
              </a:rPr>
              <a:t> u </a:t>
            </a:r>
            <a:r>
              <a:rPr lang="en-GB" b="1" dirty="0" err="1">
                <a:effectLst/>
              </a:rPr>
              <a:t>razvoju</a:t>
            </a:r>
            <a:r>
              <a:rPr lang="en-GB" b="1" dirty="0">
                <a:effectLst/>
              </a:rPr>
              <a:t> </a:t>
            </a:r>
            <a:r>
              <a:rPr lang="en-GB" b="1" dirty="0" err="1">
                <a:effectLst/>
              </a:rPr>
              <a:t>ili</a:t>
            </a:r>
            <a:r>
              <a:rPr lang="en-GB" b="1" dirty="0">
                <a:effectLst/>
              </a:rPr>
              <a:t> </a:t>
            </a:r>
            <a:r>
              <a:rPr lang="en-GB" b="1" dirty="0" err="1">
                <a:effectLst/>
              </a:rPr>
              <a:t>novoindustrijaliziranim</a:t>
            </a:r>
            <a:r>
              <a:rPr lang="en-GB" b="1" dirty="0">
                <a:effectLst/>
              </a:rPr>
              <a:t> </a:t>
            </a:r>
            <a:r>
              <a:rPr lang="en-GB" b="1" dirty="0" err="1">
                <a:effectLst/>
              </a:rPr>
              <a:t>zemljama</a:t>
            </a:r>
            <a:r>
              <a:rPr lang="en-GB" b="1" dirty="0">
                <a:effectLst/>
              </a:rPr>
              <a:t> </a:t>
            </a:r>
          </a:p>
          <a:p>
            <a:pPr marL="341313" indent="-339725">
              <a:spcBef>
                <a:spcPts val="350"/>
              </a:spcBef>
              <a:buClrTx/>
              <a:buSzPct val="6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400" b="1" dirty="0">
                <a:solidFill>
                  <a:schemeClr val="tx1"/>
                </a:solidFill>
                <a:effectLst/>
              </a:rPr>
              <a:t>IDF Diabetes atlas Fifth edition, Global burden of diabetes</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Freeform 1"/>
          <p:cNvSpPr>
            <a:spLocks noChangeArrowheads="1"/>
          </p:cNvSpPr>
          <p:nvPr/>
        </p:nvSpPr>
        <p:spPr bwMode="auto">
          <a:xfrm>
            <a:off x="2189163" y="2889250"/>
            <a:ext cx="1652587" cy="269875"/>
          </a:xfrm>
          <a:custGeom>
            <a:avLst/>
            <a:gdLst/>
            <a:ahLst/>
            <a:cxnLst>
              <a:cxn ang="0">
                <a:pos x="1041" y="170"/>
              </a:cxn>
              <a:cxn ang="0">
                <a:pos x="1041" y="0"/>
              </a:cxn>
              <a:cxn ang="0">
                <a:pos x="0" y="0"/>
              </a:cxn>
              <a:cxn ang="0">
                <a:pos x="0" y="170"/>
              </a:cxn>
              <a:cxn ang="0">
                <a:pos x="1041" y="170"/>
              </a:cxn>
              <a:cxn ang="0">
                <a:pos x="1041" y="170"/>
              </a:cxn>
            </a:cxnLst>
            <a:rect l="0" t="0" r="r" b="b"/>
            <a:pathLst>
              <a:path w="1041" h="170">
                <a:moveTo>
                  <a:pt x="1041" y="170"/>
                </a:moveTo>
                <a:lnTo>
                  <a:pt x="1041" y="0"/>
                </a:lnTo>
                <a:lnTo>
                  <a:pt x="0" y="0"/>
                </a:lnTo>
                <a:lnTo>
                  <a:pt x="0" y="170"/>
                </a:lnTo>
                <a:lnTo>
                  <a:pt x="1041" y="170"/>
                </a:lnTo>
                <a:lnTo>
                  <a:pt x="1041" y="170"/>
                </a:lnTo>
                <a:close/>
              </a:path>
            </a:pathLst>
          </a:custGeom>
          <a:solidFill>
            <a:srgbClr val="FF0000"/>
          </a:solidFill>
          <a:ln w="9525" cap="flat">
            <a:noFill/>
            <a:round/>
            <a:headEnd/>
            <a:tailEnd/>
          </a:ln>
          <a:effectLst/>
        </p:spPr>
        <p:txBody>
          <a:bodyPr wrap="none" anchor="ctr"/>
          <a:lstStyle/>
          <a:p>
            <a:endParaRPr lang="hr-HR"/>
          </a:p>
        </p:txBody>
      </p:sp>
      <p:sp>
        <p:nvSpPr>
          <p:cNvPr id="13314" name="Freeform 2"/>
          <p:cNvSpPr>
            <a:spLocks noChangeArrowheads="1"/>
          </p:cNvSpPr>
          <p:nvPr/>
        </p:nvSpPr>
        <p:spPr bwMode="auto">
          <a:xfrm>
            <a:off x="2189163" y="2443163"/>
            <a:ext cx="1423987" cy="271462"/>
          </a:xfrm>
          <a:custGeom>
            <a:avLst/>
            <a:gdLst/>
            <a:ahLst/>
            <a:cxnLst>
              <a:cxn ang="0">
                <a:pos x="897" y="171"/>
              </a:cxn>
              <a:cxn ang="0">
                <a:pos x="897" y="0"/>
              </a:cxn>
              <a:cxn ang="0">
                <a:pos x="0" y="0"/>
              </a:cxn>
              <a:cxn ang="0">
                <a:pos x="0" y="171"/>
              </a:cxn>
              <a:cxn ang="0">
                <a:pos x="897" y="171"/>
              </a:cxn>
              <a:cxn ang="0">
                <a:pos x="897" y="171"/>
              </a:cxn>
            </a:cxnLst>
            <a:rect l="0" t="0" r="r" b="b"/>
            <a:pathLst>
              <a:path w="897" h="171">
                <a:moveTo>
                  <a:pt x="897" y="171"/>
                </a:moveTo>
                <a:lnTo>
                  <a:pt x="897" y="0"/>
                </a:lnTo>
                <a:lnTo>
                  <a:pt x="0" y="0"/>
                </a:lnTo>
                <a:lnTo>
                  <a:pt x="0" y="171"/>
                </a:lnTo>
                <a:lnTo>
                  <a:pt x="897" y="171"/>
                </a:lnTo>
                <a:lnTo>
                  <a:pt x="897" y="171"/>
                </a:lnTo>
                <a:close/>
              </a:path>
            </a:pathLst>
          </a:custGeom>
          <a:solidFill>
            <a:srgbClr val="FF0000"/>
          </a:solidFill>
          <a:ln w="9525" cap="flat">
            <a:noFill/>
            <a:round/>
            <a:headEnd/>
            <a:tailEnd/>
          </a:ln>
          <a:effectLst/>
        </p:spPr>
        <p:txBody>
          <a:bodyPr wrap="none" anchor="ctr"/>
          <a:lstStyle/>
          <a:p>
            <a:endParaRPr lang="hr-HR"/>
          </a:p>
        </p:txBody>
      </p:sp>
      <p:sp>
        <p:nvSpPr>
          <p:cNvPr id="13315" name="Freeform 3"/>
          <p:cNvSpPr>
            <a:spLocks noChangeArrowheads="1"/>
          </p:cNvSpPr>
          <p:nvPr/>
        </p:nvSpPr>
        <p:spPr bwMode="auto">
          <a:xfrm>
            <a:off x="2189163" y="3340100"/>
            <a:ext cx="2479675" cy="271463"/>
          </a:xfrm>
          <a:custGeom>
            <a:avLst/>
            <a:gdLst/>
            <a:ahLst/>
            <a:cxnLst>
              <a:cxn ang="0">
                <a:pos x="1562" y="171"/>
              </a:cxn>
              <a:cxn ang="0">
                <a:pos x="1562" y="0"/>
              </a:cxn>
              <a:cxn ang="0">
                <a:pos x="0" y="0"/>
              </a:cxn>
              <a:cxn ang="0">
                <a:pos x="0" y="171"/>
              </a:cxn>
              <a:cxn ang="0">
                <a:pos x="1562" y="171"/>
              </a:cxn>
              <a:cxn ang="0">
                <a:pos x="1562" y="171"/>
              </a:cxn>
            </a:cxnLst>
            <a:rect l="0" t="0" r="r" b="b"/>
            <a:pathLst>
              <a:path w="1562" h="171">
                <a:moveTo>
                  <a:pt x="1562" y="171"/>
                </a:moveTo>
                <a:lnTo>
                  <a:pt x="1562" y="0"/>
                </a:lnTo>
                <a:lnTo>
                  <a:pt x="0" y="0"/>
                </a:lnTo>
                <a:lnTo>
                  <a:pt x="0" y="171"/>
                </a:lnTo>
                <a:lnTo>
                  <a:pt x="1562" y="171"/>
                </a:lnTo>
                <a:lnTo>
                  <a:pt x="1562" y="171"/>
                </a:lnTo>
                <a:close/>
              </a:path>
            </a:pathLst>
          </a:custGeom>
          <a:solidFill>
            <a:srgbClr val="FF0000"/>
          </a:solidFill>
          <a:ln w="9525" cap="flat">
            <a:noFill/>
            <a:round/>
            <a:headEnd/>
            <a:tailEnd/>
          </a:ln>
          <a:effectLst/>
        </p:spPr>
        <p:txBody>
          <a:bodyPr wrap="none" anchor="ctr"/>
          <a:lstStyle/>
          <a:p>
            <a:endParaRPr lang="hr-HR"/>
          </a:p>
        </p:txBody>
      </p:sp>
      <p:sp>
        <p:nvSpPr>
          <p:cNvPr id="13316" name="Freeform 4"/>
          <p:cNvSpPr>
            <a:spLocks noChangeArrowheads="1"/>
          </p:cNvSpPr>
          <p:nvPr/>
        </p:nvSpPr>
        <p:spPr bwMode="auto">
          <a:xfrm>
            <a:off x="2189163" y="3789363"/>
            <a:ext cx="1057275" cy="273050"/>
          </a:xfrm>
          <a:custGeom>
            <a:avLst/>
            <a:gdLst/>
            <a:ahLst/>
            <a:cxnLst>
              <a:cxn ang="0">
                <a:pos x="666" y="172"/>
              </a:cxn>
              <a:cxn ang="0">
                <a:pos x="666" y="0"/>
              </a:cxn>
              <a:cxn ang="0">
                <a:pos x="0" y="0"/>
              </a:cxn>
              <a:cxn ang="0">
                <a:pos x="0" y="172"/>
              </a:cxn>
              <a:cxn ang="0">
                <a:pos x="666" y="172"/>
              </a:cxn>
              <a:cxn ang="0">
                <a:pos x="666" y="172"/>
              </a:cxn>
            </a:cxnLst>
            <a:rect l="0" t="0" r="r" b="b"/>
            <a:pathLst>
              <a:path w="666" h="172">
                <a:moveTo>
                  <a:pt x="666" y="172"/>
                </a:moveTo>
                <a:lnTo>
                  <a:pt x="666" y="0"/>
                </a:lnTo>
                <a:lnTo>
                  <a:pt x="0" y="0"/>
                </a:lnTo>
                <a:lnTo>
                  <a:pt x="0" y="172"/>
                </a:lnTo>
                <a:lnTo>
                  <a:pt x="666" y="172"/>
                </a:lnTo>
                <a:lnTo>
                  <a:pt x="666" y="172"/>
                </a:lnTo>
                <a:close/>
              </a:path>
            </a:pathLst>
          </a:custGeom>
          <a:solidFill>
            <a:srgbClr val="FF0000"/>
          </a:solidFill>
          <a:ln w="9525" cap="flat">
            <a:noFill/>
            <a:round/>
            <a:headEnd/>
            <a:tailEnd/>
          </a:ln>
          <a:effectLst/>
        </p:spPr>
        <p:txBody>
          <a:bodyPr wrap="none" anchor="ctr"/>
          <a:lstStyle/>
          <a:p>
            <a:endParaRPr lang="hr-HR"/>
          </a:p>
        </p:txBody>
      </p:sp>
      <p:sp>
        <p:nvSpPr>
          <p:cNvPr id="13317" name="Freeform 5"/>
          <p:cNvSpPr>
            <a:spLocks noChangeArrowheads="1"/>
          </p:cNvSpPr>
          <p:nvPr/>
        </p:nvSpPr>
        <p:spPr bwMode="auto">
          <a:xfrm>
            <a:off x="2189163" y="4241800"/>
            <a:ext cx="3355975" cy="271463"/>
          </a:xfrm>
          <a:custGeom>
            <a:avLst/>
            <a:gdLst/>
            <a:ahLst/>
            <a:cxnLst>
              <a:cxn ang="0">
                <a:pos x="2114" y="171"/>
              </a:cxn>
              <a:cxn ang="0">
                <a:pos x="2114" y="0"/>
              </a:cxn>
              <a:cxn ang="0">
                <a:pos x="0" y="0"/>
              </a:cxn>
              <a:cxn ang="0">
                <a:pos x="0" y="171"/>
              </a:cxn>
              <a:cxn ang="0">
                <a:pos x="2114" y="171"/>
              </a:cxn>
              <a:cxn ang="0">
                <a:pos x="2114" y="171"/>
              </a:cxn>
            </a:cxnLst>
            <a:rect l="0" t="0" r="r" b="b"/>
            <a:pathLst>
              <a:path w="2114" h="171">
                <a:moveTo>
                  <a:pt x="2114" y="171"/>
                </a:moveTo>
                <a:lnTo>
                  <a:pt x="2114" y="0"/>
                </a:lnTo>
                <a:lnTo>
                  <a:pt x="0" y="0"/>
                </a:lnTo>
                <a:lnTo>
                  <a:pt x="0" y="171"/>
                </a:lnTo>
                <a:lnTo>
                  <a:pt x="2114" y="171"/>
                </a:lnTo>
                <a:lnTo>
                  <a:pt x="2114" y="171"/>
                </a:lnTo>
                <a:close/>
              </a:path>
            </a:pathLst>
          </a:custGeom>
          <a:solidFill>
            <a:srgbClr val="FF0000"/>
          </a:solidFill>
          <a:ln w="9525" cap="flat">
            <a:noFill/>
            <a:round/>
            <a:headEnd/>
            <a:tailEnd/>
          </a:ln>
          <a:effectLst/>
        </p:spPr>
        <p:txBody>
          <a:bodyPr wrap="none" anchor="ctr"/>
          <a:lstStyle/>
          <a:p>
            <a:endParaRPr lang="hr-HR"/>
          </a:p>
        </p:txBody>
      </p:sp>
      <p:sp>
        <p:nvSpPr>
          <p:cNvPr id="13318" name="Freeform 6"/>
          <p:cNvSpPr>
            <a:spLocks noChangeArrowheads="1"/>
          </p:cNvSpPr>
          <p:nvPr/>
        </p:nvSpPr>
        <p:spPr bwMode="auto">
          <a:xfrm>
            <a:off x="2189163" y="4692650"/>
            <a:ext cx="2833687" cy="273050"/>
          </a:xfrm>
          <a:custGeom>
            <a:avLst/>
            <a:gdLst/>
            <a:ahLst/>
            <a:cxnLst>
              <a:cxn ang="0">
                <a:pos x="1785" y="172"/>
              </a:cxn>
              <a:cxn ang="0">
                <a:pos x="1785" y="0"/>
              </a:cxn>
              <a:cxn ang="0">
                <a:pos x="0" y="0"/>
              </a:cxn>
              <a:cxn ang="0">
                <a:pos x="0" y="172"/>
              </a:cxn>
              <a:cxn ang="0">
                <a:pos x="1785" y="172"/>
              </a:cxn>
              <a:cxn ang="0">
                <a:pos x="1785" y="172"/>
              </a:cxn>
            </a:cxnLst>
            <a:rect l="0" t="0" r="r" b="b"/>
            <a:pathLst>
              <a:path w="1785" h="172">
                <a:moveTo>
                  <a:pt x="1785" y="172"/>
                </a:moveTo>
                <a:lnTo>
                  <a:pt x="1785" y="0"/>
                </a:lnTo>
                <a:lnTo>
                  <a:pt x="0" y="0"/>
                </a:lnTo>
                <a:lnTo>
                  <a:pt x="0" y="172"/>
                </a:lnTo>
                <a:lnTo>
                  <a:pt x="1785" y="172"/>
                </a:lnTo>
                <a:lnTo>
                  <a:pt x="1785" y="172"/>
                </a:lnTo>
                <a:close/>
              </a:path>
            </a:pathLst>
          </a:custGeom>
          <a:solidFill>
            <a:srgbClr val="FF0000"/>
          </a:solidFill>
          <a:ln w="9525" cap="flat">
            <a:noFill/>
            <a:round/>
            <a:headEnd/>
            <a:tailEnd/>
          </a:ln>
          <a:effectLst/>
        </p:spPr>
        <p:txBody>
          <a:bodyPr wrap="none" anchor="ctr"/>
          <a:lstStyle/>
          <a:p>
            <a:endParaRPr lang="hr-HR"/>
          </a:p>
        </p:txBody>
      </p:sp>
      <p:sp>
        <p:nvSpPr>
          <p:cNvPr id="13319" name="Rectangle 7"/>
          <p:cNvSpPr>
            <a:spLocks noChangeArrowheads="1"/>
          </p:cNvSpPr>
          <p:nvPr/>
        </p:nvSpPr>
        <p:spPr bwMode="auto">
          <a:xfrm>
            <a:off x="5562600" y="5005388"/>
            <a:ext cx="22225" cy="131762"/>
          </a:xfrm>
          <a:prstGeom prst="rect">
            <a:avLst/>
          </a:prstGeom>
          <a:solidFill>
            <a:srgbClr val="FFFFFF"/>
          </a:solidFill>
          <a:ln w="9525" cap="flat">
            <a:noFill/>
            <a:round/>
            <a:headEnd/>
            <a:tailEnd/>
          </a:ln>
          <a:effectLst/>
        </p:spPr>
        <p:txBody>
          <a:bodyPr wrap="none" anchor="ctr"/>
          <a:lstStyle/>
          <a:p>
            <a:endParaRPr lang="hr-HR"/>
          </a:p>
        </p:txBody>
      </p:sp>
      <p:sp>
        <p:nvSpPr>
          <p:cNvPr id="13320" name="Rectangle 8"/>
          <p:cNvSpPr>
            <a:spLocks noChangeArrowheads="1"/>
          </p:cNvSpPr>
          <p:nvPr/>
        </p:nvSpPr>
        <p:spPr bwMode="auto">
          <a:xfrm>
            <a:off x="4887913" y="5005388"/>
            <a:ext cx="22225" cy="131762"/>
          </a:xfrm>
          <a:prstGeom prst="rect">
            <a:avLst/>
          </a:prstGeom>
          <a:solidFill>
            <a:srgbClr val="FFFFFF"/>
          </a:solidFill>
          <a:ln w="9525" cap="flat">
            <a:noFill/>
            <a:round/>
            <a:headEnd/>
            <a:tailEnd/>
          </a:ln>
          <a:effectLst/>
        </p:spPr>
        <p:txBody>
          <a:bodyPr wrap="none" anchor="ctr"/>
          <a:lstStyle/>
          <a:p>
            <a:endParaRPr lang="hr-HR"/>
          </a:p>
        </p:txBody>
      </p:sp>
      <p:sp>
        <p:nvSpPr>
          <p:cNvPr id="13321" name="Rectangle 9"/>
          <p:cNvSpPr>
            <a:spLocks noChangeArrowheads="1"/>
          </p:cNvSpPr>
          <p:nvPr/>
        </p:nvSpPr>
        <p:spPr bwMode="auto">
          <a:xfrm>
            <a:off x="4213225" y="5005388"/>
            <a:ext cx="22225" cy="131762"/>
          </a:xfrm>
          <a:prstGeom prst="rect">
            <a:avLst/>
          </a:prstGeom>
          <a:solidFill>
            <a:srgbClr val="FFFFFF"/>
          </a:solidFill>
          <a:ln w="9525" cap="flat">
            <a:noFill/>
            <a:round/>
            <a:headEnd/>
            <a:tailEnd/>
          </a:ln>
          <a:effectLst/>
        </p:spPr>
        <p:txBody>
          <a:bodyPr wrap="none" anchor="ctr"/>
          <a:lstStyle/>
          <a:p>
            <a:endParaRPr lang="hr-HR"/>
          </a:p>
        </p:txBody>
      </p:sp>
      <p:sp>
        <p:nvSpPr>
          <p:cNvPr id="13322" name="Rectangle 10"/>
          <p:cNvSpPr>
            <a:spLocks noChangeArrowheads="1"/>
          </p:cNvSpPr>
          <p:nvPr/>
        </p:nvSpPr>
        <p:spPr bwMode="auto">
          <a:xfrm>
            <a:off x="3538538" y="5005388"/>
            <a:ext cx="23812" cy="131762"/>
          </a:xfrm>
          <a:prstGeom prst="rect">
            <a:avLst/>
          </a:prstGeom>
          <a:solidFill>
            <a:srgbClr val="FFFFFF"/>
          </a:solidFill>
          <a:ln w="9525" cap="flat">
            <a:noFill/>
            <a:round/>
            <a:headEnd/>
            <a:tailEnd/>
          </a:ln>
          <a:effectLst/>
        </p:spPr>
        <p:txBody>
          <a:bodyPr wrap="none" anchor="ctr"/>
          <a:lstStyle/>
          <a:p>
            <a:endParaRPr lang="hr-HR"/>
          </a:p>
        </p:txBody>
      </p:sp>
      <p:sp>
        <p:nvSpPr>
          <p:cNvPr id="13323" name="Rectangle 11"/>
          <p:cNvSpPr>
            <a:spLocks noChangeArrowheads="1"/>
          </p:cNvSpPr>
          <p:nvPr/>
        </p:nvSpPr>
        <p:spPr bwMode="auto">
          <a:xfrm>
            <a:off x="2863850" y="5005388"/>
            <a:ext cx="23813" cy="131762"/>
          </a:xfrm>
          <a:prstGeom prst="rect">
            <a:avLst/>
          </a:prstGeom>
          <a:solidFill>
            <a:srgbClr val="FFFFFF"/>
          </a:solidFill>
          <a:ln w="9525" cap="flat">
            <a:noFill/>
            <a:round/>
            <a:headEnd/>
            <a:tailEnd/>
          </a:ln>
          <a:effectLst/>
        </p:spPr>
        <p:txBody>
          <a:bodyPr wrap="none" anchor="ctr"/>
          <a:lstStyle/>
          <a:p>
            <a:endParaRPr lang="hr-HR"/>
          </a:p>
        </p:txBody>
      </p:sp>
      <p:sp>
        <p:nvSpPr>
          <p:cNvPr id="13324" name="Freeform 12"/>
          <p:cNvSpPr>
            <a:spLocks noChangeArrowheads="1"/>
          </p:cNvSpPr>
          <p:nvPr/>
        </p:nvSpPr>
        <p:spPr bwMode="auto">
          <a:xfrm>
            <a:off x="2179638" y="2271713"/>
            <a:ext cx="4084637" cy="2881312"/>
          </a:xfrm>
          <a:custGeom>
            <a:avLst/>
            <a:gdLst/>
            <a:ahLst/>
            <a:cxnLst>
              <a:cxn ang="0">
                <a:pos x="14" y="0"/>
              </a:cxn>
              <a:cxn ang="0">
                <a:pos x="1" y="0"/>
              </a:cxn>
              <a:cxn ang="0">
                <a:pos x="0" y="1815"/>
              </a:cxn>
              <a:cxn ang="0">
                <a:pos x="2573" y="1815"/>
              </a:cxn>
              <a:cxn ang="0">
                <a:pos x="2560" y="1799"/>
              </a:cxn>
              <a:cxn ang="0">
                <a:pos x="13" y="1799"/>
              </a:cxn>
              <a:cxn ang="0">
                <a:pos x="14" y="0"/>
              </a:cxn>
            </a:cxnLst>
            <a:rect l="0" t="0" r="r" b="b"/>
            <a:pathLst>
              <a:path w="2573" h="1815">
                <a:moveTo>
                  <a:pt x="14" y="0"/>
                </a:moveTo>
                <a:lnTo>
                  <a:pt x="1" y="0"/>
                </a:lnTo>
                <a:lnTo>
                  <a:pt x="0" y="1815"/>
                </a:lnTo>
                <a:lnTo>
                  <a:pt x="2573" y="1815"/>
                </a:lnTo>
                <a:lnTo>
                  <a:pt x="2560" y="1799"/>
                </a:lnTo>
                <a:lnTo>
                  <a:pt x="13" y="1799"/>
                </a:lnTo>
                <a:lnTo>
                  <a:pt x="14" y="0"/>
                </a:lnTo>
                <a:close/>
              </a:path>
            </a:pathLst>
          </a:custGeom>
          <a:solidFill>
            <a:srgbClr val="FFFFFF"/>
          </a:solidFill>
          <a:ln w="9525" cap="flat">
            <a:noFill/>
            <a:round/>
            <a:headEnd/>
            <a:tailEnd/>
          </a:ln>
          <a:effectLst/>
        </p:spPr>
        <p:txBody>
          <a:bodyPr wrap="none" anchor="ctr"/>
          <a:lstStyle/>
          <a:p>
            <a:endParaRPr lang="hr-HR"/>
          </a:p>
        </p:txBody>
      </p:sp>
      <p:sp>
        <p:nvSpPr>
          <p:cNvPr id="13325" name="Freeform 13"/>
          <p:cNvSpPr>
            <a:spLocks noChangeArrowheads="1"/>
          </p:cNvSpPr>
          <p:nvPr/>
        </p:nvSpPr>
        <p:spPr bwMode="auto">
          <a:xfrm>
            <a:off x="6242050" y="5005388"/>
            <a:ext cx="22225" cy="147637"/>
          </a:xfrm>
          <a:custGeom>
            <a:avLst/>
            <a:gdLst/>
            <a:ahLst/>
            <a:cxnLst>
              <a:cxn ang="0">
                <a:pos x="14" y="93"/>
              </a:cxn>
              <a:cxn ang="0">
                <a:pos x="14" y="0"/>
              </a:cxn>
              <a:cxn ang="0">
                <a:pos x="0" y="0"/>
              </a:cxn>
              <a:cxn ang="0">
                <a:pos x="1" y="77"/>
              </a:cxn>
              <a:cxn ang="0">
                <a:pos x="14" y="93"/>
              </a:cxn>
            </a:cxnLst>
            <a:rect l="0" t="0" r="r" b="b"/>
            <a:pathLst>
              <a:path w="14" h="93">
                <a:moveTo>
                  <a:pt x="14" y="93"/>
                </a:moveTo>
                <a:lnTo>
                  <a:pt x="14" y="0"/>
                </a:lnTo>
                <a:lnTo>
                  <a:pt x="0" y="0"/>
                </a:lnTo>
                <a:lnTo>
                  <a:pt x="1" y="77"/>
                </a:lnTo>
                <a:lnTo>
                  <a:pt x="14" y="93"/>
                </a:lnTo>
                <a:close/>
              </a:path>
            </a:pathLst>
          </a:custGeom>
          <a:solidFill>
            <a:srgbClr val="FFFFFF"/>
          </a:solidFill>
          <a:ln w="9525" cap="flat">
            <a:noFill/>
            <a:round/>
            <a:headEnd/>
            <a:tailEnd/>
          </a:ln>
          <a:effectLst/>
        </p:spPr>
        <p:txBody>
          <a:bodyPr wrap="none" anchor="ctr"/>
          <a:lstStyle/>
          <a:p>
            <a:endParaRPr lang="hr-HR"/>
          </a:p>
        </p:txBody>
      </p:sp>
      <p:sp>
        <p:nvSpPr>
          <p:cNvPr id="13326" name="Rectangle 14"/>
          <p:cNvSpPr>
            <a:spLocks noChangeArrowheads="1"/>
          </p:cNvSpPr>
          <p:nvPr/>
        </p:nvSpPr>
        <p:spPr bwMode="auto">
          <a:xfrm>
            <a:off x="1603375" y="6484938"/>
            <a:ext cx="1122363" cy="238125"/>
          </a:xfrm>
          <a:prstGeom prst="rect">
            <a:avLst/>
          </a:prstGeom>
          <a:noFill/>
          <a:ln w="9525" cap="flat">
            <a:noFill/>
            <a:round/>
            <a:headEnd/>
            <a:tailEnd/>
          </a:ln>
          <a:effectLst/>
        </p:spPr>
        <p:txBody>
          <a:bodyPr wrap="none" lIns="86040" tIns="42840" rIns="86040" bIns="42840" anchor="ctr">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993300"/>
                </a:solidFill>
                <a:latin typeface="Arial" charset="0"/>
              </a:rPr>
              <a:t>Amos et al. 1997</a:t>
            </a:r>
          </a:p>
        </p:txBody>
      </p:sp>
      <p:sp>
        <p:nvSpPr>
          <p:cNvPr id="13327" name="Rectangle 15"/>
          <p:cNvSpPr>
            <a:spLocks noChangeArrowheads="1"/>
          </p:cNvSpPr>
          <p:nvPr/>
        </p:nvSpPr>
        <p:spPr bwMode="auto">
          <a:xfrm>
            <a:off x="1488200" y="4676775"/>
            <a:ext cx="681913" cy="301960"/>
          </a:xfrm>
          <a:prstGeom prst="rect">
            <a:avLst/>
          </a:prstGeom>
          <a:noFill/>
          <a:ln w="9525" cap="flat">
            <a:noFill/>
            <a:round/>
            <a:headEnd/>
            <a:tailEnd/>
          </a:ln>
          <a:effectLst/>
        </p:spPr>
        <p:txBody>
          <a:bodyPr wrap="none" lIns="86040" tIns="42840" rIns="86040" bIns="42840">
            <a:spAutoFit/>
          </a:bodyP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err="1">
                <a:latin typeface="Arial" charset="0"/>
              </a:rPr>
              <a:t>Afri</a:t>
            </a:r>
            <a:r>
              <a:rPr lang="hr-HR" sz="1400" b="1" dirty="0">
                <a:latin typeface="Arial" charset="0"/>
              </a:rPr>
              <a:t>k</a:t>
            </a:r>
            <a:r>
              <a:rPr lang="en-GB" sz="1400" b="1" dirty="0">
                <a:latin typeface="Arial" charset="0"/>
              </a:rPr>
              <a:t>a</a:t>
            </a:r>
          </a:p>
        </p:txBody>
      </p:sp>
      <p:sp>
        <p:nvSpPr>
          <p:cNvPr id="13328" name="Rectangle 16"/>
          <p:cNvSpPr>
            <a:spLocks noChangeArrowheads="1"/>
          </p:cNvSpPr>
          <p:nvPr/>
        </p:nvSpPr>
        <p:spPr bwMode="auto">
          <a:xfrm>
            <a:off x="1576380" y="4224338"/>
            <a:ext cx="592145" cy="301960"/>
          </a:xfrm>
          <a:prstGeom prst="rect">
            <a:avLst/>
          </a:prstGeom>
          <a:noFill/>
          <a:ln w="9525" cap="flat">
            <a:noFill/>
            <a:round/>
            <a:headEnd/>
            <a:tailEnd/>
          </a:ln>
          <a:effectLst/>
        </p:spPr>
        <p:txBody>
          <a:bodyPr wrap="none" lIns="86040" tIns="42840" rIns="86040" bIns="42840">
            <a:spAutoFit/>
          </a:bodyP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1400" b="1" dirty="0">
                <a:latin typeface="Arial" charset="0"/>
              </a:rPr>
              <a:t>Azija</a:t>
            </a:r>
          </a:p>
        </p:txBody>
      </p:sp>
      <p:sp>
        <p:nvSpPr>
          <p:cNvPr id="13329" name="Rectangle 17"/>
          <p:cNvSpPr>
            <a:spLocks noChangeArrowheads="1"/>
          </p:cNvSpPr>
          <p:nvPr/>
        </p:nvSpPr>
        <p:spPr bwMode="auto">
          <a:xfrm>
            <a:off x="496214" y="3771900"/>
            <a:ext cx="1672311" cy="301960"/>
          </a:xfrm>
          <a:prstGeom prst="rect">
            <a:avLst/>
          </a:prstGeom>
          <a:noFill/>
          <a:ln w="9525" cap="flat">
            <a:noFill/>
            <a:round/>
            <a:headEnd/>
            <a:tailEnd/>
          </a:ln>
          <a:effectLst/>
        </p:spPr>
        <p:txBody>
          <a:bodyPr wrap="none" lIns="86040" tIns="42840" rIns="86040" bIns="42840">
            <a:spAutoFit/>
          </a:bodyP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1400" b="1" dirty="0">
                <a:latin typeface="Arial" charset="0"/>
              </a:rPr>
              <a:t>Sjeverna Amerika</a:t>
            </a:r>
          </a:p>
        </p:txBody>
      </p:sp>
      <p:sp>
        <p:nvSpPr>
          <p:cNvPr id="13330" name="Rectangle 18"/>
          <p:cNvSpPr>
            <a:spLocks noChangeArrowheads="1"/>
          </p:cNvSpPr>
          <p:nvPr/>
        </p:nvSpPr>
        <p:spPr bwMode="auto">
          <a:xfrm>
            <a:off x="736664" y="3308350"/>
            <a:ext cx="1431861" cy="301960"/>
          </a:xfrm>
          <a:prstGeom prst="rect">
            <a:avLst/>
          </a:prstGeom>
          <a:noFill/>
          <a:ln w="9525" cap="flat">
            <a:noFill/>
            <a:round/>
            <a:headEnd/>
            <a:tailEnd/>
          </a:ln>
          <a:effectLst/>
        </p:spPr>
        <p:txBody>
          <a:bodyPr wrap="none" lIns="86040" tIns="42840" rIns="86040" bIns="42840">
            <a:spAutoFit/>
          </a:bodyP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1400" b="1" dirty="0">
                <a:latin typeface="Arial" charset="0"/>
              </a:rPr>
              <a:t>Južna Amerika</a:t>
            </a:r>
          </a:p>
        </p:txBody>
      </p:sp>
      <p:sp>
        <p:nvSpPr>
          <p:cNvPr id="13331" name="Rectangle 19"/>
          <p:cNvSpPr>
            <a:spLocks noChangeArrowheads="1"/>
          </p:cNvSpPr>
          <p:nvPr/>
        </p:nvSpPr>
        <p:spPr bwMode="auto">
          <a:xfrm>
            <a:off x="1779588" y="5165725"/>
            <a:ext cx="738187" cy="301960"/>
          </a:xfrm>
          <a:prstGeom prst="rect">
            <a:avLst/>
          </a:prstGeom>
          <a:noFill/>
          <a:ln w="9525" cap="flat">
            <a:noFill/>
            <a:round/>
            <a:headEnd/>
            <a:tailEnd/>
          </a:ln>
          <a:effectLst/>
        </p:spPr>
        <p:txBody>
          <a:bodyPr lIns="86040" tIns="42840" rIns="86040" bIns="4284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Arial" charset="0"/>
              </a:rPr>
              <a:t>0</a:t>
            </a:r>
          </a:p>
        </p:txBody>
      </p:sp>
      <p:sp>
        <p:nvSpPr>
          <p:cNvPr id="13332" name="Rectangle 20"/>
          <p:cNvSpPr>
            <a:spLocks noChangeArrowheads="1"/>
          </p:cNvSpPr>
          <p:nvPr/>
        </p:nvSpPr>
        <p:spPr bwMode="auto">
          <a:xfrm>
            <a:off x="2463800" y="5165725"/>
            <a:ext cx="739775" cy="301960"/>
          </a:xfrm>
          <a:prstGeom prst="rect">
            <a:avLst/>
          </a:prstGeom>
          <a:noFill/>
          <a:ln w="9525" cap="flat">
            <a:noFill/>
            <a:round/>
            <a:headEnd/>
            <a:tailEnd/>
          </a:ln>
          <a:effectLst/>
        </p:spPr>
        <p:txBody>
          <a:bodyPr lIns="86040" tIns="42840" rIns="86040" bIns="4284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Arial" charset="0"/>
              </a:rPr>
              <a:t>20</a:t>
            </a:r>
          </a:p>
        </p:txBody>
      </p:sp>
      <p:sp>
        <p:nvSpPr>
          <p:cNvPr id="13333" name="Rectangle 21"/>
          <p:cNvSpPr>
            <a:spLocks noChangeArrowheads="1"/>
          </p:cNvSpPr>
          <p:nvPr/>
        </p:nvSpPr>
        <p:spPr bwMode="auto">
          <a:xfrm>
            <a:off x="3148013" y="5165725"/>
            <a:ext cx="739775" cy="301960"/>
          </a:xfrm>
          <a:prstGeom prst="rect">
            <a:avLst/>
          </a:prstGeom>
          <a:noFill/>
          <a:ln w="9525" cap="flat">
            <a:noFill/>
            <a:round/>
            <a:headEnd/>
            <a:tailEnd/>
          </a:ln>
          <a:effectLst/>
        </p:spPr>
        <p:txBody>
          <a:bodyPr lIns="86040" tIns="42840" rIns="86040" bIns="4284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Arial" charset="0"/>
              </a:rPr>
              <a:t>40</a:t>
            </a:r>
          </a:p>
        </p:txBody>
      </p:sp>
      <p:sp>
        <p:nvSpPr>
          <p:cNvPr id="13334" name="Rectangle 22"/>
          <p:cNvSpPr>
            <a:spLocks noChangeArrowheads="1"/>
          </p:cNvSpPr>
          <p:nvPr/>
        </p:nvSpPr>
        <p:spPr bwMode="auto">
          <a:xfrm>
            <a:off x="3832225" y="5165725"/>
            <a:ext cx="741363" cy="301960"/>
          </a:xfrm>
          <a:prstGeom prst="rect">
            <a:avLst/>
          </a:prstGeom>
          <a:noFill/>
          <a:ln w="9525" cap="flat">
            <a:noFill/>
            <a:round/>
            <a:headEnd/>
            <a:tailEnd/>
          </a:ln>
          <a:effectLst/>
        </p:spPr>
        <p:txBody>
          <a:bodyPr lIns="86040" tIns="42840" rIns="86040" bIns="4284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Arial" charset="0"/>
              </a:rPr>
              <a:t>60</a:t>
            </a:r>
          </a:p>
        </p:txBody>
      </p:sp>
      <p:sp>
        <p:nvSpPr>
          <p:cNvPr id="13335" name="Rectangle 23"/>
          <p:cNvSpPr>
            <a:spLocks noChangeArrowheads="1"/>
          </p:cNvSpPr>
          <p:nvPr/>
        </p:nvSpPr>
        <p:spPr bwMode="auto">
          <a:xfrm>
            <a:off x="4518025" y="5165725"/>
            <a:ext cx="738188" cy="301960"/>
          </a:xfrm>
          <a:prstGeom prst="rect">
            <a:avLst/>
          </a:prstGeom>
          <a:noFill/>
          <a:ln w="9525" cap="flat">
            <a:noFill/>
            <a:round/>
            <a:headEnd/>
            <a:tailEnd/>
          </a:ln>
          <a:effectLst/>
        </p:spPr>
        <p:txBody>
          <a:bodyPr lIns="86040" tIns="42840" rIns="86040" bIns="4284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Arial" charset="0"/>
              </a:rPr>
              <a:t>80</a:t>
            </a:r>
          </a:p>
        </p:txBody>
      </p:sp>
      <p:sp>
        <p:nvSpPr>
          <p:cNvPr id="13336" name="Rectangle 24"/>
          <p:cNvSpPr>
            <a:spLocks noChangeArrowheads="1"/>
          </p:cNvSpPr>
          <p:nvPr/>
        </p:nvSpPr>
        <p:spPr bwMode="auto">
          <a:xfrm>
            <a:off x="2133600" y="5791200"/>
            <a:ext cx="4421188" cy="284163"/>
          </a:xfrm>
          <a:prstGeom prst="rect">
            <a:avLst/>
          </a:prstGeom>
          <a:noFill/>
          <a:ln w="9525" cap="flat">
            <a:noFill/>
            <a:round/>
            <a:headEnd/>
            <a:tailEnd/>
          </a:ln>
          <a:effectLst/>
        </p:spPr>
        <p:txBody>
          <a:bodyPr lIns="86040" tIns="42840" rIns="86040" bIns="4284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1300" b="1" dirty="0">
                <a:latin typeface="Arial" charset="0"/>
              </a:rPr>
              <a:t>Porast prevalencije – tip 2 </a:t>
            </a:r>
            <a:r>
              <a:rPr lang="en-GB" sz="1300" b="1" dirty="0">
                <a:latin typeface="Arial" charset="0"/>
              </a:rPr>
              <a:t> 1997–2010 (%)</a:t>
            </a:r>
          </a:p>
        </p:txBody>
      </p:sp>
      <p:sp>
        <p:nvSpPr>
          <p:cNvPr id="13337" name="Rectangle 25"/>
          <p:cNvSpPr>
            <a:spLocks noChangeArrowheads="1"/>
          </p:cNvSpPr>
          <p:nvPr/>
        </p:nvSpPr>
        <p:spPr bwMode="auto">
          <a:xfrm>
            <a:off x="5202238" y="5165725"/>
            <a:ext cx="738187" cy="301960"/>
          </a:xfrm>
          <a:prstGeom prst="rect">
            <a:avLst/>
          </a:prstGeom>
          <a:noFill/>
          <a:ln w="9525" cap="flat">
            <a:noFill/>
            <a:round/>
            <a:headEnd/>
            <a:tailEnd/>
          </a:ln>
          <a:effectLst/>
        </p:spPr>
        <p:txBody>
          <a:bodyPr lIns="86040" tIns="42840" rIns="86040" bIns="4284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Arial" charset="0"/>
              </a:rPr>
              <a:t>100</a:t>
            </a:r>
          </a:p>
        </p:txBody>
      </p:sp>
      <p:sp>
        <p:nvSpPr>
          <p:cNvPr id="13338" name="Rectangle 26"/>
          <p:cNvSpPr>
            <a:spLocks noChangeArrowheads="1"/>
          </p:cNvSpPr>
          <p:nvPr/>
        </p:nvSpPr>
        <p:spPr bwMode="auto">
          <a:xfrm>
            <a:off x="5886450" y="5165725"/>
            <a:ext cx="738188" cy="301960"/>
          </a:xfrm>
          <a:prstGeom prst="rect">
            <a:avLst/>
          </a:prstGeom>
          <a:noFill/>
          <a:ln w="9525" cap="flat">
            <a:noFill/>
            <a:round/>
            <a:headEnd/>
            <a:tailEnd/>
          </a:ln>
          <a:effectLst/>
        </p:spPr>
        <p:txBody>
          <a:bodyPr lIns="86040" tIns="42840" rIns="86040" bIns="4284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Arial" charset="0"/>
              </a:rPr>
              <a:t>120</a:t>
            </a:r>
          </a:p>
        </p:txBody>
      </p:sp>
      <p:sp>
        <p:nvSpPr>
          <p:cNvPr id="13339" name="Rectangle 27"/>
          <p:cNvSpPr>
            <a:spLocks noChangeArrowheads="1"/>
          </p:cNvSpPr>
          <p:nvPr/>
        </p:nvSpPr>
        <p:spPr bwMode="auto">
          <a:xfrm>
            <a:off x="1387227" y="2855913"/>
            <a:ext cx="781298" cy="301960"/>
          </a:xfrm>
          <a:prstGeom prst="rect">
            <a:avLst/>
          </a:prstGeom>
          <a:noFill/>
          <a:ln w="9525" cap="flat">
            <a:noFill/>
            <a:round/>
            <a:headEnd/>
            <a:tailEnd/>
          </a:ln>
          <a:effectLst/>
        </p:spPr>
        <p:txBody>
          <a:bodyPr wrap="none" lIns="86040" tIns="42840" rIns="86040" bIns="42840">
            <a:spAutoFit/>
          </a:bodyP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Arial" charset="0"/>
              </a:rPr>
              <a:t>E</a:t>
            </a:r>
            <a:r>
              <a:rPr lang="hr-HR" sz="1400" b="1" dirty="0">
                <a:latin typeface="Arial" charset="0"/>
              </a:rPr>
              <a:t>v</a:t>
            </a:r>
            <a:r>
              <a:rPr lang="en-GB" sz="1400" b="1" dirty="0" err="1">
                <a:latin typeface="Arial" charset="0"/>
              </a:rPr>
              <a:t>rop</a:t>
            </a:r>
            <a:r>
              <a:rPr lang="hr-HR" sz="1400" b="1" dirty="0">
                <a:latin typeface="Arial" charset="0"/>
              </a:rPr>
              <a:t>a</a:t>
            </a:r>
          </a:p>
        </p:txBody>
      </p:sp>
      <p:sp>
        <p:nvSpPr>
          <p:cNvPr id="13340" name="Rectangle 28"/>
          <p:cNvSpPr>
            <a:spLocks noChangeArrowheads="1"/>
          </p:cNvSpPr>
          <p:nvPr/>
        </p:nvSpPr>
        <p:spPr bwMode="auto">
          <a:xfrm>
            <a:off x="1249369" y="2403475"/>
            <a:ext cx="919156" cy="301960"/>
          </a:xfrm>
          <a:prstGeom prst="rect">
            <a:avLst/>
          </a:prstGeom>
          <a:noFill/>
          <a:ln w="9525" cap="flat">
            <a:noFill/>
            <a:round/>
            <a:headEnd/>
            <a:tailEnd/>
          </a:ln>
          <a:effectLst/>
        </p:spPr>
        <p:txBody>
          <a:bodyPr wrap="none" lIns="86040" tIns="42840" rIns="86040" bIns="42840">
            <a:spAutoFit/>
          </a:bodyP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err="1">
                <a:latin typeface="Arial" charset="0"/>
              </a:rPr>
              <a:t>Oceani</a:t>
            </a:r>
            <a:r>
              <a:rPr lang="hr-HR" sz="1400" b="1" dirty="0">
                <a:latin typeface="Arial" charset="0"/>
              </a:rPr>
              <a:t>j</a:t>
            </a:r>
            <a:r>
              <a:rPr lang="en-GB" sz="1400" b="1" dirty="0">
                <a:latin typeface="Arial" charset="0"/>
              </a:rPr>
              <a:t>a</a:t>
            </a:r>
          </a:p>
        </p:txBody>
      </p:sp>
      <p:sp>
        <p:nvSpPr>
          <p:cNvPr id="13341" name="Rectangle 29"/>
          <p:cNvSpPr>
            <a:spLocks noGrp="1" noChangeArrowheads="1"/>
          </p:cNvSpPr>
          <p:nvPr>
            <p:ph type="title" idx="4294967295"/>
          </p:nvPr>
        </p:nvSpPr>
        <p:spPr>
          <a:xfrm>
            <a:off x="457200" y="277813"/>
            <a:ext cx="8229600" cy="1143000"/>
          </a:xfrm>
          <a:ln/>
        </p:spPr>
        <p:txBody>
          <a:bodyPr>
            <a:norm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dirty="0">
                <a:solidFill>
                  <a:schemeClr val="tx1"/>
                </a:solidFill>
              </a:rPr>
              <a:t>Porast prevalencije - tip 2</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539552" y="0"/>
            <a:ext cx="8229600" cy="950912"/>
          </a:xfrm>
          <a:ln/>
        </p:spPr>
        <p:txBody>
          <a:bodyPr>
            <a:normAutofit fontScale="90000"/>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3200" b="0" dirty="0">
                <a:solidFill>
                  <a:schemeClr val="tx1"/>
                </a:solidFill>
              </a:rPr>
              <a:t>Raspodjela po tipu bolesti u Republici Hrvatskoj</a:t>
            </a:r>
          </a:p>
        </p:txBody>
      </p:sp>
      <p:graphicFrame>
        <p:nvGraphicFramePr>
          <p:cNvPr id="14338" name="Object 2"/>
          <p:cNvGraphicFramePr>
            <a:graphicFrameLocks noChangeAspect="1"/>
          </p:cNvGraphicFramePr>
          <p:nvPr/>
        </p:nvGraphicFramePr>
        <p:xfrm>
          <a:off x="223838" y="1484313"/>
          <a:ext cx="8867775" cy="3984625"/>
        </p:xfrm>
        <a:graphic>
          <a:graphicData uri="http://schemas.openxmlformats.org/presentationml/2006/ole">
            <mc:AlternateContent xmlns:mc="http://schemas.openxmlformats.org/markup-compatibility/2006">
              <mc:Choice xmlns:v="urn:schemas-microsoft-com:vml" Requires="v">
                <p:oleObj name="Chart" r:id="rId3" imgW="8896441" imgH="4000416" progId="Excel.Sheet.8">
                  <p:embed followColorScheme="full"/>
                </p:oleObj>
              </mc:Choice>
              <mc:Fallback>
                <p:oleObj name="Chart" r:id="rId3" imgW="8896441" imgH="4000416" progId="Excel.Sheet.8">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8" y="1484313"/>
                        <a:ext cx="8867775" cy="39846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4339" name="Rectangle 3"/>
          <p:cNvSpPr>
            <a:spLocks noChangeArrowheads="1"/>
          </p:cNvSpPr>
          <p:nvPr/>
        </p:nvSpPr>
        <p:spPr bwMode="auto">
          <a:xfrm>
            <a:off x="0" y="5638800"/>
            <a:ext cx="9144000" cy="5207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err="1">
                <a:cs typeface="Times New Roman" pitchFamily="16" charset="0"/>
              </a:rPr>
              <a:t>Poljicanin</a:t>
            </a:r>
            <a:r>
              <a:rPr lang="en-US" sz="1400" b="1" dirty="0">
                <a:cs typeface="Times New Roman" pitchFamily="16" charset="0"/>
              </a:rPr>
              <a:t> T, </a:t>
            </a:r>
            <a:r>
              <a:rPr lang="en-US" sz="1400" b="1" dirty="0" err="1">
                <a:cs typeface="Times New Roman" pitchFamily="16" charset="0"/>
              </a:rPr>
              <a:t>Sekerija</a:t>
            </a:r>
            <a:r>
              <a:rPr lang="en-US" sz="1400" b="1" dirty="0">
                <a:cs typeface="Times New Roman" pitchFamily="16" charset="0"/>
              </a:rPr>
              <a:t> M, </a:t>
            </a:r>
            <a:r>
              <a:rPr lang="en-US" sz="1400" b="1" dirty="0" err="1">
                <a:cs typeface="Times New Roman" pitchFamily="16" charset="0"/>
              </a:rPr>
              <a:t>Metelko</a:t>
            </a:r>
            <a:r>
              <a:rPr lang="en-US" sz="1400" b="1" dirty="0">
                <a:cs typeface="Times New Roman" pitchFamily="16" charset="0"/>
              </a:rPr>
              <a:t> Z: </a:t>
            </a:r>
            <a:r>
              <a:rPr lang="en-US" sz="1400" b="1" dirty="0" err="1">
                <a:cs typeface="Times New Roman" pitchFamily="16" charset="0"/>
              </a:rPr>
              <a:t>Šećerna</a:t>
            </a:r>
            <a:r>
              <a:rPr lang="en-US" sz="1400" b="1" dirty="0">
                <a:cs typeface="Times New Roman" pitchFamily="16" charset="0"/>
              </a:rPr>
              <a:t> </a:t>
            </a:r>
            <a:r>
              <a:rPr lang="en-US" sz="1400" b="1" dirty="0" err="1">
                <a:cs typeface="Times New Roman" pitchFamily="16" charset="0"/>
              </a:rPr>
              <a:t>bolest-epidemiološko</a:t>
            </a:r>
            <a:r>
              <a:rPr lang="en-US" sz="1400" b="1" dirty="0">
                <a:cs typeface="Times New Roman" pitchFamily="16" charset="0"/>
              </a:rPr>
              <a:t> </a:t>
            </a:r>
            <a:r>
              <a:rPr lang="en-US" sz="1400" b="1" dirty="0" err="1">
                <a:cs typeface="Times New Roman" pitchFamily="16" charset="0"/>
              </a:rPr>
              <a:t>stanje</a:t>
            </a:r>
            <a:r>
              <a:rPr lang="en-US" sz="1400" b="1" dirty="0">
                <a:cs typeface="Times New Roman" pitchFamily="16" charset="0"/>
              </a:rPr>
              <a:t> </a:t>
            </a:r>
            <a:r>
              <a:rPr lang="en-US" sz="1400" b="1" dirty="0" err="1">
                <a:cs typeface="Times New Roman" pitchFamily="16" charset="0"/>
              </a:rPr>
              <a:t>i</a:t>
            </a:r>
            <a:r>
              <a:rPr lang="en-US" sz="1400" b="1" dirty="0">
                <a:cs typeface="Times New Roman" pitchFamily="16" charset="0"/>
              </a:rPr>
              <a:t> </a:t>
            </a:r>
            <a:r>
              <a:rPr lang="en-US" sz="1400" b="1" dirty="0" err="1">
                <a:cs typeface="Times New Roman" pitchFamily="16" charset="0"/>
              </a:rPr>
              <a:t>javno</a:t>
            </a:r>
            <a:r>
              <a:rPr lang="en-US" sz="1400" b="1" dirty="0">
                <a:cs typeface="Times New Roman" pitchFamily="16" charset="0"/>
              </a:rPr>
              <a:t> </a:t>
            </a:r>
            <a:r>
              <a:rPr lang="en-US" sz="1400" b="1" dirty="0" err="1">
                <a:cs typeface="Times New Roman" pitchFamily="16" charset="0"/>
              </a:rPr>
              <a:t>zdravstvene</a:t>
            </a:r>
            <a:r>
              <a:rPr lang="en-US" sz="1400" b="1" dirty="0">
                <a:cs typeface="Times New Roman" pitchFamily="16" charset="0"/>
              </a:rPr>
              <a:t> </a:t>
            </a:r>
            <a:r>
              <a:rPr lang="en-US" sz="1400" b="1" dirty="0" err="1">
                <a:cs typeface="Times New Roman" pitchFamily="16" charset="0"/>
              </a:rPr>
              <a:t>aktivnosti</a:t>
            </a:r>
            <a:r>
              <a:rPr lang="en-US" sz="1400" b="1" dirty="0">
                <a:cs typeface="Times New Roman" pitchFamily="16" charset="0"/>
              </a:rPr>
              <a:t> u </a:t>
            </a:r>
            <a:r>
              <a:rPr lang="en-US" sz="1400" b="1" dirty="0" err="1">
                <a:cs typeface="Times New Roman" pitchFamily="16" charset="0"/>
              </a:rPr>
              <a:t>Hrvatskoj</a:t>
            </a:r>
            <a:r>
              <a:rPr lang="en-US" sz="1400" b="1" dirty="0">
                <a:cs typeface="Times New Roman" pitchFamily="16" charset="0"/>
              </a:rPr>
              <a:t>, </a:t>
            </a:r>
            <a:r>
              <a:rPr lang="en-US" sz="1400" b="1" dirty="0" err="1">
                <a:cs typeface="Times New Roman" pitchFamily="16" charset="0"/>
              </a:rPr>
              <a:t>Hrvatski</a:t>
            </a:r>
            <a:r>
              <a:rPr lang="en-US" sz="1400" b="1" dirty="0">
                <a:cs typeface="Times New Roman" pitchFamily="16" charset="0"/>
              </a:rPr>
              <a:t> </a:t>
            </a:r>
            <a:r>
              <a:rPr lang="en-US" sz="1400" b="1" dirty="0" err="1">
                <a:cs typeface="Times New Roman" pitchFamily="16" charset="0"/>
              </a:rPr>
              <a:t>časopis</a:t>
            </a:r>
            <a:r>
              <a:rPr lang="en-US" sz="1400" b="1" dirty="0">
                <a:cs typeface="Times New Roman" pitchFamily="16" charset="0"/>
              </a:rPr>
              <a:t> </a:t>
            </a:r>
            <a:r>
              <a:rPr lang="en-US" sz="1400" b="1" dirty="0" err="1">
                <a:cs typeface="Times New Roman" pitchFamily="16" charset="0"/>
              </a:rPr>
              <a:t>za</a:t>
            </a:r>
            <a:r>
              <a:rPr lang="en-US" sz="1400" b="1" dirty="0">
                <a:cs typeface="Times New Roman" pitchFamily="16" charset="0"/>
              </a:rPr>
              <a:t> </a:t>
            </a:r>
            <a:r>
              <a:rPr lang="en-US" sz="1400" b="1" dirty="0" err="1">
                <a:cs typeface="Times New Roman" pitchFamily="16" charset="0"/>
              </a:rPr>
              <a:t>javno</a:t>
            </a:r>
            <a:r>
              <a:rPr lang="en-US" sz="1400" b="1" dirty="0">
                <a:cs typeface="Times New Roman" pitchFamily="16" charset="0"/>
              </a:rPr>
              <a:t> </a:t>
            </a:r>
            <a:r>
              <a:rPr lang="en-US" sz="1400" b="1" dirty="0" err="1">
                <a:cs typeface="Times New Roman" pitchFamily="16" charset="0"/>
              </a:rPr>
              <a:t>zdravstvo</a:t>
            </a:r>
            <a:r>
              <a:rPr lang="en-US" sz="1400" b="1" dirty="0">
                <a:cs typeface="Times New Roman" pitchFamily="16" charset="0"/>
              </a:rPr>
              <a:t>. 2011; 7, 7-28</a:t>
            </a:r>
            <a:r>
              <a:rPr lang="en-US" sz="1400" b="1" dirty="0"/>
              <a:t> </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additive="repl">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ppt_x</p:attrName>
                                        </p:attrNameLst>
                                      </p:cBhvr>
                                      <p:tavLst>
                                        <p:tav tm="100000">
                                          <p:val>
                                            <p:strVal val="#ppt_x"/>
                                          </p:val>
                                        </p:tav>
                                        <p:tav>
                                          <p:val>
                                            <p:strVal val="#ppt_x"/>
                                          </p:val>
                                        </p:tav>
                                      </p:tavLst>
                                    </p:anim>
                                    <p:anim calcmode="lin" valueType="num">
                                      <p:cBhvr>
                                        <p:cTn id="8" dur="500" fill="hold"/>
                                        <p:tgtEl>
                                          <p:spTgt spid="14338"/>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60848"/>
            <a:ext cx="8686800" cy="841248"/>
          </a:xfrm>
        </p:spPr>
        <p:txBody>
          <a:bodyPr>
            <a:normAutofit fontScale="90000"/>
          </a:bodyPr>
          <a:lstStyle/>
          <a:p>
            <a:pPr algn="ctr"/>
            <a:r>
              <a:rPr lang="hr-HR" b="1" dirty="0">
                <a:latin typeface="+mn-lt"/>
              </a:rPr>
              <a:t>Kako spriječiti nastajanje šećerne bolesti ?</a:t>
            </a:r>
          </a:p>
        </p:txBody>
      </p:sp>
      <p:sp>
        <p:nvSpPr>
          <p:cNvPr id="66562" name="AutoShape 2" descr="question mark.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66564" name="AutoShape 4" descr="question mark.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66568" name="AutoShape 8" descr="question mark.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66570" name="Picture 10" descr="question mark face | giftsandcollectiblesgalore"/>
          <p:cNvPicPr>
            <a:picLocks noChangeAspect="1" noChangeArrowheads="1"/>
          </p:cNvPicPr>
          <p:nvPr/>
        </p:nvPicPr>
        <p:blipFill>
          <a:blip r:embed="rId2" cstate="print"/>
          <a:srcRect/>
          <a:stretch>
            <a:fillRect/>
          </a:stretch>
        </p:blipFill>
        <p:spPr bwMode="auto">
          <a:xfrm>
            <a:off x="3203848" y="3429000"/>
            <a:ext cx="2524457" cy="2834605"/>
          </a:xfrm>
          <a:prstGeom prst="rect">
            <a:avLst/>
          </a:prstGeom>
          <a:noFill/>
        </p:spPr>
      </p:pic>
    </p:spTree>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60848"/>
            <a:ext cx="8686800" cy="841248"/>
          </a:xfrm>
        </p:spPr>
        <p:txBody>
          <a:bodyPr/>
          <a:lstStyle/>
          <a:p>
            <a:pPr algn="ctr"/>
            <a:r>
              <a:rPr lang="hr-HR" b="1" dirty="0">
                <a:latin typeface="+mn-lt"/>
              </a:rPr>
              <a:t>Što je šećerna bolest i kako nastaje ?</a:t>
            </a:r>
          </a:p>
        </p:txBody>
      </p:sp>
      <p:sp>
        <p:nvSpPr>
          <p:cNvPr id="66562" name="AutoShape 2" descr="question mark.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66564" name="AutoShape 4" descr="question mark.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66568" name="AutoShape 8" descr="question mark.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66570" name="Picture 10" descr="question mark face | giftsandcollectiblesgalore"/>
          <p:cNvPicPr>
            <a:picLocks noChangeAspect="1" noChangeArrowheads="1"/>
          </p:cNvPicPr>
          <p:nvPr/>
        </p:nvPicPr>
        <p:blipFill>
          <a:blip r:embed="rId2" cstate="print"/>
          <a:srcRect/>
          <a:stretch>
            <a:fillRect/>
          </a:stretch>
        </p:blipFill>
        <p:spPr bwMode="auto">
          <a:xfrm>
            <a:off x="3635896" y="3501008"/>
            <a:ext cx="2524457" cy="2834605"/>
          </a:xfrm>
          <a:prstGeom prst="rect">
            <a:avLst/>
          </a:prstGeom>
          <a:noFill/>
        </p:spPr>
      </p:pic>
    </p:spTree>
  </p:cSld>
  <p:clrMapOvr>
    <a:masterClrMapping/>
  </p:clrMapOvr>
  <p:transition>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1335088" y="301625"/>
            <a:ext cx="7313612" cy="1143000"/>
          </a:xfrm>
          <a:prstGeom prst="rect">
            <a:avLst/>
          </a:prstGeom>
          <a:noFill/>
          <a:ln w="9525" cap="flat">
            <a:noFill/>
            <a:round/>
            <a:headEnd/>
            <a:tailEnd/>
          </a:ln>
          <a:effectLst/>
        </p:spPr>
        <p:txBody>
          <a:bodyPr lIns="90000" tIns="46800" rIns="90000" bIns="4680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4400" dirty="0"/>
              <a:t>Promjena životnog stila</a:t>
            </a:r>
          </a:p>
        </p:txBody>
      </p:sp>
      <p:sp>
        <p:nvSpPr>
          <p:cNvPr id="47106" name="Rectangle 2"/>
          <p:cNvSpPr>
            <a:spLocks noChangeArrowheads="1"/>
          </p:cNvSpPr>
          <p:nvPr/>
        </p:nvSpPr>
        <p:spPr bwMode="auto">
          <a:xfrm>
            <a:off x="4752975" y="1628775"/>
            <a:ext cx="4537075" cy="4608513"/>
          </a:xfrm>
          <a:prstGeom prst="rect">
            <a:avLst/>
          </a:prstGeom>
          <a:noFill/>
          <a:ln w="9525" cap="flat">
            <a:noFill/>
            <a:round/>
            <a:headEnd/>
            <a:tailEnd/>
          </a:ln>
          <a:effectLst/>
        </p:spPr>
        <p:txBody>
          <a:bodyPr lIns="90000" tIns="46800" rIns="90000" bIns="46800"/>
          <a:lstStyle/>
          <a:p>
            <a:pPr marL="341313" indent="-341313">
              <a:spcBef>
                <a:spcPts val="525"/>
              </a:spcBef>
              <a:buClr>
                <a:srgbClr val="FFFF00"/>
              </a:buClr>
              <a:buFont typeface="Times New Roman" pitchFamily="16"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hr-HR" sz="2100" dirty="0"/>
              <a:t>Promjena stila života*</a:t>
            </a:r>
          </a:p>
          <a:p>
            <a:pPr marL="741363" lvl="1" indent="-284163">
              <a:spcBef>
                <a:spcPts val="525"/>
              </a:spcBef>
              <a:buClr>
                <a:srgbClr val="FFFF00"/>
              </a:buClr>
              <a:buFont typeface="Times New Roman" pitchFamily="16"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hr-HR" sz="2100" dirty="0"/>
              <a:t>Redukcija tjelesne težine </a:t>
            </a:r>
          </a:p>
          <a:p>
            <a:pPr lvl="2">
              <a:spcBef>
                <a:spcPts val="500"/>
              </a:spcBef>
              <a:buClr>
                <a:srgbClr val="FFFF00"/>
              </a:buClr>
              <a:buFont typeface="Times New Roman" pitchFamily="16"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hr-HR" sz="2000" dirty="0"/>
              <a:t>niskokalorična dijeta</a:t>
            </a:r>
          </a:p>
          <a:p>
            <a:pPr lvl="2">
              <a:spcBef>
                <a:spcPts val="500"/>
              </a:spcBef>
              <a:buClr>
                <a:srgbClr val="FFFF00"/>
              </a:buClr>
              <a:buFont typeface="Times New Roman" pitchFamily="16"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hr-HR" sz="2000" dirty="0"/>
              <a:t>7-10 % TT / 6-12 mj</a:t>
            </a:r>
          </a:p>
          <a:p>
            <a:pPr lvl="2">
              <a:spcBef>
                <a:spcPts val="500"/>
              </a:spcBef>
              <a:buClr>
                <a:srgbClr val="FFFF00"/>
              </a:buClr>
              <a:buFont typeface="Times New Roman" pitchFamily="16"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hr-HR" sz="2000" dirty="0"/>
              <a:t>Redukcija 500-1000 kcal/d</a:t>
            </a:r>
          </a:p>
          <a:p>
            <a:pPr lvl="2">
              <a:spcBef>
                <a:spcPts val="500"/>
              </a:spcBef>
              <a:buClr>
                <a:srgbClr val="FFFF00"/>
              </a:buClr>
              <a:buFont typeface="Times New Roman" pitchFamily="16"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hr-HR" sz="2000" dirty="0"/>
              <a:t>Dijeta siromašna saturiranim masnim kiselinama, kolesterolom, bogata voćem i povrćem </a:t>
            </a:r>
          </a:p>
          <a:p>
            <a:pPr marL="741363" lvl="1" indent="-284163">
              <a:spcBef>
                <a:spcPts val="525"/>
              </a:spcBef>
              <a:buClr>
                <a:srgbClr val="FFFF00"/>
              </a:buClr>
              <a:buFont typeface="Times New Roman" pitchFamily="16"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hr-HR" sz="2100" dirty="0"/>
              <a:t>Fizička aktivnost</a:t>
            </a:r>
          </a:p>
          <a:p>
            <a:pPr lvl="2">
              <a:spcBef>
                <a:spcPts val="500"/>
              </a:spcBef>
              <a:buClr>
                <a:srgbClr val="FFFF00"/>
              </a:buClr>
              <a:buFont typeface="Times New Roman" pitchFamily="16"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hr-HR" sz="2000" dirty="0"/>
              <a:t>&gt; 30 min umjerene fizičke aktivnosti dnevno</a:t>
            </a:r>
          </a:p>
          <a:p>
            <a:pPr marL="741363" lvl="1" indent="-284163">
              <a:spcBef>
                <a:spcPts val="500"/>
              </a:spcBef>
              <a:buClr>
                <a:srgbClr val="FFFF00"/>
              </a:buCl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hr-HR" sz="2000" dirty="0">
              <a:solidFill>
                <a:srgbClr val="FFFF00"/>
              </a:solidFill>
            </a:endParaRPr>
          </a:p>
        </p:txBody>
      </p:sp>
      <p:sp>
        <p:nvSpPr>
          <p:cNvPr id="47107" name="Text Box 3"/>
          <p:cNvSpPr txBox="1">
            <a:spLocks noChangeArrowheads="1"/>
          </p:cNvSpPr>
          <p:nvPr/>
        </p:nvSpPr>
        <p:spPr bwMode="auto">
          <a:xfrm>
            <a:off x="5689600" y="6092825"/>
            <a:ext cx="3024188" cy="456921"/>
          </a:xfrm>
          <a:prstGeom prst="rect">
            <a:avLst/>
          </a:prstGeom>
          <a:noFill/>
          <a:ln w="9525" cap="flat">
            <a:noFill/>
            <a:round/>
            <a:headEnd/>
            <a:tailEnd/>
          </a:ln>
          <a:effectLst/>
        </p:spPr>
        <p:txBody>
          <a:bodyPr lIns="90000" tIns="46800" rIns="90000" bIns="46800">
            <a:spAutoFit/>
          </a:bodyPr>
          <a:lstStyle/>
          <a:p>
            <a:pPr>
              <a:lnSpc>
                <a:spcPct val="55000"/>
              </a:lnSpc>
              <a:spcBef>
                <a:spcPts val="8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1400" b="1" dirty="0">
                <a:latin typeface="Arial" charset="0"/>
                <a:cs typeface="Tahoma" pitchFamily="32" charset="0"/>
              </a:rPr>
              <a:t>* </a:t>
            </a:r>
            <a:r>
              <a:rPr lang="hr-HR" sz="1400" b="1" dirty="0">
                <a:latin typeface="Arial Narrow" pitchFamily="32" charset="0"/>
                <a:cs typeface="Tahoma" pitchFamily="32" charset="0"/>
              </a:rPr>
              <a:t>Knowler. N Engl J med 2002</a:t>
            </a:r>
          </a:p>
          <a:p>
            <a:pPr>
              <a:lnSpc>
                <a:spcPct val="55000"/>
              </a:lnSpc>
              <a:spcBef>
                <a:spcPts val="8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1400" b="1" dirty="0">
                <a:latin typeface="Arial Narrow" pitchFamily="32" charset="0"/>
                <a:cs typeface="Tahoma" pitchFamily="32" charset="0"/>
              </a:rPr>
              <a:t>      Tuomiletho. N Engl J med 2001</a:t>
            </a:r>
          </a:p>
        </p:txBody>
      </p:sp>
      <p:pic>
        <p:nvPicPr>
          <p:cNvPr id="47108" name="Picture 4"/>
          <p:cNvPicPr>
            <a:picLocks noChangeAspect="1" noChangeArrowheads="1"/>
          </p:cNvPicPr>
          <p:nvPr/>
        </p:nvPicPr>
        <p:blipFill>
          <a:blip r:embed="rId3" cstate="print"/>
          <a:srcRect/>
          <a:stretch>
            <a:fillRect/>
          </a:stretch>
        </p:blipFill>
        <p:spPr bwMode="auto">
          <a:xfrm>
            <a:off x="0" y="1628775"/>
            <a:ext cx="4648200" cy="4148138"/>
          </a:xfrm>
          <a:prstGeom prst="rect">
            <a:avLst/>
          </a:prstGeom>
          <a:noFill/>
          <a:ln w="9525" cap="flat">
            <a:noFill/>
            <a:round/>
            <a:headEnd/>
            <a:tailEnd/>
          </a:ln>
          <a:effec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47108"/>
                                        </p:tgtEl>
                                        <p:attrNameLst>
                                          <p:attrName>style.visibility</p:attrName>
                                        </p:attrNameLst>
                                      </p:cBhvr>
                                      <p:to>
                                        <p:strVal val="visible"/>
                                      </p:to>
                                    </p:set>
                                    <p:anim calcmode="lin" valueType="num">
                                      <p:cBhvr>
                                        <p:cTn id="7" dur="500" fill="hold"/>
                                        <p:tgtEl>
                                          <p:spTgt spid="47108"/>
                                        </p:tgtEl>
                                        <p:attrNameLst>
                                          <p:attrName>ppt_x</p:attrName>
                                        </p:attrNameLst>
                                      </p:cBhvr>
                                      <p:tavLst>
                                        <p:tav tm="100000">
                                          <p:val>
                                            <p:strVal val="0-#ppt_w/2"/>
                                          </p:val>
                                        </p:tav>
                                        <p:tav>
                                          <p:val>
                                            <p:strVal val="#ppt_x"/>
                                          </p:val>
                                        </p:tav>
                                      </p:tavLst>
                                    </p:anim>
                                    <p:anim calcmode="lin" valueType="num">
                                      <p:cBhvr>
                                        <p:cTn id="8" dur="500" fill="hold"/>
                                        <p:tgtEl>
                                          <p:spTgt spid="47108"/>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81000" y="457200"/>
            <a:ext cx="8458200" cy="762000"/>
          </a:xfrm>
          <a:prstGeom prst="rect">
            <a:avLst/>
          </a:prstGeom>
          <a:noFill/>
          <a:ln w="9525" cap="flat">
            <a:noFill/>
            <a:round/>
            <a:headEnd/>
            <a:tailEnd/>
          </a:ln>
          <a:effectLst/>
        </p:spPr>
        <p:txBody>
          <a:bodyPr lIns="0" tIns="0" rIns="0" bIns="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4000" dirty="0">
                <a:effectLst>
                  <a:outerShdw blurRad="38100" dist="38100" dir="2700000" algn="tl">
                    <a:srgbClr val="000000"/>
                  </a:outerShdw>
                </a:effectLst>
              </a:rPr>
              <a:t>Preporuke za prehranu ukratko-dosadašnji pristup</a:t>
            </a:r>
          </a:p>
        </p:txBody>
      </p:sp>
      <p:sp>
        <p:nvSpPr>
          <p:cNvPr id="48130" name="Rectangle 2"/>
          <p:cNvSpPr>
            <a:spLocks noChangeArrowheads="1"/>
          </p:cNvSpPr>
          <p:nvPr/>
        </p:nvSpPr>
        <p:spPr bwMode="auto">
          <a:xfrm>
            <a:off x="304800" y="1524000"/>
            <a:ext cx="8520113" cy="5105400"/>
          </a:xfrm>
          <a:prstGeom prst="rect">
            <a:avLst/>
          </a:prstGeom>
          <a:noFill/>
          <a:ln w="9525" cap="flat">
            <a:noFill/>
            <a:round/>
            <a:headEnd/>
            <a:tailEnd/>
          </a:ln>
          <a:effectLst/>
        </p:spPr>
        <p:txBody>
          <a:bodyPr lIns="90000" tIns="46800" rIns="90000" bIns="46800"/>
          <a:lstStyle/>
          <a:p>
            <a:pPr marL="341313" indent="-341313">
              <a:spcBef>
                <a:spcPts val="675"/>
              </a:spcBef>
              <a:buClr>
                <a:srgbClr val="FFFFCC"/>
              </a:buClr>
              <a:buSzPct val="60000"/>
              <a:buFont typeface="Wingdings"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hr-HR" sz="2700" dirty="0"/>
              <a:t>Ugljikohidrati</a:t>
            </a:r>
            <a:r>
              <a:rPr lang="en-US" sz="2700" dirty="0"/>
              <a:t>: 45-65%  </a:t>
            </a:r>
          </a:p>
          <a:p>
            <a:pPr marL="341313" indent="-341313">
              <a:spcBef>
                <a:spcPts val="675"/>
              </a:spcBef>
              <a:buClr>
                <a:srgbClr val="FFFFCC"/>
              </a:buClr>
              <a:buSzPct val="60000"/>
              <a:buFont typeface="Wingdings"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hr-HR" sz="2700" dirty="0"/>
              <a:t>Masnoće</a:t>
            </a:r>
            <a:r>
              <a:rPr lang="en-US" sz="2700" dirty="0"/>
              <a:t>: 20-3</a:t>
            </a:r>
            <a:r>
              <a:rPr lang="en-GB" sz="2700" dirty="0"/>
              <a:t>5</a:t>
            </a:r>
            <a:r>
              <a:rPr lang="en-US" sz="2700" dirty="0"/>
              <a:t>%</a:t>
            </a:r>
          </a:p>
          <a:p>
            <a:pPr marL="341313" indent="-341313">
              <a:spcBef>
                <a:spcPts val="675"/>
              </a:spcBef>
              <a:buClr>
                <a:srgbClr val="FFFFCC"/>
              </a:buClr>
              <a:buSzPct val="60000"/>
              <a:buFont typeface="Wingdings"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hr-HR" sz="2700" dirty="0"/>
              <a:t>Bjelančevine</a:t>
            </a:r>
            <a:r>
              <a:rPr lang="en-US" sz="2700" dirty="0"/>
              <a:t>: 10-20% (0</a:t>
            </a:r>
            <a:r>
              <a:rPr lang="hr-HR" sz="2700" dirty="0"/>
              <a:t>,</a:t>
            </a:r>
            <a:r>
              <a:rPr lang="en-US" sz="2700" dirty="0"/>
              <a:t>8 g/kg/</a:t>
            </a:r>
            <a:r>
              <a:rPr lang="en-US" sz="2700" dirty="0" err="1"/>
              <a:t>da</a:t>
            </a:r>
            <a:r>
              <a:rPr lang="hr-HR" sz="2700" dirty="0"/>
              <a:t>n</a:t>
            </a:r>
            <a:r>
              <a:rPr lang="en-US" sz="2700" dirty="0"/>
              <a:t>)</a:t>
            </a:r>
          </a:p>
          <a:p>
            <a:pPr marL="341313" indent="-341313">
              <a:spcBef>
                <a:spcPts val="675"/>
              </a:spcBef>
              <a:buClr>
                <a:srgbClr val="FFFFCC"/>
              </a:buClr>
              <a:buSzPct val="60000"/>
              <a:buFont typeface="Wingdings"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hr-HR" sz="2700" dirty="0"/>
              <a:t>Sol</a:t>
            </a:r>
            <a:r>
              <a:rPr lang="en-US" sz="2700" dirty="0"/>
              <a:t>: &lt;</a:t>
            </a:r>
            <a:r>
              <a:rPr lang="hr-HR" sz="2700" dirty="0"/>
              <a:t> </a:t>
            </a:r>
            <a:r>
              <a:rPr lang="en-US" sz="2700" dirty="0"/>
              <a:t>3000 mg/</a:t>
            </a:r>
            <a:r>
              <a:rPr lang="en-US" sz="2700" dirty="0" err="1"/>
              <a:t>da</a:t>
            </a:r>
            <a:r>
              <a:rPr lang="hr-HR" sz="2700" dirty="0"/>
              <a:t>n</a:t>
            </a:r>
          </a:p>
          <a:p>
            <a:pPr marL="341313" indent="-341313">
              <a:spcBef>
                <a:spcPts val="675"/>
              </a:spcBef>
              <a:buClr>
                <a:srgbClr val="FFFFCC"/>
              </a:buClr>
              <a:buSzPct val="60000"/>
              <a:buFont typeface="Wingdings"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hr-HR" sz="2700" dirty="0"/>
              <a:t>Vlakna 20-35 g /dan od toga topiva vlakna 10-25g/dan</a:t>
            </a:r>
          </a:p>
          <a:p>
            <a:pPr marL="341313" indent="-341313">
              <a:spcBef>
                <a:spcPts val="675"/>
              </a:spcBef>
              <a:buClr>
                <a:srgbClr val="FFFFCC"/>
              </a:buClr>
              <a:buSzPct val="60000"/>
              <a:buFont typeface="Wingdings"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2700" dirty="0"/>
              <a:t>Vitamin</a:t>
            </a:r>
            <a:r>
              <a:rPr lang="hr-HR" sz="2700" dirty="0"/>
              <a:t>i</a:t>
            </a:r>
            <a:r>
              <a:rPr lang="en-US" sz="2700" dirty="0"/>
              <a:t> </a:t>
            </a:r>
            <a:r>
              <a:rPr lang="hr-HR" sz="2700" dirty="0"/>
              <a:t>i</a:t>
            </a:r>
            <a:r>
              <a:rPr lang="en-US" sz="2700" dirty="0"/>
              <a:t> mineral</a:t>
            </a:r>
            <a:r>
              <a:rPr lang="hr-HR" sz="2700" dirty="0"/>
              <a:t>i</a:t>
            </a:r>
            <a:r>
              <a:rPr lang="en-US" sz="2700" dirty="0"/>
              <a:t>: </a:t>
            </a:r>
            <a:r>
              <a:rPr lang="hr-HR" sz="2700" dirty="0"/>
              <a:t>uz balansiranu prehranu nisu potrebni; o nadomjescima razmisliti u slučaju stresa, bolesti i općenito pojačanih ili dugotrajnih psiho-fizičkih napora</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781050" y="469900"/>
            <a:ext cx="8188325" cy="801688"/>
          </a:xfrm>
          <a:prstGeom prst="rect">
            <a:avLst/>
          </a:prstGeom>
          <a:noFill/>
          <a:ln w="9525" cap="flat">
            <a:noFill/>
            <a:round/>
            <a:headEnd/>
            <a:tailEnd/>
          </a:ln>
          <a:effectLst/>
        </p:spPr>
        <p:txBody>
          <a:bodyPr lIns="0" tIns="0" rIns="0" bIns="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3600" dirty="0"/>
              <a:t>Glikemijski indeks hrane (GI)</a:t>
            </a:r>
            <a:br>
              <a:rPr lang="hr-HR" sz="3600" b="1" dirty="0">
                <a:solidFill>
                  <a:srgbClr val="00FF00"/>
                </a:solidFill>
                <a:effectLst>
                  <a:outerShdw blurRad="38100" dist="38100" dir="2700000" algn="tl">
                    <a:srgbClr val="000000"/>
                  </a:outerShdw>
                </a:effectLst>
              </a:rPr>
            </a:br>
            <a:r>
              <a:rPr lang="hr-HR" sz="2000" dirty="0"/>
              <a:t>DEFINICIJA: </a:t>
            </a:r>
            <a:r>
              <a:rPr lang="en-US" sz="2000" dirty="0" err="1"/>
              <a:t>glikemijski</a:t>
            </a:r>
            <a:r>
              <a:rPr lang="en-US" sz="2000" dirty="0"/>
              <a:t> </a:t>
            </a:r>
            <a:r>
              <a:rPr lang="en-US" sz="2000" dirty="0" err="1"/>
              <a:t>indeks</a:t>
            </a:r>
            <a:r>
              <a:rPr lang="en-US" sz="2000" dirty="0"/>
              <a:t> je </a:t>
            </a:r>
            <a:r>
              <a:rPr lang="en-US" sz="2000" dirty="0" err="1"/>
              <a:t>porast</a:t>
            </a:r>
            <a:r>
              <a:rPr lang="en-US" sz="2000" dirty="0"/>
              <a:t> </a:t>
            </a:r>
            <a:r>
              <a:rPr lang="en-US" sz="2000" dirty="0" err="1"/>
              <a:t>razine</a:t>
            </a:r>
            <a:r>
              <a:rPr lang="en-US" sz="2000" dirty="0"/>
              <a:t> </a:t>
            </a:r>
            <a:r>
              <a:rPr lang="en-US" sz="2000" dirty="0" err="1"/>
              <a:t>glukoze</a:t>
            </a:r>
            <a:r>
              <a:rPr lang="en-US" sz="2000" dirty="0"/>
              <a:t> u </a:t>
            </a:r>
            <a:r>
              <a:rPr lang="en-US" sz="2000" dirty="0" err="1"/>
              <a:t>krvi</a:t>
            </a:r>
            <a:r>
              <a:rPr lang="en-US" sz="2000" dirty="0"/>
              <a:t> </a:t>
            </a:r>
            <a:r>
              <a:rPr lang="en-US" sz="2000" dirty="0" err="1"/>
              <a:t>nakon</a:t>
            </a:r>
            <a:r>
              <a:rPr lang="en-US" sz="2000" dirty="0"/>
              <a:t> </a:t>
            </a:r>
            <a:r>
              <a:rPr lang="en-US" sz="2000" dirty="0" err="1"/>
              <a:t>konzumiranja</a:t>
            </a:r>
            <a:r>
              <a:rPr lang="en-US" sz="2000" dirty="0"/>
              <a:t> </a:t>
            </a:r>
            <a:r>
              <a:rPr lang="en-US" sz="2000" dirty="0" err="1"/>
              <a:t>određen</a:t>
            </a:r>
            <a:r>
              <a:rPr lang="hr-HR" sz="2000" dirty="0"/>
              <a:t>e namirnice</a:t>
            </a:r>
            <a:r>
              <a:rPr lang="en-US" sz="2000" dirty="0"/>
              <a:t> u </a:t>
            </a:r>
            <a:r>
              <a:rPr lang="en-US" sz="2000" dirty="0" err="1"/>
              <a:t>odnosu</a:t>
            </a:r>
            <a:r>
              <a:rPr lang="en-US" sz="2000" dirty="0"/>
              <a:t> </a:t>
            </a:r>
            <a:r>
              <a:rPr lang="en-US" sz="2000" dirty="0" err="1"/>
              <a:t>na</a:t>
            </a:r>
            <a:r>
              <a:rPr lang="en-US" sz="2000" dirty="0"/>
              <a:t> </a:t>
            </a:r>
            <a:r>
              <a:rPr lang="en-US" sz="2000" dirty="0" err="1"/>
              <a:t>učinak</a:t>
            </a:r>
            <a:r>
              <a:rPr lang="en-US" sz="2000" dirty="0"/>
              <a:t> 50 g </a:t>
            </a:r>
            <a:r>
              <a:rPr lang="en-US" sz="2000" dirty="0" err="1"/>
              <a:t>standarda</a:t>
            </a:r>
            <a:r>
              <a:rPr lang="en-US" sz="2000" dirty="0"/>
              <a:t> (</a:t>
            </a:r>
            <a:r>
              <a:rPr lang="en-US" sz="2000" dirty="0" err="1"/>
              <a:t>glukoza</a:t>
            </a:r>
            <a:r>
              <a:rPr lang="en-US" sz="2000" dirty="0"/>
              <a:t> </a:t>
            </a:r>
            <a:r>
              <a:rPr lang="en-US" sz="2000" dirty="0" err="1"/>
              <a:t>ili</a:t>
            </a:r>
            <a:r>
              <a:rPr lang="en-US" sz="2000" dirty="0"/>
              <a:t> </a:t>
            </a:r>
            <a:r>
              <a:rPr lang="en-US" sz="2000" dirty="0" err="1"/>
              <a:t>bijeli</a:t>
            </a:r>
            <a:r>
              <a:rPr lang="en-US" sz="2000" dirty="0"/>
              <a:t> </a:t>
            </a:r>
            <a:r>
              <a:rPr lang="en-US" sz="2000" dirty="0" err="1"/>
              <a:t>kruh</a:t>
            </a:r>
            <a:r>
              <a:rPr lang="en-US" dirty="0"/>
              <a:t>).</a:t>
            </a:r>
          </a:p>
        </p:txBody>
      </p:sp>
      <p:sp>
        <p:nvSpPr>
          <p:cNvPr id="49154" name="Rectangle 2"/>
          <p:cNvSpPr>
            <a:spLocks noChangeArrowheads="1"/>
          </p:cNvSpPr>
          <p:nvPr/>
        </p:nvSpPr>
        <p:spPr bwMode="auto">
          <a:xfrm>
            <a:off x="304800" y="2971800"/>
            <a:ext cx="2076450" cy="3675063"/>
          </a:xfrm>
          <a:prstGeom prst="rect">
            <a:avLst/>
          </a:prstGeom>
          <a:noFill/>
          <a:ln w="9525" cap="flat">
            <a:noFill/>
            <a:round/>
            <a:headEnd/>
            <a:tailEnd/>
          </a:ln>
          <a:effectLst/>
        </p:spPr>
        <p:txBody>
          <a:bodyPr lIns="0" tIns="0" rIns="0" bIns="0"/>
          <a:lstStyle/>
          <a:p>
            <a:pPr marL="342900" indent="-341313">
              <a:spcBef>
                <a:spcPts val="800"/>
              </a:spcBef>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3200">
              <a:solidFill>
                <a:srgbClr val="FFFFFF"/>
              </a:solidFill>
              <a:effectLst>
                <a:outerShdw blurRad="38100" dist="38100" dir="2700000" algn="tl">
                  <a:srgbClr val="000000"/>
                </a:outerShdw>
              </a:effectLst>
            </a:endParaRPr>
          </a:p>
          <a:p>
            <a:pPr marL="342900" indent="-341313">
              <a:spcBef>
                <a:spcPts val="800"/>
              </a:spcBef>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3200">
              <a:solidFill>
                <a:srgbClr val="FFFFFF"/>
              </a:solidFill>
              <a:effectLst>
                <a:outerShdw blurRad="38100" dist="38100" dir="2700000" algn="tl">
                  <a:srgbClr val="000000"/>
                </a:outerShdw>
              </a:effectLst>
            </a:endParaRPr>
          </a:p>
        </p:txBody>
      </p:sp>
      <p:sp>
        <p:nvSpPr>
          <p:cNvPr id="49155" name="Text Box 3"/>
          <p:cNvSpPr txBox="1">
            <a:spLocks noChangeArrowheads="1"/>
          </p:cNvSpPr>
          <p:nvPr/>
        </p:nvSpPr>
        <p:spPr bwMode="auto">
          <a:xfrm>
            <a:off x="0" y="1600200"/>
            <a:ext cx="2209800" cy="457200"/>
          </a:xfrm>
          <a:prstGeom prst="rect">
            <a:avLst/>
          </a:prstGeom>
          <a:noFill/>
          <a:ln w="9525" cap="flat">
            <a:noFill/>
            <a:round/>
            <a:headEnd/>
            <a:tailEnd/>
          </a:ln>
          <a:effectLst/>
        </p:spPr>
        <p:txBody>
          <a:bodyPr wrap="none" anchor="ctr"/>
          <a:lstStyle/>
          <a:p>
            <a:endParaRPr lang="hr-HR"/>
          </a:p>
        </p:txBody>
      </p:sp>
      <p:pic>
        <p:nvPicPr>
          <p:cNvPr id="49156" name="Picture 4"/>
          <p:cNvPicPr>
            <a:picLocks noChangeAspect="1" noChangeArrowheads="1"/>
          </p:cNvPicPr>
          <p:nvPr/>
        </p:nvPicPr>
        <p:blipFill>
          <a:blip r:embed="rId3" cstate="print"/>
          <a:srcRect/>
          <a:stretch>
            <a:fillRect/>
          </a:stretch>
        </p:blipFill>
        <p:spPr bwMode="auto">
          <a:xfrm>
            <a:off x="827584" y="1671869"/>
            <a:ext cx="7859216" cy="4925484"/>
          </a:xfrm>
          <a:prstGeom prst="rect">
            <a:avLst/>
          </a:prstGeom>
          <a:noFill/>
          <a:ln w="9525" cap="flat">
            <a:noFill/>
            <a:round/>
            <a:headEnd/>
            <a:tailEnd/>
          </a:ln>
          <a:effectLst/>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idx="4294967295"/>
          </p:nvPr>
        </p:nvSpPr>
        <p:spPr>
          <a:xfrm>
            <a:off x="457200" y="277813"/>
            <a:ext cx="8229600" cy="11430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dirty="0">
                <a:solidFill>
                  <a:schemeClr val="tx1"/>
                </a:solidFill>
              </a:rPr>
              <a:t>Preporuke za prehranu</a:t>
            </a:r>
          </a:p>
        </p:txBody>
      </p:sp>
      <p:sp>
        <p:nvSpPr>
          <p:cNvPr id="50178" name="Rectangle 2"/>
          <p:cNvSpPr>
            <a:spLocks noGrp="1" noChangeArrowheads="1"/>
          </p:cNvSpPr>
          <p:nvPr>
            <p:ph type="body" idx="1"/>
          </p:nvPr>
        </p:nvSpPr>
        <p:spPr>
          <a:xfrm>
            <a:off x="457200" y="1600200"/>
            <a:ext cx="8229600" cy="4530725"/>
          </a:xfrm>
          <a:ln/>
        </p:spPr>
        <p:txBody>
          <a:bodyPr/>
          <a:lstStyle/>
          <a:p>
            <a:pPr marL="341313" indent="-341313">
              <a:spcBef>
                <a:spcPts val="700"/>
              </a:spcBef>
              <a:buClr>
                <a:srgbClr val="FFFF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hr-HR" sz="2800" dirty="0">
                <a:solidFill>
                  <a:schemeClr val="tx1"/>
                </a:solidFill>
              </a:rPr>
              <a:t>Individualizirati pristup uzevši u obzir bolesnikove navike, stil života, tjelesnu aktivnost</a:t>
            </a:r>
          </a:p>
          <a:p>
            <a:pPr marL="341313" indent="-341313">
              <a:spcBef>
                <a:spcPts val="700"/>
              </a:spcBef>
              <a:buClr>
                <a:srgbClr val="FFFF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hr-HR" sz="2800" dirty="0">
                <a:solidFill>
                  <a:schemeClr val="tx1"/>
                </a:solidFill>
              </a:rPr>
              <a:t>Za tjelesno aktivne pojedince uzeti u obzir činjenicu da se 60% energije u mirovanju dobiva iz masti, 35% iz ugljikohidrata i 2-5% iz bjelančevina</a:t>
            </a:r>
          </a:p>
          <a:p>
            <a:pPr marL="341313" indent="-341313">
              <a:spcBef>
                <a:spcPts val="700"/>
              </a:spcBef>
              <a:buClr>
                <a:srgbClr val="FFFF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hr-HR" sz="2800" dirty="0">
                <a:solidFill>
                  <a:schemeClr val="tx1"/>
                </a:solidFill>
              </a:rPr>
              <a:t>Uzeti u obzir glikemijsko opterećenje (umnožak glikemijskog indeksa i količine ugljikohidrata u jelu)</a:t>
            </a:r>
          </a:p>
          <a:p>
            <a:pPr marL="341313" indent="-341313">
              <a:spcBef>
                <a:spcPts val="700"/>
              </a:spcBef>
              <a:buClr>
                <a:srgbClr val="FFFFCC"/>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hr-HR" sz="2800" dirty="0">
              <a:solidFill>
                <a:srgbClr val="FFFF00"/>
              </a:solidFill>
            </a:endParaRPr>
          </a:p>
        </p:txBody>
      </p:sp>
      <p:sp>
        <p:nvSpPr>
          <p:cNvPr id="50179" name="Rectangle 3"/>
          <p:cNvSpPr>
            <a:spLocks noChangeArrowheads="1"/>
          </p:cNvSpPr>
          <p:nvPr/>
        </p:nvSpPr>
        <p:spPr bwMode="auto">
          <a:xfrm>
            <a:off x="1115616" y="6021288"/>
            <a:ext cx="6642822" cy="309958"/>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1400" dirty="0"/>
              <a:t>Magaš S:Tjelovježba i prehrana dijabetičkih bolesnika:Medix,2012,101/102,238-242</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idx="4294967295"/>
          </p:nvPr>
        </p:nvSpPr>
        <p:spPr>
          <a:xfrm>
            <a:off x="457200" y="152400"/>
            <a:ext cx="8229600" cy="1143000"/>
          </a:xfrm>
          <a:ln/>
        </p:spPr>
        <p:txBody>
          <a:bodyPr>
            <a:normAutofit fontScale="90000"/>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3600" dirty="0">
                <a:solidFill>
                  <a:schemeClr val="tx1"/>
                </a:solidFill>
                <a:latin typeface="+mn-lt"/>
              </a:rPr>
              <a:t>Preporuke za prehranu-postotak energije iz pojedinih makronutrijenata</a:t>
            </a:r>
            <a:br>
              <a:rPr lang="hr-HR" sz="3600" dirty="0">
                <a:solidFill>
                  <a:srgbClr val="00FF00"/>
                </a:solidFill>
              </a:rPr>
            </a:br>
            <a:endParaRPr lang="hr-HR" sz="3600" dirty="0">
              <a:solidFill>
                <a:srgbClr val="00FF00"/>
              </a:solidFill>
            </a:endParaRPr>
          </a:p>
        </p:txBody>
      </p:sp>
      <p:graphicFrame>
        <p:nvGraphicFramePr>
          <p:cNvPr id="51202" name="Group 2"/>
          <p:cNvGraphicFramePr>
            <a:graphicFrameLocks noGrp="1"/>
          </p:cNvGraphicFramePr>
          <p:nvPr/>
        </p:nvGraphicFramePr>
        <p:xfrm>
          <a:off x="457200" y="1524000"/>
          <a:ext cx="8231188" cy="4641851"/>
        </p:xfrm>
        <a:graphic>
          <a:graphicData uri="http://schemas.openxmlformats.org/drawingml/2006/table">
            <a:tbl>
              <a:tblPr/>
              <a:tblGrid>
                <a:gridCol w="2057400">
                  <a:extLst>
                    <a:ext uri="{9D8B030D-6E8A-4147-A177-3AD203B41FA5}">
                      <a16:colId xmlns:a16="http://schemas.microsoft.com/office/drawing/2014/main" val="20000"/>
                    </a:ext>
                  </a:extLst>
                </a:gridCol>
                <a:gridCol w="2058988">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520700">
                <a:tc>
                  <a:txBody>
                    <a:bodyPr/>
                    <a:lstStyle/>
                    <a:p>
                      <a:pPr marL="0" marR="0" lvl="0" indent="0" algn="ctr"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GB" sz="2800" b="0" i="0" u="none" strike="noStrike" cap="none" normalizeH="0" baseline="0" dirty="0">
                        <a:ln>
                          <a:noFill/>
                        </a:ln>
                        <a:solidFill>
                          <a:schemeClr val="tx1"/>
                        </a:solidFill>
                        <a:effectLst/>
                        <a:latin typeface="Times New Roman" pitchFamily="16" charset="0"/>
                        <a:ea typeface="Microsoft YaHei" charset="-122"/>
                      </a:endParaRPr>
                    </a:p>
                  </a:txBody>
                  <a:tcPr marL="90000" marR="90000" marT="64440" marB="46800"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ts val="6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400" b="0" i="0" u="none" strike="noStrike" cap="none" normalizeH="0" baseline="0">
                          <a:ln>
                            <a:noFill/>
                          </a:ln>
                          <a:solidFill>
                            <a:schemeClr val="tx1"/>
                          </a:solidFill>
                          <a:effectLst/>
                          <a:latin typeface="Times New Roman" pitchFamily="16" charset="0"/>
                          <a:ea typeface="Microsoft YaHei" charset="-122"/>
                        </a:rPr>
                        <a:t>masti</a:t>
                      </a:r>
                    </a:p>
                  </a:txBody>
                  <a:tcPr marL="90000" marR="90000" marT="6192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ts val="6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400" b="0" i="0" u="none" strike="noStrike" cap="none" normalizeH="0" baseline="0">
                          <a:ln>
                            <a:noFill/>
                          </a:ln>
                          <a:solidFill>
                            <a:schemeClr val="tx1"/>
                          </a:solidFill>
                          <a:effectLst/>
                          <a:latin typeface="Times New Roman" pitchFamily="16" charset="0"/>
                          <a:ea typeface="Microsoft YaHei" charset="-122"/>
                        </a:rPr>
                        <a:t>ugljikohidrati</a:t>
                      </a:r>
                    </a:p>
                  </a:txBody>
                  <a:tcPr marL="90000" marR="90000" marT="6192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ts val="6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400" b="0" i="0" u="none" strike="noStrike" cap="none" normalizeH="0" baseline="0">
                          <a:ln>
                            <a:noFill/>
                          </a:ln>
                          <a:solidFill>
                            <a:schemeClr val="tx1"/>
                          </a:solidFill>
                          <a:effectLst/>
                          <a:latin typeface="Times New Roman" pitchFamily="16" charset="0"/>
                          <a:ea typeface="Microsoft YaHei" charset="-122"/>
                        </a:rPr>
                        <a:t>bjelančevine</a:t>
                      </a:r>
                    </a:p>
                  </a:txBody>
                  <a:tcPr marL="90000" marR="90000" marT="61920" marB="46800"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3188">
                <a:tc>
                  <a:txBody>
                    <a:bodyPr/>
                    <a:lstStyle/>
                    <a:p>
                      <a:pPr marL="0" marR="0" lvl="0" indent="0" algn="ctr"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0" i="0" u="none" strike="noStrike" cap="none" normalizeH="0" baseline="0">
                          <a:ln>
                            <a:noFill/>
                          </a:ln>
                          <a:solidFill>
                            <a:schemeClr val="tx1"/>
                          </a:solidFill>
                          <a:effectLst/>
                          <a:latin typeface="Times New Roman" pitchFamily="16" charset="0"/>
                          <a:ea typeface="Microsoft YaHei" charset="-122"/>
                        </a:rPr>
                        <a:t>Lagani aerobni trening</a:t>
                      </a:r>
                    </a:p>
                  </a:txBody>
                  <a:tcPr marL="90000" marR="90000" marT="64440" marB="46800"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0" i="0" u="none" strike="noStrike" cap="none" normalizeH="0" baseline="0">
                          <a:ln>
                            <a:noFill/>
                          </a:ln>
                          <a:solidFill>
                            <a:schemeClr val="tx1"/>
                          </a:solidFill>
                          <a:effectLst/>
                          <a:latin typeface="Times New Roman" pitchFamily="16" charset="0"/>
                          <a:ea typeface="Microsoft YaHei" charset="-122"/>
                        </a:rPr>
                        <a:t>55%</a:t>
                      </a:r>
                    </a:p>
                  </a:txBody>
                  <a:tcPr marL="90000" marR="90000" marT="6444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0" i="0" u="none" strike="noStrike" cap="none" normalizeH="0" baseline="0">
                          <a:ln>
                            <a:noFill/>
                          </a:ln>
                          <a:solidFill>
                            <a:schemeClr val="tx1"/>
                          </a:solidFill>
                          <a:effectLst/>
                          <a:latin typeface="Times New Roman" pitchFamily="16" charset="0"/>
                          <a:ea typeface="Microsoft YaHei" charset="-122"/>
                        </a:rPr>
                        <a:t>40%</a:t>
                      </a:r>
                    </a:p>
                  </a:txBody>
                  <a:tcPr marL="90000" marR="90000" marT="6444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0" i="0" u="none" strike="noStrike" cap="none" normalizeH="0" baseline="0">
                          <a:ln>
                            <a:noFill/>
                          </a:ln>
                          <a:solidFill>
                            <a:schemeClr val="tx1"/>
                          </a:solidFill>
                          <a:effectLst/>
                          <a:latin typeface="Times New Roman" pitchFamily="16" charset="0"/>
                          <a:ea typeface="Microsoft YaHei" charset="-122"/>
                        </a:rPr>
                        <a:t>2-5%</a:t>
                      </a:r>
                    </a:p>
                  </a:txBody>
                  <a:tcPr marL="90000" marR="90000" marT="64440" marB="46800"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0225">
                <a:tc>
                  <a:txBody>
                    <a:bodyPr/>
                    <a:lstStyle/>
                    <a:p>
                      <a:pPr marL="0" marR="0" lvl="0" indent="0" algn="ctr"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0" i="0" u="none" strike="noStrike" cap="none" normalizeH="0" baseline="0">
                          <a:ln>
                            <a:noFill/>
                          </a:ln>
                          <a:solidFill>
                            <a:schemeClr val="tx1"/>
                          </a:solidFill>
                          <a:effectLst/>
                          <a:latin typeface="Times New Roman" pitchFamily="16" charset="0"/>
                          <a:ea typeface="Microsoft YaHei" charset="-122"/>
                        </a:rPr>
                        <a:t>Visoko opterećenje u aerobnom treningu</a:t>
                      </a:r>
                    </a:p>
                  </a:txBody>
                  <a:tcPr marL="90000" marR="90000" marT="64440" marB="46800"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0" i="0" u="none" strike="noStrike" cap="none" normalizeH="0" baseline="0" dirty="0">
                          <a:ln>
                            <a:noFill/>
                          </a:ln>
                          <a:solidFill>
                            <a:schemeClr val="tx1"/>
                          </a:solidFill>
                          <a:effectLst/>
                          <a:latin typeface="Times New Roman" pitchFamily="16" charset="0"/>
                          <a:ea typeface="Microsoft YaHei" charset="-122"/>
                        </a:rPr>
                        <a:t>3%</a:t>
                      </a:r>
                    </a:p>
                  </a:txBody>
                  <a:tcPr marL="90000" marR="90000" marT="6444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0" i="0" u="none" strike="noStrike" cap="none" normalizeH="0" baseline="0">
                          <a:ln>
                            <a:noFill/>
                          </a:ln>
                          <a:solidFill>
                            <a:schemeClr val="tx1"/>
                          </a:solidFill>
                          <a:effectLst/>
                          <a:latin typeface="Times New Roman" pitchFamily="16" charset="0"/>
                          <a:ea typeface="Microsoft YaHei" charset="-122"/>
                        </a:rPr>
                        <a:t>95%</a:t>
                      </a:r>
                    </a:p>
                  </a:txBody>
                  <a:tcPr marL="90000" marR="90000" marT="6444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0" i="0" u="none" strike="noStrike" cap="none" normalizeH="0" baseline="0">
                          <a:ln>
                            <a:noFill/>
                          </a:ln>
                          <a:solidFill>
                            <a:schemeClr val="tx1"/>
                          </a:solidFill>
                          <a:effectLst/>
                          <a:latin typeface="Times New Roman" pitchFamily="16" charset="0"/>
                          <a:ea typeface="Microsoft YaHei" charset="-122"/>
                        </a:rPr>
                        <a:t>2%</a:t>
                      </a:r>
                    </a:p>
                  </a:txBody>
                  <a:tcPr marL="90000" marR="90000" marT="64440" marB="46800"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7738">
                <a:tc>
                  <a:txBody>
                    <a:bodyPr/>
                    <a:lstStyle/>
                    <a:p>
                      <a:pPr marL="0" marR="0" lvl="0" indent="0" algn="ctr"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0" i="0" u="none" strike="noStrike" cap="none" normalizeH="0" baseline="0" dirty="0">
                          <a:ln>
                            <a:noFill/>
                          </a:ln>
                          <a:solidFill>
                            <a:schemeClr val="tx1"/>
                          </a:solidFill>
                          <a:effectLst/>
                          <a:latin typeface="Times New Roman" pitchFamily="16" charset="0"/>
                          <a:ea typeface="Microsoft YaHei" charset="-122"/>
                        </a:rPr>
                        <a:t>Jaki trening snage</a:t>
                      </a:r>
                    </a:p>
                  </a:txBody>
                  <a:tcPr marL="90000" marR="90000" marT="64440" marB="46800"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0" i="0" u="none" strike="noStrike" cap="none" normalizeH="0" baseline="0">
                          <a:ln>
                            <a:noFill/>
                          </a:ln>
                          <a:solidFill>
                            <a:schemeClr val="tx1"/>
                          </a:solidFill>
                          <a:effectLst/>
                          <a:latin typeface="Times New Roman" pitchFamily="16" charset="0"/>
                          <a:ea typeface="Microsoft YaHei" charset="-122"/>
                        </a:rPr>
                        <a:t>15%</a:t>
                      </a:r>
                    </a:p>
                  </a:txBody>
                  <a:tcPr marL="90000" marR="90000" marT="6444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0" i="0" u="none" strike="noStrike" cap="none" normalizeH="0" baseline="0">
                          <a:ln>
                            <a:noFill/>
                          </a:ln>
                          <a:solidFill>
                            <a:schemeClr val="tx1"/>
                          </a:solidFill>
                          <a:effectLst/>
                          <a:latin typeface="Times New Roman" pitchFamily="16" charset="0"/>
                          <a:ea typeface="Microsoft YaHei" charset="-122"/>
                        </a:rPr>
                        <a:t>70%</a:t>
                      </a:r>
                    </a:p>
                  </a:txBody>
                  <a:tcPr marL="90000" marR="90000" marT="6444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hr-HR" sz="2800" b="0" i="0" u="none" strike="noStrike" cap="none" normalizeH="0" baseline="0" dirty="0">
                          <a:ln>
                            <a:noFill/>
                          </a:ln>
                          <a:solidFill>
                            <a:schemeClr val="tx1"/>
                          </a:solidFill>
                          <a:effectLst/>
                          <a:latin typeface="Times New Roman" pitchFamily="16" charset="0"/>
                          <a:ea typeface="Microsoft YaHei" charset="-122"/>
                        </a:rPr>
                        <a:t>5-8%</a:t>
                      </a:r>
                    </a:p>
                  </a:txBody>
                  <a:tcPr marL="90000" marR="90000" marT="64440" marB="46800"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1259" name="Rectangle 59"/>
          <p:cNvSpPr>
            <a:spLocks noChangeArrowheads="1"/>
          </p:cNvSpPr>
          <p:nvPr/>
        </p:nvSpPr>
        <p:spPr bwMode="auto">
          <a:xfrm>
            <a:off x="1219200" y="6324600"/>
            <a:ext cx="6642822" cy="309958"/>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1400" dirty="0"/>
              <a:t>Magaš S:Tjelovježba i prehrana dijabetičkih bolesnika:Medix,2012,101/102,238-242</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71600" y="0"/>
            <a:ext cx="7793038" cy="1143000"/>
          </a:xfrm>
        </p:spPr>
        <p:txBody>
          <a:bodyPr>
            <a:normAutofit fontScale="90000"/>
          </a:bodyPr>
          <a:lstStyle/>
          <a:p>
            <a:pPr algn="ctr"/>
            <a:r>
              <a:rPr lang="hr-HR" sz="3600" dirty="0">
                <a:latin typeface="+mn-lt"/>
              </a:rPr>
              <a:t>Veganska vs. standardna ADA prehrana u dijabetičara</a:t>
            </a:r>
            <a:endParaRPr lang="en-GB" sz="3600" dirty="0">
              <a:latin typeface="+mn-lt"/>
            </a:endParaRPr>
          </a:p>
        </p:txBody>
      </p:sp>
      <p:sp>
        <p:nvSpPr>
          <p:cNvPr id="11267" name="Rectangle 3"/>
          <p:cNvSpPr>
            <a:spLocks noGrp="1" noChangeArrowheads="1"/>
          </p:cNvSpPr>
          <p:nvPr>
            <p:ph type="body" sz="half" idx="1"/>
          </p:nvPr>
        </p:nvSpPr>
        <p:spPr>
          <a:xfrm>
            <a:off x="0" y="1981200"/>
            <a:ext cx="3505200" cy="3886200"/>
          </a:xfrm>
        </p:spPr>
        <p:txBody>
          <a:bodyPr/>
          <a:lstStyle/>
          <a:p>
            <a:pPr>
              <a:lnSpc>
                <a:spcPct val="90000"/>
              </a:lnSpc>
            </a:pPr>
            <a:r>
              <a:rPr lang="hr-HR" sz="2400" dirty="0"/>
              <a:t>VEGANSKA PREHRANA SA NISKIM UDJELOM MASNOĆA:</a:t>
            </a:r>
          </a:p>
          <a:p>
            <a:pPr>
              <a:lnSpc>
                <a:spcPct val="90000"/>
              </a:lnSpc>
              <a:buFont typeface="Wingdings" pitchFamily="2" charset="2"/>
              <a:buNone/>
            </a:pPr>
            <a:r>
              <a:rPr lang="hr-HR" sz="2000" dirty="0"/>
              <a:t>Pad unosa energije, masti,vitamina D, bjelančevina,natrija</a:t>
            </a:r>
          </a:p>
          <a:p>
            <a:pPr>
              <a:lnSpc>
                <a:spcPct val="90000"/>
              </a:lnSpc>
              <a:buFont typeface="Wingdings" pitchFamily="2" charset="2"/>
              <a:buNone/>
            </a:pPr>
            <a:r>
              <a:rPr lang="hr-HR" sz="2000" dirty="0"/>
              <a:t>Pad unosa B12,Ca</a:t>
            </a:r>
          </a:p>
          <a:p>
            <a:pPr>
              <a:lnSpc>
                <a:spcPct val="90000"/>
              </a:lnSpc>
              <a:buFont typeface="Wingdings" pitchFamily="2" charset="2"/>
              <a:buNone/>
            </a:pPr>
            <a:r>
              <a:rPr lang="hr-HR" sz="2000" dirty="0"/>
              <a:t>Povećani unos ugljikohidrata, vlakana,vitamina A,beta karotena, K i C vitamina,folata</a:t>
            </a:r>
          </a:p>
          <a:p>
            <a:pPr>
              <a:lnSpc>
                <a:spcPct val="90000"/>
              </a:lnSpc>
              <a:buFont typeface="Wingdings" pitchFamily="2" charset="2"/>
              <a:buNone/>
            </a:pPr>
            <a:endParaRPr lang="en-GB" sz="2000" dirty="0"/>
          </a:p>
        </p:txBody>
      </p:sp>
      <p:sp>
        <p:nvSpPr>
          <p:cNvPr id="11268" name="Rectangle 4"/>
          <p:cNvSpPr>
            <a:spLocks noGrp="1" noChangeArrowheads="1"/>
          </p:cNvSpPr>
          <p:nvPr>
            <p:ph type="body" sz="half" idx="2"/>
          </p:nvPr>
        </p:nvSpPr>
        <p:spPr>
          <a:xfrm>
            <a:off x="5410200" y="1905000"/>
            <a:ext cx="3505200" cy="3962400"/>
          </a:xfrm>
        </p:spPr>
        <p:txBody>
          <a:bodyPr/>
          <a:lstStyle/>
          <a:p>
            <a:r>
              <a:rPr lang="hr-HR" dirty="0"/>
              <a:t>STANDARDNA ADA PREHRANA:</a:t>
            </a:r>
          </a:p>
          <a:p>
            <a:pPr>
              <a:buFont typeface="Wingdings" pitchFamily="2" charset="2"/>
              <a:buNone/>
            </a:pPr>
            <a:r>
              <a:rPr lang="hr-HR" sz="2000" dirty="0"/>
              <a:t>Pad unosa energije, masti,vitamina D, bjelančevina,natrija</a:t>
            </a:r>
          </a:p>
          <a:p>
            <a:pPr>
              <a:buFont typeface="Wingdings" pitchFamily="2" charset="2"/>
              <a:buNone/>
            </a:pPr>
            <a:r>
              <a:rPr lang="hr-HR" sz="2000" dirty="0"/>
              <a:t>Pad unosa UH i željeza</a:t>
            </a:r>
          </a:p>
          <a:p>
            <a:pPr>
              <a:buFont typeface="Wingdings" pitchFamily="2" charset="2"/>
              <a:buNone/>
            </a:pPr>
            <a:endParaRPr lang="en-GB" sz="2000" dirty="0"/>
          </a:p>
          <a:p>
            <a:endParaRPr lang="en-GB" sz="2000" dirty="0"/>
          </a:p>
        </p:txBody>
      </p:sp>
      <p:sp>
        <p:nvSpPr>
          <p:cNvPr id="11269" name="AutoShape 5"/>
          <p:cNvSpPr>
            <a:spLocks noChangeArrowheads="1"/>
          </p:cNvSpPr>
          <p:nvPr/>
        </p:nvSpPr>
        <p:spPr bwMode="auto">
          <a:xfrm>
            <a:off x="3429000" y="3352800"/>
            <a:ext cx="1828800" cy="1019175"/>
          </a:xfrm>
          <a:prstGeom prst="leftRightArrow">
            <a:avLst>
              <a:gd name="adj1" fmla="val 50000"/>
              <a:gd name="adj2" fmla="val 35888"/>
            </a:avLst>
          </a:prstGeom>
          <a:solidFill>
            <a:schemeClr val="accent1"/>
          </a:solidFill>
          <a:ln w="9525">
            <a:solidFill>
              <a:schemeClr val="tx1"/>
            </a:solidFill>
            <a:miter lim="800000"/>
            <a:headEnd/>
            <a:tailEnd/>
          </a:ln>
          <a:effectLst/>
        </p:spPr>
        <p:txBody>
          <a:bodyPr wrap="none" anchor="ctr"/>
          <a:lstStyle/>
          <a:p>
            <a:endParaRPr lang="hr-HR"/>
          </a:p>
        </p:txBody>
      </p:sp>
      <p:sp>
        <p:nvSpPr>
          <p:cNvPr id="11270" name="Rectangle 6"/>
          <p:cNvSpPr>
            <a:spLocks noChangeArrowheads="1"/>
          </p:cNvSpPr>
          <p:nvPr/>
        </p:nvSpPr>
        <p:spPr bwMode="auto">
          <a:xfrm>
            <a:off x="0" y="6172200"/>
            <a:ext cx="9144000" cy="639763"/>
          </a:xfrm>
          <a:prstGeom prst="rect">
            <a:avLst/>
          </a:prstGeom>
          <a:noFill/>
          <a:ln w="9525">
            <a:noFill/>
            <a:miter lim="800000"/>
            <a:headEnd/>
            <a:tailEnd/>
          </a:ln>
          <a:effectLst/>
        </p:spPr>
        <p:txBody>
          <a:bodyPr>
            <a:spAutoFit/>
          </a:bodyPr>
          <a:lstStyle/>
          <a:p>
            <a:r>
              <a:rPr lang="en-GB" sz="1200">
                <a:solidFill>
                  <a:srgbClr val="000000"/>
                </a:solidFill>
                <a:cs typeface="Times New Roman" pitchFamily="18" charset="0"/>
              </a:rPr>
              <a:t>10.</a:t>
            </a:r>
            <a:r>
              <a:rPr lang="en-GB" sz="1200">
                <a:cs typeface="Times New Roman" pitchFamily="18" charset="0"/>
              </a:rPr>
              <a:t> </a:t>
            </a:r>
            <a:r>
              <a:rPr lang="en-GB" sz="1200">
                <a:cs typeface="Times New Roman" pitchFamily="18" charset="0"/>
                <a:hlinkClick r:id="rId2"/>
              </a:rPr>
              <a:t>Turner-McGrievy GM</a:t>
            </a:r>
            <a:r>
              <a:rPr lang="en-GB" sz="1200">
                <a:cs typeface="Times New Roman" pitchFamily="18" charset="0"/>
              </a:rPr>
              <a:t>, </a:t>
            </a:r>
            <a:r>
              <a:rPr lang="en-GB" sz="1200">
                <a:cs typeface="Times New Roman" pitchFamily="18" charset="0"/>
                <a:hlinkClick r:id="rId3"/>
              </a:rPr>
              <a:t>Barnard ND</a:t>
            </a:r>
            <a:r>
              <a:rPr lang="en-GB" sz="1200">
                <a:cs typeface="Times New Roman" pitchFamily="18" charset="0"/>
              </a:rPr>
              <a:t>, </a:t>
            </a:r>
            <a:r>
              <a:rPr lang="en-GB" sz="1200">
                <a:cs typeface="Times New Roman" pitchFamily="18" charset="0"/>
                <a:hlinkClick r:id="rId4"/>
              </a:rPr>
              <a:t>Cohen J</a:t>
            </a:r>
            <a:r>
              <a:rPr lang="en-GB" sz="1200">
                <a:cs typeface="Times New Roman" pitchFamily="18" charset="0"/>
              </a:rPr>
              <a:t>, </a:t>
            </a:r>
            <a:r>
              <a:rPr lang="en-GB" sz="1200">
                <a:cs typeface="Times New Roman" pitchFamily="18" charset="0"/>
                <a:hlinkClick r:id="rId5"/>
              </a:rPr>
              <a:t>Jenkins DJ</a:t>
            </a:r>
            <a:r>
              <a:rPr lang="en-GB" sz="1200">
                <a:cs typeface="Times New Roman" pitchFamily="18" charset="0"/>
              </a:rPr>
              <a:t>, </a:t>
            </a:r>
            <a:r>
              <a:rPr lang="en-GB" sz="1200">
                <a:cs typeface="Times New Roman" pitchFamily="18" charset="0"/>
                <a:hlinkClick r:id="rId6"/>
              </a:rPr>
              <a:t>Gloede L</a:t>
            </a:r>
            <a:r>
              <a:rPr lang="en-GB" sz="1200">
                <a:cs typeface="Times New Roman" pitchFamily="18" charset="0"/>
              </a:rPr>
              <a:t>, </a:t>
            </a:r>
            <a:r>
              <a:rPr lang="en-GB" sz="1200">
                <a:cs typeface="Times New Roman" pitchFamily="18" charset="0"/>
                <a:hlinkClick r:id="rId7"/>
              </a:rPr>
              <a:t>Green AA</a:t>
            </a:r>
            <a:r>
              <a:rPr lang="en-GB" sz="1200">
                <a:cs typeface="Times New Roman" pitchFamily="18" charset="0"/>
              </a:rPr>
              <a:t>: Changes in nutrient intake and dietary quality among participants with type 2 diabetes following a low-fat vegan diet or a conventional diabetes diet for 22 weeks, J Am Diet Assoc. 2008 Oct;108(10):1636-45</a:t>
            </a:r>
            <a:r>
              <a:rPr lang="en-GB" sz="1200"/>
              <a:t> </a:t>
            </a:r>
          </a:p>
        </p:txBody>
      </p:sp>
    </p:spTree>
  </p:cSld>
  <p:clrMapOvr>
    <a:masterClrMapping/>
  </p:clrMapOvr>
  <p:transition>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990600" y="381000"/>
            <a:ext cx="7793038" cy="1143000"/>
          </a:xfrm>
          <a:prstGeom prst="rect">
            <a:avLst/>
          </a:prstGeom>
          <a:noFill/>
          <a:ln w="9525">
            <a:noFill/>
            <a:miter lim="800000"/>
            <a:headEnd/>
            <a:tailEnd/>
          </a:ln>
          <a:effectLst/>
        </p:spPr>
        <p:txBody>
          <a:bodyPr anchor="b"/>
          <a:lstStyle/>
          <a:p>
            <a:pPr algn="ctr"/>
            <a:r>
              <a:rPr lang="hr-HR" sz="3600" dirty="0">
                <a:solidFill>
                  <a:schemeClr val="tx2"/>
                </a:solidFill>
              </a:rPr>
              <a:t>Veganska vs. standardna ADA prehrana u dijabetičara</a:t>
            </a:r>
            <a:endParaRPr lang="en-GB" sz="3600" dirty="0">
              <a:solidFill>
                <a:schemeClr val="tx2"/>
              </a:solidFill>
            </a:endParaRPr>
          </a:p>
        </p:txBody>
      </p:sp>
      <p:sp>
        <p:nvSpPr>
          <p:cNvPr id="12291" name="Rectangle 3"/>
          <p:cNvSpPr>
            <a:spLocks noChangeArrowheads="1"/>
          </p:cNvSpPr>
          <p:nvPr/>
        </p:nvSpPr>
        <p:spPr bwMode="auto">
          <a:xfrm>
            <a:off x="0" y="1981200"/>
            <a:ext cx="3505200" cy="3886200"/>
          </a:xfrm>
          <a:prstGeom prst="rect">
            <a:avLst/>
          </a:prstGeom>
          <a:noFill/>
          <a:ln w="9525">
            <a:noFill/>
            <a:miter lim="800000"/>
            <a:headEnd/>
            <a:tailEnd/>
          </a:ln>
          <a:effectLst/>
        </p:spPr>
        <p:txBody>
          <a:bodyPr/>
          <a:lstStyle/>
          <a:p>
            <a:pPr marL="342900" indent="-342900">
              <a:lnSpc>
                <a:spcPct val="90000"/>
              </a:lnSpc>
              <a:spcBef>
                <a:spcPct val="20000"/>
              </a:spcBef>
              <a:buClr>
                <a:schemeClr val="folHlink"/>
              </a:buClr>
              <a:buSzPct val="60000"/>
              <a:buFont typeface="Wingdings" pitchFamily="2" charset="2"/>
              <a:buChar char="n"/>
            </a:pPr>
            <a:r>
              <a:rPr lang="hr-HR"/>
              <a:t>VEGANSKA PREHRANA SA NISKIM UDJELOM MASNOĆA:</a:t>
            </a:r>
          </a:p>
          <a:p>
            <a:pPr marL="342900" indent="-342900">
              <a:lnSpc>
                <a:spcPct val="90000"/>
              </a:lnSpc>
              <a:spcBef>
                <a:spcPct val="20000"/>
              </a:spcBef>
              <a:buClr>
                <a:schemeClr val="folHlink"/>
              </a:buClr>
              <a:buSzPct val="60000"/>
              <a:buFont typeface="Wingdings" pitchFamily="2" charset="2"/>
              <a:buNone/>
            </a:pPr>
            <a:r>
              <a:rPr lang="hr-HR" sz="2000"/>
              <a:t>Redukcija TT </a:t>
            </a:r>
          </a:p>
          <a:p>
            <a:pPr marL="342900" indent="-342900">
              <a:lnSpc>
                <a:spcPct val="90000"/>
              </a:lnSpc>
              <a:spcBef>
                <a:spcPct val="20000"/>
              </a:spcBef>
              <a:buClr>
                <a:schemeClr val="folHlink"/>
              </a:buClr>
              <a:buSzPct val="60000"/>
              <a:buFont typeface="Wingdings" pitchFamily="2" charset="2"/>
              <a:buNone/>
            </a:pPr>
            <a:r>
              <a:rPr lang="hr-HR" sz="2000"/>
              <a:t>Poboljšanje lipidograma bolje nego pri standardnoj prehrani</a:t>
            </a:r>
          </a:p>
          <a:p>
            <a:pPr marL="342900" indent="-342900">
              <a:lnSpc>
                <a:spcPct val="90000"/>
              </a:lnSpc>
              <a:spcBef>
                <a:spcPct val="20000"/>
              </a:spcBef>
              <a:buClr>
                <a:schemeClr val="folHlink"/>
              </a:buClr>
              <a:buSzPct val="60000"/>
              <a:buFont typeface="Wingdings" pitchFamily="2" charset="2"/>
              <a:buNone/>
            </a:pPr>
            <a:r>
              <a:rPr lang="hr-HR" sz="2000"/>
              <a:t>Bolja regulacije glikemije</a:t>
            </a:r>
            <a:endParaRPr lang="en-GB" sz="2000"/>
          </a:p>
        </p:txBody>
      </p:sp>
      <p:sp>
        <p:nvSpPr>
          <p:cNvPr id="12292" name="Rectangle 4"/>
          <p:cNvSpPr>
            <a:spLocks noChangeArrowheads="1"/>
          </p:cNvSpPr>
          <p:nvPr/>
        </p:nvSpPr>
        <p:spPr bwMode="auto">
          <a:xfrm>
            <a:off x="5410200" y="1905000"/>
            <a:ext cx="3505200" cy="3962400"/>
          </a:xfrm>
          <a:prstGeom prst="rect">
            <a:avLst/>
          </a:prstGeom>
          <a:noFill/>
          <a:ln w="9525">
            <a:noFill/>
            <a:miter lim="800000"/>
            <a:headEnd/>
            <a:tailEnd/>
          </a:ln>
          <a:effectLst/>
        </p:spPr>
        <p:txBody>
          <a:bodyPr/>
          <a:lstStyle/>
          <a:p>
            <a:pPr marL="342900" indent="-342900">
              <a:spcBef>
                <a:spcPct val="20000"/>
              </a:spcBef>
              <a:buClr>
                <a:schemeClr val="folHlink"/>
              </a:buClr>
              <a:buSzPct val="60000"/>
              <a:buFont typeface="Wingdings" pitchFamily="2" charset="2"/>
              <a:buChar char="n"/>
            </a:pPr>
            <a:r>
              <a:rPr lang="hr-HR" sz="2800"/>
              <a:t>STANDARDNA ADA PREHRANA:</a:t>
            </a:r>
          </a:p>
          <a:p>
            <a:pPr marL="342900" indent="-342900">
              <a:spcBef>
                <a:spcPct val="20000"/>
              </a:spcBef>
              <a:buClr>
                <a:schemeClr val="folHlink"/>
              </a:buClr>
              <a:buSzPct val="60000"/>
              <a:buFont typeface="Wingdings" pitchFamily="2" charset="2"/>
              <a:buNone/>
            </a:pPr>
            <a:r>
              <a:rPr lang="hr-HR"/>
              <a:t>redukcijaTT</a:t>
            </a:r>
          </a:p>
          <a:p>
            <a:pPr marL="342900" indent="-342900">
              <a:spcBef>
                <a:spcPct val="20000"/>
              </a:spcBef>
              <a:buClr>
                <a:schemeClr val="folHlink"/>
              </a:buClr>
              <a:buSzPct val="60000"/>
              <a:buFont typeface="Wingdings" pitchFamily="2" charset="2"/>
              <a:buNone/>
            </a:pPr>
            <a:r>
              <a:rPr lang="hr-HR"/>
              <a:t>Poboljšanje lipidograma</a:t>
            </a:r>
          </a:p>
          <a:p>
            <a:pPr marL="342900" indent="-342900">
              <a:spcBef>
                <a:spcPct val="20000"/>
              </a:spcBef>
              <a:buClr>
                <a:schemeClr val="folHlink"/>
              </a:buClr>
              <a:buSzPct val="60000"/>
              <a:buFont typeface="Wingdings" pitchFamily="2" charset="2"/>
              <a:buChar char="n"/>
            </a:pPr>
            <a:endParaRPr lang="hr-HR"/>
          </a:p>
        </p:txBody>
      </p:sp>
      <p:sp>
        <p:nvSpPr>
          <p:cNvPr id="12293" name="AutoShape 5"/>
          <p:cNvSpPr>
            <a:spLocks noChangeArrowheads="1"/>
          </p:cNvSpPr>
          <p:nvPr/>
        </p:nvSpPr>
        <p:spPr bwMode="auto">
          <a:xfrm>
            <a:off x="3429000" y="3352800"/>
            <a:ext cx="1828800" cy="1019175"/>
          </a:xfrm>
          <a:prstGeom prst="leftRightArrow">
            <a:avLst>
              <a:gd name="adj1" fmla="val 50000"/>
              <a:gd name="adj2" fmla="val 35888"/>
            </a:avLst>
          </a:prstGeom>
          <a:solidFill>
            <a:schemeClr val="accent1"/>
          </a:solidFill>
          <a:ln w="9525">
            <a:solidFill>
              <a:schemeClr val="tx1"/>
            </a:solidFill>
            <a:miter lim="800000"/>
            <a:headEnd/>
            <a:tailEnd/>
          </a:ln>
          <a:effectLst/>
        </p:spPr>
        <p:txBody>
          <a:bodyPr wrap="none" anchor="ctr"/>
          <a:lstStyle/>
          <a:p>
            <a:endParaRPr lang="hr-HR"/>
          </a:p>
        </p:txBody>
      </p:sp>
      <p:sp>
        <p:nvSpPr>
          <p:cNvPr id="12294" name="Rectangle 6"/>
          <p:cNvSpPr>
            <a:spLocks noChangeArrowheads="1"/>
          </p:cNvSpPr>
          <p:nvPr/>
        </p:nvSpPr>
        <p:spPr bwMode="auto">
          <a:xfrm>
            <a:off x="0" y="5715000"/>
            <a:ext cx="9144000" cy="396875"/>
          </a:xfrm>
          <a:prstGeom prst="rect">
            <a:avLst/>
          </a:prstGeom>
          <a:noFill/>
          <a:ln w="9525">
            <a:noFill/>
            <a:miter lim="800000"/>
            <a:headEnd/>
            <a:tailEnd/>
          </a:ln>
          <a:effectLst/>
        </p:spPr>
        <p:txBody>
          <a:bodyPr>
            <a:spAutoFit/>
          </a:bodyPr>
          <a:lstStyle/>
          <a:p>
            <a:r>
              <a:rPr lang="en-GB" sz="1000">
                <a:latin typeface="Arial" pitchFamily="34" charset="0"/>
                <a:cs typeface="Times New Roman" pitchFamily="18" charset="0"/>
              </a:rPr>
              <a:t>   </a:t>
            </a:r>
            <a:r>
              <a:rPr lang="en-GB" sz="1000" b="1">
                <a:latin typeface="Arial" pitchFamily="34" charset="0"/>
                <a:cs typeface="Times New Roman" pitchFamily="18" charset="0"/>
              </a:rPr>
              <a:t>11. </a:t>
            </a:r>
            <a:r>
              <a:rPr lang="en-GB" sz="1000" b="1">
                <a:latin typeface="Arial" pitchFamily="34" charset="0"/>
                <a:cs typeface="Times New Roman" pitchFamily="18" charset="0"/>
                <a:hlinkClick r:id="rId2"/>
              </a:rPr>
              <a:t>Barnard ND</a:t>
            </a:r>
            <a:r>
              <a:rPr lang="en-GB" sz="1000" b="1">
                <a:latin typeface="Arial" pitchFamily="34" charset="0"/>
                <a:cs typeface="Times New Roman" pitchFamily="18" charset="0"/>
              </a:rPr>
              <a:t>, </a:t>
            </a:r>
            <a:r>
              <a:rPr lang="en-GB" sz="1000" b="1">
                <a:latin typeface="Arial" pitchFamily="34" charset="0"/>
                <a:cs typeface="Times New Roman" pitchFamily="18" charset="0"/>
                <a:hlinkClick r:id="rId3"/>
              </a:rPr>
              <a:t>Cohen J</a:t>
            </a:r>
            <a:r>
              <a:rPr lang="en-GB" sz="1000" b="1">
                <a:latin typeface="Arial" pitchFamily="34" charset="0"/>
                <a:cs typeface="Times New Roman" pitchFamily="18" charset="0"/>
              </a:rPr>
              <a:t>, </a:t>
            </a:r>
            <a:r>
              <a:rPr lang="en-GB" sz="1000" b="1">
                <a:latin typeface="Arial" pitchFamily="34" charset="0"/>
                <a:cs typeface="Times New Roman" pitchFamily="18" charset="0"/>
                <a:hlinkClick r:id="rId4"/>
              </a:rPr>
              <a:t>Jenkins DJ</a:t>
            </a:r>
            <a:r>
              <a:rPr lang="en-GB" sz="1000" b="1">
                <a:latin typeface="Arial" pitchFamily="34" charset="0"/>
                <a:cs typeface="Times New Roman" pitchFamily="18" charset="0"/>
              </a:rPr>
              <a:t>, </a:t>
            </a:r>
            <a:r>
              <a:rPr lang="en-GB" sz="1000" b="1">
                <a:latin typeface="Arial" pitchFamily="34" charset="0"/>
                <a:cs typeface="Times New Roman" pitchFamily="18" charset="0"/>
                <a:hlinkClick r:id="rId5"/>
              </a:rPr>
              <a:t>Turner-McGrievy G</a:t>
            </a:r>
            <a:r>
              <a:rPr lang="en-GB" sz="1000" b="1">
                <a:latin typeface="Arial" pitchFamily="34" charset="0"/>
                <a:cs typeface="Times New Roman" pitchFamily="18" charset="0"/>
              </a:rPr>
              <a:t>, </a:t>
            </a:r>
            <a:r>
              <a:rPr lang="en-GB" sz="1000" b="1">
                <a:latin typeface="Arial" pitchFamily="34" charset="0"/>
                <a:cs typeface="Times New Roman" pitchFamily="18" charset="0"/>
                <a:hlinkClick r:id="rId6"/>
              </a:rPr>
              <a:t>Gloede L</a:t>
            </a:r>
            <a:r>
              <a:rPr lang="en-GB" sz="1000" b="1">
                <a:latin typeface="Arial" pitchFamily="34" charset="0"/>
                <a:cs typeface="Times New Roman" pitchFamily="18" charset="0"/>
              </a:rPr>
              <a:t>, </a:t>
            </a:r>
            <a:r>
              <a:rPr lang="en-GB" sz="1000" b="1">
                <a:latin typeface="Arial" pitchFamily="34" charset="0"/>
                <a:cs typeface="Times New Roman" pitchFamily="18" charset="0"/>
                <a:hlinkClick r:id="rId7"/>
              </a:rPr>
              <a:t>Green A</a:t>
            </a:r>
            <a:r>
              <a:rPr lang="en-GB" sz="1000" b="1">
                <a:latin typeface="Arial" pitchFamily="34" charset="0"/>
                <a:cs typeface="Times New Roman" pitchFamily="18" charset="0"/>
              </a:rPr>
              <a:t>,    </a:t>
            </a:r>
            <a:r>
              <a:rPr lang="en-GB" sz="1000" b="1">
                <a:latin typeface="Arial" pitchFamily="34" charset="0"/>
                <a:cs typeface="Times New Roman" pitchFamily="18" charset="0"/>
                <a:hlinkClick r:id="rId8"/>
              </a:rPr>
              <a:t>Ferdowsian H</a:t>
            </a:r>
            <a:r>
              <a:rPr lang="en-GB" sz="1000" b="1">
                <a:latin typeface="Arial" pitchFamily="34" charset="0"/>
                <a:cs typeface="Times New Roman" pitchFamily="18" charset="0"/>
              </a:rPr>
              <a:t>.: A    low-fat vegan diet and a conventional diabetes diet in the treatment of type 2 diabetes: a randomized, controlled, 74-wk clinical trial., Am J Clin Nutr. 2009 May;89(5):1588S-1596S. Epub 2009 Apr 1.</a:t>
            </a:r>
            <a:r>
              <a:rPr lang="en-GB" sz="1000">
                <a:latin typeface="Arial" pitchFamily="34" charset="0"/>
              </a:rPr>
              <a:t> </a:t>
            </a:r>
          </a:p>
        </p:txBody>
      </p:sp>
    </p:spTree>
  </p:cSld>
  <p:clrMapOvr>
    <a:masterClrMapping/>
  </p:clrMapOvr>
  <p:transition>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algn="ctr"/>
            <a:r>
              <a:rPr lang="hr-HR" sz="3600" dirty="0">
                <a:latin typeface="+mn-lt"/>
              </a:rPr>
              <a:t>Hipokalorijska prehrana sa visokim udjelom bjelančevina vs standardna dijabetička prehrana</a:t>
            </a:r>
            <a:endParaRPr lang="en-GB" sz="3600" dirty="0">
              <a:latin typeface="+mn-lt"/>
            </a:endParaRPr>
          </a:p>
        </p:txBody>
      </p:sp>
      <p:sp>
        <p:nvSpPr>
          <p:cNvPr id="13315" name="Rectangle 3"/>
          <p:cNvSpPr>
            <a:spLocks noGrp="1" noChangeArrowheads="1"/>
          </p:cNvSpPr>
          <p:nvPr>
            <p:ph type="body" sz="half" idx="1"/>
          </p:nvPr>
        </p:nvSpPr>
        <p:spPr>
          <a:xfrm>
            <a:off x="304800" y="2133600"/>
            <a:ext cx="3810000" cy="4114800"/>
          </a:xfrm>
        </p:spPr>
        <p:txBody>
          <a:bodyPr/>
          <a:lstStyle/>
          <a:p>
            <a:r>
              <a:rPr lang="hr-HR"/>
              <a:t>VISOKI UDJEL BJELANČEVINA:</a:t>
            </a:r>
          </a:p>
          <a:p>
            <a:r>
              <a:rPr lang="hr-HR"/>
              <a:t>Veći gubitak na TT, poboljšana kompozicija tijela</a:t>
            </a:r>
          </a:p>
          <a:p>
            <a:r>
              <a:rPr lang="hr-HR"/>
              <a:t>Kontrola glikemije</a:t>
            </a:r>
          </a:p>
          <a:p>
            <a:r>
              <a:rPr lang="hr-HR"/>
              <a:t>Utjecaj na čimbenike KV rizika</a:t>
            </a:r>
            <a:endParaRPr lang="en-GB"/>
          </a:p>
        </p:txBody>
      </p:sp>
      <p:sp>
        <p:nvSpPr>
          <p:cNvPr id="13316" name="Rectangle 4"/>
          <p:cNvSpPr>
            <a:spLocks noGrp="1" noChangeArrowheads="1"/>
          </p:cNvSpPr>
          <p:nvPr>
            <p:ph type="body" sz="half" idx="2"/>
          </p:nvPr>
        </p:nvSpPr>
        <p:spPr/>
        <p:txBody>
          <a:bodyPr/>
          <a:lstStyle/>
          <a:p>
            <a:r>
              <a:rPr lang="hr-HR" dirty="0"/>
              <a:t>STANDARDNA PREHRANA:</a:t>
            </a:r>
          </a:p>
          <a:p>
            <a:r>
              <a:rPr lang="hr-HR" dirty="0"/>
              <a:t>Kontrola glikemije</a:t>
            </a:r>
          </a:p>
          <a:p>
            <a:r>
              <a:rPr lang="hr-HR" dirty="0"/>
              <a:t>Utjecaj na čimbenike KV rizika</a:t>
            </a:r>
            <a:endParaRPr lang="en-GB" dirty="0"/>
          </a:p>
          <a:p>
            <a:endParaRPr lang="en-GB" dirty="0"/>
          </a:p>
        </p:txBody>
      </p:sp>
      <p:sp>
        <p:nvSpPr>
          <p:cNvPr id="13317" name="AutoShape 5"/>
          <p:cNvSpPr>
            <a:spLocks noChangeArrowheads="1"/>
          </p:cNvSpPr>
          <p:nvPr/>
        </p:nvSpPr>
        <p:spPr bwMode="auto">
          <a:xfrm>
            <a:off x="3657600" y="3352800"/>
            <a:ext cx="1447800" cy="942975"/>
          </a:xfrm>
          <a:prstGeom prst="leftRightArrow">
            <a:avLst>
              <a:gd name="adj1" fmla="val 50000"/>
              <a:gd name="adj2" fmla="val 30707"/>
            </a:avLst>
          </a:prstGeom>
          <a:solidFill>
            <a:schemeClr val="accent1"/>
          </a:solidFill>
          <a:ln w="9525">
            <a:solidFill>
              <a:schemeClr val="tx1"/>
            </a:solidFill>
            <a:miter lim="800000"/>
            <a:headEnd/>
            <a:tailEnd/>
          </a:ln>
          <a:effectLst/>
        </p:spPr>
        <p:txBody>
          <a:bodyPr wrap="none" anchor="ctr"/>
          <a:lstStyle/>
          <a:p>
            <a:endParaRPr lang="hr-HR"/>
          </a:p>
        </p:txBody>
      </p:sp>
      <p:sp>
        <p:nvSpPr>
          <p:cNvPr id="13318" name="Rectangle 6"/>
          <p:cNvSpPr>
            <a:spLocks noChangeArrowheads="1"/>
          </p:cNvSpPr>
          <p:nvPr/>
        </p:nvSpPr>
        <p:spPr bwMode="auto">
          <a:xfrm>
            <a:off x="228600" y="6096000"/>
            <a:ext cx="9144000" cy="822325"/>
          </a:xfrm>
          <a:prstGeom prst="rect">
            <a:avLst/>
          </a:prstGeom>
          <a:noFill/>
          <a:ln w="9525">
            <a:noFill/>
            <a:miter lim="800000"/>
            <a:headEnd/>
            <a:tailEnd/>
          </a:ln>
          <a:effectLst/>
        </p:spPr>
        <p:txBody>
          <a:bodyPr>
            <a:spAutoFit/>
          </a:bodyPr>
          <a:lstStyle/>
          <a:p>
            <a:r>
              <a:rPr lang="en-GB" sz="1200" b="1">
                <a:cs typeface="Times New Roman" pitchFamily="18" charset="0"/>
              </a:rPr>
              <a:t>       12.</a:t>
            </a:r>
            <a:r>
              <a:rPr lang="en-GB" sz="1200">
                <a:cs typeface="Times New Roman" pitchFamily="18" charset="0"/>
              </a:rPr>
              <a:t> </a:t>
            </a:r>
            <a:r>
              <a:rPr lang="en-GB" sz="1200" b="1">
                <a:cs typeface="Times New Roman" pitchFamily="18" charset="0"/>
              </a:rPr>
              <a:t>Wycherley, Thomas P. BSC (HONS) 1,2; Noakes, Manny PHD 1; Clifton, Peter M. PHD 1; Cleanthous, Xenia MND 1; Keogh, Jennifer B. PHD 1; Brinkworth, Grant D. PHD 1,: A High-Protein Diet With Resistance Exercise Training Improves Weight Loss and Body Composition in Overweight and Obese Patients With Type 2 Diabetes., Diabetes Care. 33(5):969-976, May 2010.</a:t>
            </a:r>
            <a:r>
              <a:rPr lang="en-GB" sz="1000">
                <a:latin typeface="Arial" pitchFamily="34" charset="0"/>
              </a:rPr>
              <a:t> </a:t>
            </a:r>
          </a:p>
        </p:txBody>
      </p:sp>
    </p:spTree>
  </p:cSld>
  <p:clrMapOvr>
    <a:masterClrMapping/>
  </p:clrMapOvr>
  <p:transition>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sz="half" idx="1"/>
          </p:nvPr>
        </p:nvSpPr>
        <p:spPr>
          <a:xfrm>
            <a:off x="152400" y="152400"/>
            <a:ext cx="3810000" cy="3276600"/>
          </a:xfrm>
        </p:spPr>
        <p:txBody>
          <a:bodyPr/>
          <a:lstStyle/>
          <a:p>
            <a:r>
              <a:rPr lang="hr-HR" sz="2400"/>
              <a:t>PREHRANA SA VISOKIM UDJELOM BJELANČEVINA I NISKIM UDJELOM MASTI</a:t>
            </a:r>
          </a:p>
          <a:p>
            <a:r>
              <a:rPr lang="en-GB" sz="2400">
                <a:cs typeface="Times New Roman" pitchFamily="18" charset="0"/>
              </a:rPr>
              <a:t> jače snižava trigliceride </a:t>
            </a:r>
            <a:endParaRPr lang="hr-HR" sz="2400"/>
          </a:p>
          <a:p>
            <a:r>
              <a:rPr lang="en-GB" sz="2400">
                <a:cs typeface="Times New Roman" pitchFamily="18" charset="0"/>
              </a:rPr>
              <a:t>naročito ima povoljan utjecaj na krvni tlak </a:t>
            </a:r>
            <a:endParaRPr lang="hr-HR" sz="2400"/>
          </a:p>
        </p:txBody>
      </p:sp>
      <p:sp>
        <p:nvSpPr>
          <p:cNvPr id="14339" name="Rectangle 3"/>
          <p:cNvSpPr>
            <a:spLocks noGrp="1" noChangeArrowheads="1"/>
          </p:cNvSpPr>
          <p:nvPr>
            <p:ph type="body" sz="half" idx="2"/>
          </p:nvPr>
        </p:nvSpPr>
        <p:spPr>
          <a:xfrm>
            <a:off x="5105400" y="228600"/>
            <a:ext cx="3733800" cy="2819400"/>
          </a:xfrm>
        </p:spPr>
        <p:txBody>
          <a:bodyPr/>
          <a:lstStyle/>
          <a:p>
            <a:r>
              <a:rPr lang="hr-HR" sz="2000"/>
              <a:t>PREHRANA SA NISKIM UDJELOM BJELANČEVINA I VISOKIM UDJELOM MASTI</a:t>
            </a:r>
            <a:endParaRPr lang="en-GB" sz="2000"/>
          </a:p>
        </p:txBody>
      </p:sp>
      <p:sp>
        <p:nvSpPr>
          <p:cNvPr id="14340" name="Rectangle 4"/>
          <p:cNvSpPr>
            <a:spLocks noChangeArrowheads="1"/>
          </p:cNvSpPr>
          <p:nvPr/>
        </p:nvSpPr>
        <p:spPr bwMode="auto">
          <a:xfrm>
            <a:off x="0" y="4419600"/>
            <a:ext cx="9144000" cy="1754188"/>
          </a:xfrm>
          <a:prstGeom prst="rect">
            <a:avLst/>
          </a:prstGeom>
          <a:noFill/>
          <a:ln w="9525">
            <a:noFill/>
            <a:miter lim="800000"/>
            <a:headEnd/>
            <a:tailEnd/>
          </a:ln>
          <a:effectLst/>
        </p:spPr>
        <p:txBody>
          <a:bodyPr>
            <a:spAutoFit/>
          </a:bodyPr>
          <a:lstStyle/>
          <a:p>
            <a:pPr algn="ctr"/>
            <a:r>
              <a:rPr lang="hr-HR" sz="2800" dirty="0">
                <a:latin typeface="Arial" pitchFamily="34" charset="0"/>
              </a:rPr>
              <a:t>J</a:t>
            </a:r>
            <a:r>
              <a:rPr lang="en-GB" sz="2800" dirty="0" err="1">
                <a:latin typeface="Arial" pitchFamily="34" charset="0"/>
                <a:cs typeface="Times New Roman" pitchFamily="18" charset="0"/>
              </a:rPr>
              <a:t>ednako</a:t>
            </a:r>
            <a:r>
              <a:rPr lang="en-GB" sz="2800" dirty="0">
                <a:latin typeface="Arial" pitchFamily="34" charset="0"/>
                <a:cs typeface="Times New Roman" pitchFamily="18" charset="0"/>
              </a:rPr>
              <a:t> </a:t>
            </a:r>
            <a:r>
              <a:rPr lang="en-GB" sz="2800" dirty="0" err="1">
                <a:latin typeface="Arial" pitchFamily="34" charset="0"/>
                <a:cs typeface="Times New Roman" pitchFamily="18" charset="0"/>
              </a:rPr>
              <a:t>učinkovit</a:t>
            </a:r>
            <a:r>
              <a:rPr lang="hr-HR" sz="2800" dirty="0">
                <a:latin typeface="Arial" pitchFamily="34" charset="0"/>
              </a:rPr>
              <a:t>e</a:t>
            </a:r>
            <a:r>
              <a:rPr lang="en-GB" sz="2800" dirty="0">
                <a:latin typeface="Arial" pitchFamily="34" charset="0"/>
                <a:cs typeface="Times New Roman" pitchFamily="18" charset="0"/>
              </a:rPr>
              <a:t> </a:t>
            </a:r>
            <a:r>
              <a:rPr lang="en-GB" sz="2800" dirty="0" err="1">
                <a:latin typeface="Arial" pitchFamily="34" charset="0"/>
                <a:cs typeface="Times New Roman" pitchFamily="18" charset="0"/>
              </a:rPr>
              <a:t>tijekom</a:t>
            </a:r>
            <a:r>
              <a:rPr lang="en-GB" sz="2800" dirty="0">
                <a:latin typeface="Arial" pitchFamily="34" charset="0"/>
                <a:cs typeface="Times New Roman" pitchFamily="18" charset="0"/>
              </a:rPr>
              <a:t> </a:t>
            </a:r>
            <a:r>
              <a:rPr lang="en-GB" sz="2800" dirty="0" err="1">
                <a:latin typeface="Arial" pitchFamily="34" charset="0"/>
                <a:cs typeface="Times New Roman" pitchFamily="18" charset="0"/>
              </a:rPr>
              <a:t>pokušaja</a:t>
            </a:r>
            <a:r>
              <a:rPr lang="en-GB" sz="2800" dirty="0">
                <a:latin typeface="Arial" pitchFamily="34" charset="0"/>
                <a:cs typeface="Times New Roman" pitchFamily="18" charset="0"/>
              </a:rPr>
              <a:t> </a:t>
            </a:r>
            <a:r>
              <a:rPr lang="en-GB" sz="2800" dirty="0" err="1">
                <a:latin typeface="Arial" pitchFamily="34" charset="0"/>
                <a:cs typeface="Times New Roman" pitchFamily="18" charset="0"/>
              </a:rPr>
              <a:t>gubljenja</a:t>
            </a:r>
            <a:r>
              <a:rPr lang="en-GB" sz="2800" dirty="0">
                <a:latin typeface="Arial" pitchFamily="34" charset="0"/>
                <a:cs typeface="Times New Roman" pitchFamily="18" charset="0"/>
              </a:rPr>
              <a:t> </a:t>
            </a:r>
            <a:r>
              <a:rPr lang="en-GB" sz="2800" dirty="0" err="1">
                <a:latin typeface="Arial" pitchFamily="34" charset="0"/>
                <a:cs typeface="Times New Roman" pitchFamily="18" charset="0"/>
              </a:rPr>
              <a:t>na</a:t>
            </a:r>
            <a:r>
              <a:rPr lang="en-GB" sz="2800" dirty="0">
                <a:latin typeface="Arial" pitchFamily="34" charset="0"/>
                <a:cs typeface="Times New Roman" pitchFamily="18" charset="0"/>
              </a:rPr>
              <a:t> </a:t>
            </a:r>
            <a:r>
              <a:rPr lang="en-GB" sz="2800" dirty="0" err="1">
                <a:latin typeface="Arial" pitchFamily="34" charset="0"/>
                <a:cs typeface="Times New Roman" pitchFamily="18" charset="0"/>
              </a:rPr>
              <a:t>tjelesnoj</a:t>
            </a:r>
            <a:r>
              <a:rPr lang="en-GB" sz="2800" dirty="0">
                <a:latin typeface="Arial" pitchFamily="34" charset="0"/>
                <a:cs typeface="Times New Roman" pitchFamily="18" charset="0"/>
              </a:rPr>
              <a:t> </a:t>
            </a:r>
            <a:r>
              <a:rPr lang="en-GB" sz="2800" dirty="0" err="1">
                <a:latin typeface="Arial" pitchFamily="34" charset="0"/>
                <a:cs typeface="Times New Roman" pitchFamily="18" charset="0"/>
              </a:rPr>
              <a:t>težini</a:t>
            </a:r>
            <a:r>
              <a:rPr lang="en-GB" sz="2800" dirty="0">
                <a:latin typeface="Arial" pitchFamily="34" charset="0"/>
                <a:cs typeface="Times New Roman" pitchFamily="18" charset="0"/>
              </a:rPr>
              <a:t>,  </a:t>
            </a:r>
            <a:r>
              <a:rPr lang="en-GB" sz="2800" dirty="0" err="1">
                <a:latin typeface="Arial" pitchFamily="34" charset="0"/>
                <a:cs typeface="Times New Roman" pitchFamily="18" charset="0"/>
              </a:rPr>
              <a:t>jednako</a:t>
            </a:r>
            <a:r>
              <a:rPr lang="en-GB" sz="2800" dirty="0">
                <a:latin typeface="Arial" pitchFamily="34" charset="0"/>
                <a:cs typeface="Times New Roman" pitchFamily="18" charset="0"/>
              </a:rPr>
              <a:t> </a:t>
            </a:r>
            <a:r>
              <a:rPr lang="en-GB" sz="2800" dirty="0" err="1">
                <a:latin typeface="Arial" pitchFamily="34" charset="0"/>
                <a:cs typeface="Times New Roman" pitchFamily="18" charset="0"/>
              </a:rPr>
              <a:t>povoljno</a:t>
            </a:r>
            <a:r>
              <a:rPr lang="en-GB" sz="2800" dirty="0">
                <a:latin typeface="Arial" pitchFamily="34" charset="0"/>
                <a:cs typeface="Times New Roman" pitchFamily="18" charset="0"/>
              </a:rPr>
              <a:t> </a:t>
            </a:r>
            <a:r>
              <a:rPr lang="en-GB" sz="2800" dirty="0" err="1">
                <a:latin typeface="Arial" pitchFamily="34" charset="0"/>
                <a:cs typeface="Times New Roman" pitchFamily="18" charset="0"/>
              </a:rPr>
              <a:t>utječu</a:t>
            </a:r>
            <a:r>
              <a:rPr lang="en-GB" sz="2800" dirty="0">
                <a:latin typeface="Arial" pitchFamily="34" charset="0"/>
                <a:cs typeface="Times New Roman" pitchFamily="18" charset="0"/>
              </a:rPr>
              <a:t> </a:t>
            </a:r>
            <a:r>
              <a:rPr lang="en-GB" sz="2800" dirty="0" err="1">
                <a:latin typeface="Arial" pitchFamily="34" charset="0"/>
                <a:cs typeface="Times New Roman" pitchFamily="18" charset="0"/>
              </a:rPr>
              <a:t>na</a:t>
            </a:r>
            <a:r>
              <a:rPr lang="en-GB" sz="2800" dirty="0">
                <a:latin typeface="Arial" pitchFamily="34" charset="0"/>
                <a:cs typeface="Times New Roman" pitchFamily="18" charset="0"/>
              </a:rPr>
              <a:t> </a:t>
            </a:r>
            <a:r>
              <a:rPr lang="en-GB" sz="2800" dirty="0" err="1">
                <a:latin typeface="Arial" pitchFamily="34" charset="0"/>
                <a:cs typeface="Times New Roman" pitchFamily="18" charset="0"/>
              </a:rPr>
              <a:t>glikemiju</a:t>
            </a:r>
            <a:r>
              <a:rPr lang="en-GB" sz="2800" dirty="0">
                <a:latin typeface="Arial" pitchFamily="34" charset="0"/>
                <a:cs typeface="Times New Roman" pitchFamily="18" charset="0"/>
              </a:rPr>
              <a:t> </a:t>
            </a:r>
            <a:r>
              <a:rPr lang="en-GB" sz="2800" dirty="0" err="1">
                <a:latin typeface="Arial" pitchFamily="34" charset="0"/>
                <a:cs typeface="Times New Roman" pitchFamily="18" charset="0"/>
              </a:rPr>
              <a:t>na</a:t>
            </a:r>
            <a:r>
              <a:rPr lang="en-GB" sz="2800" dirty="0">
                <a:latin typeface="Arial" pitchFamily="34" charset="0"/>
                <a:cs typeface="Times New Roman" pitchFamily="18" charset="0"/>
              </a:rPr>
              <a:t> </a:t>
            </a:r>
            <a:r>
              <a:rPr lang="en-GB" sz="2800" dirty="0" err="1">
                <a:latin typeface="Arial" pitchFamily="34" charset="0"/>
                <a:cs typeface="Times New Roman" pitchFamily="18" charset="0"/>
              </a:rPr>
              <a:t>tašte</a:t>
            </a:r>
            <a:r>
              <a:rPr lang="en-GB" sz="2800" dirty="0">
                <a:latin typeface="Arial" pitchFamily="34" charset="0"/>
                <a:cs typeface="Times New Roman" pitchFamily="18" charset="0"/>
              </a:rPr>
              <a:t>, </a:t>
            </a:r>
            <a:r>
              <a:rPr lang="en-GB" sz="2800" dirty="0" err="1">
                <a:latin typeface="Arial" pitchFamily="34" charset="0"/>
                <a:cs typeface="Times New Roman" pitchFamily="18" charset="0"/>
              </a:rPr>
              <a:t>ukupni</a:t>
            </a:r>
            <a:r>
              <a:rPr lang="en-GB" sz="2800" dirty="0">
                <a:latin typeface="Arial" pitchFamily="34" charset="0"/>
                <a:cs typeface="Times New Roman" pitchFamily="18" charset="0"/>
              </a:rPr>
              <a:t> </a:t>
            </a:r>
            <a:r>
              <a:rPr lang="en-GB" sz="2800" dirty="0" err="1">
                <a:latin typeface="Arial" pitchFamily="34" charset="0"/>
                <a:cs typeface="Times New Roman" pitchFamily="18" charset="0"/>
              </a:rPr>
              <a:t>i</a:t>
            </a:r>
            <a:r>
              <a:rPr lang="en-GB" sz="2800" dirty="0">
                <a:latin typeface="Arial" pitchFamily="34" charset="0"/>
                <a:cs typeface="Times New Roman" pitchFamily="18" charset="0"/>
              </a:rPr>
              <a:t> LDL </a:t>
            </a:r>
            <a:r>
              <a:rPr lang="en-GB" sz="2800" dirty="0" err="1">
                <a:latin typeface="Arial" pitchFamily="34" charset="0"/>
                <a:cs typeface="Times New Roman" pitchFamily="18" charset="0"/>
              </a:rPr>
              <a:t>kolesterol</a:t>
            </a:r>
            <a:r>
              <a:rPr lang="hr-HR" sz="2500" dirty="0">
                <a:latin typeface="Arial" pitchFamily="34" charset="0"/>
              </a:rPr>
              <a:t>, jednaki utjecaj na postprandijalnu hiperglikemiju</a:t>
            </a:r>
            <a:endParaRPr lang="en-GB" sz="4800" dirty="0">
              <a:latin typeface="Arial" pitchFamily="34" charset="0"/>
            </a:endParaRPr>
          </a:p>
        </p:txBody>
      </p:sp>
      <p:sp>
        <p:nvSpPr>
          <p:cNvPr id="14341" name="AutoShape 5"/>
          <p:cNvSpPr>
            <a:spLocks noChangeArrowheads="1"/>
          </p:cNvSpPr>
          <p:nvPr/>
        </p:nvSpPr>
        <p:spPr bwMode="auto">
          <a:xfrm>
            <a:off x="4038600" y="1752600"/>
            <a:ext cx="1214438" cy="485775"/>
          </a:xfrm>
          <a:prstGeom prst="leftRight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hr-HR"/>
          </a:p>
        </p:txBody>
      </p:sp>
      <p:sp>
        <p:nvSpPr>
          <p:cNvPr id="14342" name="AutoShape 6"/>
          <p:cNvSpPr>
            <a:spLocks noChangeArrowheads="1"/>
          </p:cNvSpPr>
          <p:nvPr/>
        </p:nvSpPr>
        <p:spPr bwMode="auto">
          <a:xfrm>
            <a:off x="1752600" y="3429000"/>
            <a:ext cx="485775" cy="976313"/>
          </a:xfrm>
          <a:prstGeom prst="down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hr-HR"/>
          </a:p>
        </p:txBody>
      </p:sp>
      <p:sp>
        <p:nvSpPr>
          <p:cNvPr id="14343" name="AutoShape 7"/>
          <p:cNvSpPr>
            <a:spLocks noChangeArrowheads="1"/>
          </p:cNvSpPr>
          <p:nvPr/>
        </p:nvSpPr>
        <p:spPr bwMode="auto">
          <a:xfrm>
            <a:off x="7239000" y="3352800"/>
            <a:ext cx="485775" cy="976313"/>
          </a:xfrm>
          <a:prstGeom prst="down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hr-HR"/>
          </a:p>
        </p:txBody>
      </p:sp>
      <p:sp>
        <p:nvSpPr>
          <p:cNvPr id="14344" name="Rectangle 8"/>
          <p:cNvSpPr>
            <a:spLocks noChangeArrowheads="1"/>
          </p:cNvSpPr>
          <p:nvPr/>
        </p:nvSpPr>
        <p:spPr bwMode="auto">
          <a:xfrm>
            <a:off x="0" y="6218238"/>
            <a:ext cx="9144000" cy="639762"/>
          </a:xfrm>
          <a:prstGeom prst="rect">
            <a:avLst/>
          </a:prstGeom>
          <a:noFill/>
          <a:ln w="9525">
            <a:noFill/>
            <a:miter lim="800000"/>
            <a:headEnd/>
            <a:tailEnd/>
          </a:ln>
          <a:effectLst/>
        </p:spPr>
        <p:txBody>
          <a:bodyPr>
            <a:spAutoFit/>
          </a:bodyPr>
          <a:lstStyle/>
          <a:p>
            <a:r>
              <a:rPr lang="en-GB" sz="1200" b="1">
                <a:cs typeface="Times New Roman" pitchFamily="18" charset="0"/>
              </a:rPr>
              <a:t>      13.</a:t>
            </a:r>
            <a:r>
              <a:rPr lang="en-GB" sz="1200">
                <a:cs typeface="Times New Roman" pitchFamily="18" charset="0"/>
              </a:rPr>
              <a:t> </a:t>
            </a:r>
            <a:r>
              <a:rPr lang="en-GB" sz="1200" b="1">
                <a:cs typeface="Times New Roman" pitchFamily="18" charset="0"/>
                <a:hlinkClick r:id="rId2"/>
              </a:rPr>
              <a:t>Papakonstantinou E</a:t>
            </a:r>
            <a:r>
              <a:rPr lang="en-GB" sz="1200" b="1">
                <a:cs typeface="Times New Roman" pitchFamily="18" charset="0"/>
              </a:rPr>
              <a:t>, </a:t>
            </a:r>
            <a:r>
              <a:rPr lang="en-GB" sz="1200" b="1">
                <a:cs typeface="Times New Roman" pitchFamily="18" charset="0"/>
                <a:hlinkClick r:id="rId3"/>
              </a:rPr>
              <a:t>Triantafillidou D</a:t>
            </a:r>
            <a:r>
              <a:rPr lang="en-GB" sz="1200" b="1">
                <a:cs typeface="Times New Roman" pitchFamily="18" charset="0"/>
              </a:rPr>
              <a:t>, </a:t>
            </a:r>
            <a:r>
              <a:rPr lang="en-GB" sz="1200" b="1">
                <a:cs typeface="Times New Roman" pitchFamily="18" charset="0"/>
                <a:hlinkClick r:id="rId4"/>
              </a:rPr>
              <a:t>Panagiotakos DB</a:t>
            </a:r>
            <a:r>
              <a:rPr lang="en-GB" sz="1200" b="1">
                <a:cs typeface="Times New Roman" pitchFamily="18" charset="0"/>
              </a:rPr>
              <a:t>, </a:t>
            </a:r>
            <a:r>
              <a:rPr lang="en-GB" sz="1200" b="1">
                <a:cs typeface="Times New Roman" pitchFamily="18" charset="0"/>
                <a:hlinkClick r:id="rId5"/>
              </a:rPr>
              <a:t>Koutsovasilis A</a:t>
            </a:r>
            <a:r>
              <a:rPr lang="en-GB" sz="1200" b="1">
                <a:cs typeface="Times New Roman" pitchFamily="18" charset="0"/>
              </a:rPr>
              <a:t>, </a:t>
            </a:r>
            <a:r>
              <a:rPr lang="en-GB" sz="1200" b="1">
                <a:cs typeface="Times New Roman" pitchFamily="18" charset="0"/>
                <a:hlinkClick r:id="rId6"/>
              </a:rPr>
              <a:t>Saliaris M</a:t>
            </a:r>
            <a:r>
              <a:rPr lang="en-GB" sz="1200" b="1">
                <a:cs typeface="Times New Roman" pitchFamily="18" charset="0"/>
              </a:rPr>
              <a:t>, </a:t>
            </a:r>
            <a:r>
              <a:rPr lang="en-GB" sz="1200" b="1">
                <a:cs typeface="Times New Roman" pitchFamily="18" charset="0"/>
                <a:hlinkClick r:id="rId7"/>
              </a:rPr>
              <a:t>Manolis A</a:t>
            </a:r>
            <a:r>
              <a:rPr lang="en-GB" sz="1200" b="1">
                <a:cs typeface="Times New Roman" pitchFamily="18" charset="0"/>
              </a:rPr>
              <a:t>, </a:t>
            </a:r>
            <a:r>
              <a:rPr lang="en-GB" sz="1200" b="1">
                <a:cs typeface="Times New Roman" pitchFamily="18" charset="0"/>
                <a:hlinkClick r:id="rId8"/>
              </a:rPr>
              <a:t>Melidonis A</a:t>
            </a:r>
            <a:r>
              <a:rPr lang="en-GB" sz="1200" b="1">
                <a:cs typeface="Times New Roman" pitchFamily="18" charset="0"/>
              </a:rPr>
              <a:t>, </a:t>
            </a:r>
            <a:r>
              <a:rPr lang="en-GB" sz="1200" b="1">
                <a:cs typeface="Times New Roman" pitchFamily="18" charset="0"/>
                <a:hlinkClick r:id="rId9"/>
              </a:rPr>
              <a:t>Zampelas A</a:t>
            </a:r>
            <a:r>
              <a:rPr lang="en-GB" sz="1200" b="1">
                <a:cs typeface="Times New Roman" pitchFamily="18" charset="0"/>
              </a:rPr>
              <a:t>: A high-protein low-fat diet is more effective in improving blood pressure and triglycerides in calorie-restricted obese individuals with newly diagnosed type 2 diabetes. Eur J Clin Nutr. 2010 Mar 10</a:t>
            </a:r>
            <a:r>
              <a:rPr lang="en-GB" sz="1200">
                <a:cs typeface="Times New Roman" pitchFamily="18" charset="0"/>
              </a:rPr>
              <a:t>.</a:t>
            </a:r>
            <a:r>
              <a:rPr lang="en-GB" sz="1200"/>
              <a:t> </a:t>
            </a:r>
          </a:p>
        </p:txBody>
      </p:sp>
    </p:spTree>
  </p:cSld>
  <p:clrMapOvr>
    <a:masterClrMapping/>
  </p:clrMapOvr>
  <p:transition>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50963" y="188640"/>
            <a:ext cx="7793037" cy="1143000"/>
          </a:xfrm>
        </p:spPr>
        <p:txBody>
          <a:bodyPr>
            <a:normAutofit fontScale="90000"/>
          </a:bodyPr>
          <a:lstStyle/>
          <a:p>
            <a:pPr algn="ctr"/>
            <a:r>
              <a:rPr lang="hr-HR" sz="3200" dirty="0">
                <a:latin typeface="+mn-lt"/>
              </a:rPr>
              <a:t>Normokalorijska prehrana (“ad libidum”) sa manje UH i povećanim udjelom bjelančevina i masti</a:t>
            </a:r>
            <a:endParaRPr lang="en-GB" sz="3200" dirty="0">
              <a:latin typeface="+mn-lt"/>
            </a:endParaRPr>
          </a:p>
        </p:txBody>
      </p:sp>
      <p:sp>
        <p:nvSpPr>
          <p:cNvPr id="15363" name="Rectangle 3"/>
          <p:cNvSpPr>
            <a:spLocks noGrp="1" noChangeArrowheads="1"/>
          </p:cNvSpPr>
          <p:nvPr>
            <p:ph type="body" idx="1"/>
          </p:nvPr>
        </p:nvSpPr>
        <p:spPr>
          <a:xfrm>
            <a:off x="990600" y="3810000"/>
            <a:ext cx="7772400" cy="1752600"/>
          </a:xfrm>
        </p:spPr>
        <p:txBody>
          <a:bodyPr/>
          <a:lstStyle/>
          <a:p>
            <a:r>
              <a:rPr lang="hr-HR" dirty="0"/>
              <a:t>Brži gubitak na TT prvih 6 mjeseci</a:t>
            </a:r>
          </a:p>
          <a:p>
            <a:r>
              <a:rPr lang="hr-HR" dirty="0"/>
              <a:t>Nakon godine dana isti gubitak kao na standardnoj prehrani</a:t>
            </a:r>
            <a:endParaRPr lang="en-GB" dirty="0"/>
          </a:p>
        </p:txBody>
      </p:sp>
      <p:sp>
        <p:nvSpPr>
          <p:cNvPr id="15364" name="Rectangle 4"/>
          <p:cNvSpPr>
            <a:spLocks noChangeArrowheads="1"/>
          </p:cNvSpPr>
          <p:nvPr/>
        </p:nvSpPr>
        <p:spPr bwMode="auto">
          <a:xfrm>
            <a:off x="533400" y="1981200"/>
            <a:ext cx="8610600" cy="701675"/>
          </a:xfrm>
          <a:prstGeom prst="rect">
            <a:avLst/>
          </a:prstGeom>
          <a:noFill/>
          <a:ln w="9525">
            <a:noFill/>
            <a:miter lim="800000"/>
            <a:headEnd/>
            <a:tailEnd/>
          </a:ln>
          <a:effectLst/>
        </p:spPr>
        <p:txBody>
          <a:bodyPr>
            <a:spAutoFit/>
          </a:bodyPr>
          <a:lstStyle/>
          <a:p>
            <a:r>
              <a:rPr lang="hr-HR" sz="3600">
                <a:latin typeface="Arial" pitchFamily="34" charset="0"/>
              </a:rPr>
              <a:t>“</a:t>
            </a:r>
            <a:r>
              <a:rPr lang="en-GB" sz="4000">
                <a:latin typeface="Arial" pitchFamily="34" charset="0"/>
                <a:cs typeface="Times New Roman" pitchFamily="18" charset="0"/>
              </a:rPr>
              <a:t>Atkinson</a:t>
            </a:r>
            <a:r>
              <a:rPr lang="en-GB" sz="3700">
                <a:latin typeface="Arial" pitchFamily="34" charset="0"/>
              </a:rPr>
              <a:t> </a:t>
            </a:r>
            <a:r>
              <a:rPr lang="hr-HR" sz="3700">
                <a:latin typeface="Arial" pitchFamily="34" charset="0"/>
              </a:rPr>
              <a:t>“                            “Zona”</a:t>
            </a:r>
            <a:r>
              <a:rPr lang="hr-HR" sz="3300">
                <a:latin typeface="Arial" pitchFamily="34" charset="0"/>
              </a:rPr>
              <a:t>                            </a:t>
            </a:r>
            <a:r>
              <a:rPr lang="hr-HR" sz="1700">
                <a:latin typeface="Arial" pitchFamily="34" charset="0"/>
              </a:rPr>
              <a:t>                                                                                                         </a:t>
            </a:r>
            <a:endParaRPr lang="en-GB" sz="3600">
              <a:latin typeface="Arial" pitchFamily="34" charset="0"/>
            </a:endParaRPr>
          </a:p>
        </p:txBody>
      </p:sp>
      <p:sp>
        <p:nvSpPr>
          <p:cNvPr id="15365" name="AutoShape 5"/>
          <p:cNvSpPr>
            <a:spLocks noChangeArrowheads="1"/>
          </p:cNvSpPr>
          <p:nvPr/>
        </p:nvSpPr>
        <p:spPr bwMode="auto">
          <a:xfrm>
            <a:off x="1524000" y="2743200"/>
            <a:ext cx="762000" cy="976313"/>
          </a:xfrm>
          <a:prstGeom prst="downArrow">
            <a:avLst>
              <a:gd name="adj1" fmla="val 42083"/>
              <a:gd name="adj2" fmla="val 30003"/>
            </a:avLst>
          </a:prstGeom>
          <a:solidFill>
            <a:schemeClr val="accent1"/>
          </a:solidFill>
          <a:ln w="9525">
            <a:solidFill>
              <a:schemeClr val="tx1"/>
            </a:solidFill>
            <a:miter lim="800000"/>
            <a:headEnd/>
            <a:tailEnd/>
          </a:ln>
          <a:effectLst/>
        </p:spPr>
        <p:txBody>
          <a:bodyPr wrap="none" anchor="ctr"/>
          <a:lstStyle/>
          <a:p>
            <a:endParaRPr lang="hr-HR"/>
          </a:p>
        </p:txBody>
      </p:sp>
      <p:sp>
        <p:nvSpPr>
          <p:cNvPr id="15366" name="AutoShape 6"/>
          <p:cNvSpPr>
            <a:spLocks noChangeArrowheads="1"/>
          </p:cNvSpPr>
          <p:nvPr/>
        </p:nvSpPr>
        <p:spPr bwMode="auto">
          <a:xfrm>
            <a:off x="7162800" y="2667000"/>
            <a:ext cx="638175" cy="1066800"/>
          </a:xfrm>
          <a:prstGeom prst="downArrow">
            <a:avLst>
              <a:gd name="adj1" fmla="val 50000"/>
              <a:gd name="adj2" fmla="val 41791"/>
            </a:avLst>
          </a:prstGeom>
          <a:solidFill>
            <a:schemeClr val="accent1"/>
          </a:solidFill>
          <a:ln w="9525">
            <a:solidFill>
              <a:schemeClr val="tx1"/>
            </a:solidFill>
            <a:miter lim="800000"/>
            <a:headEnd/>
            <a:tailEnd/>
          </a:ln>
          <a:effectLst/>
        </p:spPr>
        <p:txBody>
          <a:bodyPr wrap="none" anchor="ctr"/>
          <a:lstStyle/>
          <a:p>
            <a:endParaRPr lang="hr-HR"/>
          </a:p>
        </p:txBody>
      </p:sp>
      <p:sp>
        <p:nvSpPr>
          <p:cNvPr id="15367" name="Rectangle 7"/>
          <p:cNvSpPr>
            <a:spLocks noChangeArrowheads="1"/>
          </p:cNvSpPr>
          <p:nvPr/>
        </p:nvSpPr>
        <p:spPr bwMode="auto">
          <a:xfrm>
            <a:off x="0" y="6172200"/>
            <a:ext cx="9144000" cy="457200"/>
          </a:xfrm>
          <a:prstGeom prst="rect">
            <a:avLst/>
          </a:prstGeom>
          <a:noFill/>
          <a:ln w="9525">
            <a:noFill/>
            <a:miter lim="800000"/>
            <a:headEnd/>
            <a:tailEnd/>
          </a:ln>
          <a:effectLst/>
        </p:spPr>
        <p:txBody>
          <a:bodyPr>
            <a:spAutoFit/>
          </a:bodyPr>
          <a:lstStyle/>
          <a:p>
            <a:r>
              <a:rPr lang="en-US" sz="1200">
                <a:cs typeface="Times New Roman" pitchFamily="18" charset="0"/>
              </a:rPr>
              <a:t>Promintzer M , Krebs M.: Effects of dietary protein on glucose homeostasis, Current Opinion in Clinical Nutrition and Metabolic Care 2006, 9:463–468</a:t>
            </a:r>
            <a:r>
              <a:rPr lang="en-GB" sz="1000">
                <a:latin typeface="Arial" pitchFamily="34" charset="0"/>
              </a:rPr>
              <a:t> </a:t>
            </a:r>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1115616" y="476672"/>
            <a:ext cx="7391400" cy="642938"/>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3600" b="1" dirty="0"/>
              <a:t>Što je to šećerna bolest</a:t>
            </a:r>
          </a:p>
        </p:txBody>
      </p:sp>
      <p:sp>
        <p:nvSpPr>
          <p:cNvPr id="6146" name="Line 2"/>
          <p:cNvSpPr>
            <a:spLocks noChangeShapeType="1"/>
          </p:cNvSpPr>
          <p:nvPr/>
        </p:nvSpPr>
        <p:spPr bwMode="auto">
          <a:xfrm>
            <a:off x="1524000" y="1371600"/>
            <a:ext cx="7010400" cy="1588"/>
          </a:xfrm>
          <a:prstGeom prst="line">
            <a:avLst/>
          </a:prstGeom>
          <a:noFill/>
          <a:ln w="9360" cap="sq">
            <a:solidFill>
              <a:srgbClr val="FF3300"/>
            </a:solidFill>
            <a:miter lim="800000"/>
            <a:headEnd/>
            <a:tailEnd/>
          </a:ln>
          <a:effectLst/>
        </p:spPr>
        <p:txBody>
          <a:bodyPr/>
          <a:lstStyle/>
          <a:p>
            <a:endParaRPr lang="hr-HR"/>
          </a:p>
        </p:txBody>
      </p:sp>
      <p:sp>
        <p:nvSpPr>
          <p:cNvPr id="6147" name="Text Box 3"/>
          <p:cNvSpPr txBox="1">
            <a:spLocks noChangeArrowheads="1"/>
          </p:cNvSpPr>
          <p:nvPr/>
        </p:nvSpPr>
        <p:spPr bwMode="auto">
          <a:xfrm>
            <a:off x="1660525" y="1414463"/>
            <a:ext cx="180975" cy="1190625"/>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hr-HR" sz="3600">
              <a:solidFill>
                <a:srgbClr val="FFFF00"/>
              </a:solidFill>
              <a:latin typeface="Arial"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hr-HR" sz="3600">
              <a:solidFill>
                <a:srgbClr val="FFFF00"/>
              </a:solidFill>
              <a:latin typeface="Arial" charset="0"/>
            </a:endParaRPr>
          </a:p>
        </p:txBody>
      </p:sp>
      <p:sp>
        <p:nvSpPr>
          <p:cNvPr id="6148" name="Text Box 4"/>
          <p:cNvSpPr txBox="1">
            <a:spLocks noChangeArrowheads="1"/>
          </p:cNvSpPr>
          <p:nvPr/>
        </p:nvSpPr>
        <p:spPr bwMode="auto">
          <a:xfrm>
            <a:off x="827584" y="1844824"/>
            <a:ext cx="7620000" cy="3418501"/>
          </a:xfrm>
          <a:prstGeom prst="rect">
            <a:avLst/>
          </a:prstGeom>
          <a:noFill/>
          <a:ln w="9525" cap="flat">
            <a:noFill/>
            <a:round/>
            <a:headEnd/>
            <a:tailEnd/>
          </a:ln>
          <a:effectLst/>
        </p:spPr>
        <p:txBody>
          <a:bodyPr lIns="90000" tIns="46800" rIns="90000" bIns="46800">
            <a:spAutoFit/>
          </a:bodyPr>
          <a:lstStyle/>
          <a:p>
            <a:pPr algn="ctr">
              <a:lnSpc>
                <a:spcPct val="1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t>ŠEĆERNA BOLEST ILI DIABETES MELLITUS</a:t>
            </a:r>
            <a:r>
              <a:rPr lang="hr-HR" sz="2000" b="1" dirty="0"/>
              <a:t>, NAJČEŠĆA ENDOKRINOLOŠKA I </a:t>
            </a:r>
            <a:r>
              <a:rPr lang="en-US" sz="2000" b="1" dirty="0"/>
              <a:t>METABOLIČKA BOLEST VIŠESTRUKE ETIOLOGIJE OBILJEŽENA KRONIČNOM HIPERGLIKEMIJOM I POREMEĆAJEM  MIJENE UGLJIKOHIDRATA, MASTI I BJELANČEVINA, ŠTO SE JAVLJA KAO POSLJEDICA POREMEĆENA LUČENJA INZULINA, DJELOVANJA INZULINA ILI OBOJEGA</a:t>
            </a:r>
          </a:p>
        </p:txBody>
      </p:sp>
      <p:sp>
        <p:nvSpPr>
          <p:cNvPr id="6149" name="Text Box 5"/>
          <p:cNvSpPr txBox="1">
            <a:spLocks noChangeArrowheads="1"/>
          </p:cNvSpPr>
          <p:nvPr/>
        </p:nvSpPr>
        <p:spPr bwMode="auto">
          <a:xfrm>
            <a:off x="152400" y="6096000"/>
            <a:ext cx="8229600" cy="520700"/>
          </a:xfrm>
          <a:prstGeom prst="rect">
            <a:avLst/>
          </a:prstGeom>
          <a:noFill/>
          <a:ln w="9525" cap="flat">
            <a:noFill/>
            <a:round/>
            <a:headEnd/>
            <a:tailEnd/>
          </a:ln>
          <a:effectLst/>
        </p:spPr>
        <p:txBody>
          <a:bodyPr lIns="90000" tIns="46800" rIns="90000" bIns="46800">
            <a:spAutoFit/>
          </a:bodyPr>
          <a:lstStyle/>
          <a:p>
            <a:pPr>
              <a:spcBef>
                <a:spcPts val="8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rgbClr val="00FF00"/>
                </a:solidFill>
              </a:rPr>
              <a:t>*</a:t>
            </a:r>
            <a:r>
              <a:rPr lang="en-US" sz="1400" b="1" dirty="0" err="1"/>
              <a:t>Alberti</a:t>
            </a:r>
            <a:r>
              <a:rPr lang="en-US" sz="1400" b="1" dirty="0"/>
              <a:t> K.G.M.M., </a:t>
            </a:r>
            <a:r>
              <a:rPr lang="en-US" sz="1400" b="1" dirty="0" err="1"/>
              <a:t>Zimmet</a:t>
            </a:r>
            <a:r>
              <a:rPr lang="en-US" sz="1400" b="1" dirty="0"/>
              <a:t> P. Z. Definition, diagnosis and Classification of diabetes Mellitus and its complications. </a:t>
            </a:r>
            <a:r>
              <a:rPr lang="en-US" sz="1400" b="1" dirty="0" err="1"/>
              <a:t>Diabet</a:t>
            </a:r>
            <a:r>
              <a:rPr lang="en-US" sz="1400" b="1" dirty="0"/>
              <a:t>  Med, 1998; 15: 539-553.</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71600" y="188640"/>
            <a:ext cx="7793038" cy="1143000"/>
          </a:xfrm>
        </p:spPr>
        <p:txBody>
          <a:bodyPr>
            <a:normAutofit fontScale="90000"/>
          </a:bodyPr>
          <a:lstStyle/>
          <a:p>
            <a:pPr algn="ctr"/>
            <a:r>
              <a:rPr lang="hr-HR" sz="3600" dirty="0">
                <a:latin typeface="+mn-lt"/>
              </a:rPr>
              <a:t>Izokalorična prehrana sa manjim udjelom masti,većim udjelom bjelančevina i UH</a:t>
            </a:r>
            <a:endParaRPr lang="en-GB" sz="3600" dirty="0">
              <a:latin typeface="+mn-lt"/>
            </a:endParaRPr>
          </a:p>
        </p:txBody>
      </p:sp>
      <p:sp>
        <p:nvSpPr>
          <p:cNvPr id="16387" name="Rectangle 3"/>
          <p:cNvSpPr>
            <a:spLocks noGrp="1" noChangeArrowheads="1"/>
          </p:cNvSpPr>
          <p:nvPr>
            <p:ph type="body" idx="1"/>
          </p:nvPr>
        </p:nvSpPr>
        <p:spPr>
          <a:xfrm>
            <a:off x="838200" y="2209800"/>
            <a:ext cx="7772400" cy="4114800"/>
          </a:xfrm>
        </p:spPr>
        <p:txBody>
          <a:bodyPr/>
          <a:lstStyle/>
          <a:p>
            <a:pPr>
              <a:buFont typeface="Wingdings" pitchFamily="2" charset="2"/>
              <a:buNone/>
            </a:pPr>
            <a:r>
              <a:rPr lang="hr-HR"/>
              <a:t>DIJABETIČARI TIPA 1</a:t>
            </a:r>
          </a:p>
          <a:p>
            <a:r>
              <a:rPr lang="hr-HR"/>
              <a:t>Povećanje inzulinske osjetljivosti</a:t>
            </a:r>
          </a:p>
          <a:p>
            <a:r>
              <a:rPr lang="hr-HR"/>
              <a:t>Poboljšanje kompozicije tijela</a:t>
            </a:r>
          </a:p>
          <a:p>
            <a:r>
              <a:rPr lang="hr-HR"/>
              <a:t>Nema poboljšanja u kontroli bolesti</a:t>
            </a:r>
          </a:p>
          <a:p>
            <a:endParaRPr lang="hr-HR"/>
          </a:p>
          <a:p>
            <a:pPr>
              <a:buFont typeface="Wingdings" pitchFamily="2" charset="2"/>
              <a:buNone/>
            </a:pPr>
            <a:r>
              <a:rPr lang="hr-HR"/>
              <a:t>Da li je potrebno smanjivati doze inzulina?</a:t>
            </a:r>
            <a:endParaRPr lang="en-GB"/>
          </a:p>
        </p:txBody>
      </p:sp>
      <p:sp>
        <p:nvSpPr>
          <p:cNvPr id="16388" name="Rectangle 4"/>
          <p:cNvSpPr>
            <a:spLocks noChangeArrowheads="1"/>
          </p:cNvSpPr>
          <p:nvPr/>
        </p:nvSpPr>
        <p:spPr bwMode="auto">
          <a:xfrm>
            <a:off x="0" y="5943600"/>
            <a:ext cx="9144000" cy="457200"/>
          </a:xfrm>
          <a:prstGeom prst="rect">
            <a:avLst/>
          </a:prstGeom>
          <a:noFill/>
          <a:ln w="9525">
            <a:noFill/>
            <a:miter lim="800000"/>
            <a:headEnd/>
            <a:tailEnd/>
          </a:ln>
          <a:effectLst/>
        </p:spPr>
        <p:txBody>
          <a:bodyPr>
            <a:spAutoFit/>
          </a:bodyPr>
          <a:lstStyle/>
          <a:p>
            <a:r>
              <a:rPr lang="en-GB" sz="1200">
                <a:cs typeface="Times New Roman" pitchFamily="18" charset="0"/>
              </a:rPr>
              <a:t> </a:t>
            </a:r>
            <a:r>
              <a:rPr lang="en-GB" sz="1200" b="1">
                <a:cs typeface="Times New Roman" pitchFamily="18" charset="0"/>
              </a:rPr>
              <a:t>16. Rosenfalck, A., Almdal, T., Viggers, L., Madsbad, S., Hilsted, J: A low-fat diet improves peripheral insulin sensitivity in patients with Type 1 diabetes. Diabetic Medicine. 23(4):384-392, April 2006</a:t>
            </a:r>
            <a:r>
              <a:rPr lang="en-GB" sz="1200"/>
              <a:t> </a:t>
            </a:r>
          </a:p>
        </p:txBody>
      </p:sp>
    </p:spTree>
  </p:cSld>
  <p:clrMapOvr>
    <a:masterClrMapping/>
  </p:clrMapOvr>
  <p:transition>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20220518_16023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20220518_16025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20220518_16002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20220518_16013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oto"/>
          <p:cNvPicPr>
            <a:picLocks noChangeAspect="1" noChangeArrowheads="1"/>
          </p:cNvPicPr>
          <p:nvPr/>
        </p:nvPicPr>
        <p:blipFill>
          <a:blip r:embed="rId3" cstate="print">
            <a:lum bright="-20000"/>
          </a:blip>
          <a:srcRect/>
          <a:stretch>
            <a:fillRect/>
          </a:stretch>
        </p:blipFill>
        <p:spPr bwMode="auto">
          <a:xfrm>
            <a:off x="0" y="0"/>
            <a:ext cx="9144000" cy="6869113"/>
          </a:xfrm>
          <a:prstGeom prst="rect">
            <a:avLst/>
          </a:prstGeom>
          <a:noFill/>
          <a:ln w="9525">
            <a:noFill/>
            <a:miter lim="800000"/>
            <a:headEnd/>
            <a:tailEnd/>
          </a:ln>
        </p:spPr>
      </p:pic>
    </p:spTree>
  </p:cSld>
  <p:clrMapOvr>
    <a:masterClrMapping/>
  </p:clrMapOvr>
  <p:transition>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idx="4294967295"/>
          </p:nvPr>
        </p:nvSpPr>
        <p:spPr>
          <a:xfrm>
            <a:off x="395536" y="0"/>
            <a:ext cx="8229600" cy="1143000"/>
          </a:xfrm>
          <a:ln/>
        </p:spPr>
        <p:txBody>
          <a:bodyPr>
            <a:normAutofit fontScale="90000"/>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3800" dirty="0">
                <a:solidFill>
                  <a:schemeClr val="tx1"/>
                </a:solidFill>
                <a:effectLst/>
                <a:latin typeface="+mn-lt"/>
              </a:rPr>
              <a:t>Preporuka</a:t>
            </a:r>
            <a:r>
              <a:rPr lang="hr-HR" sz="3600" dirty="0">
                <a:solidFill>
                  <a:schemeClr val="tx1"/>
                </a:solidFill>
                <a:effectLst/>
                <a:latin typeface="+mn-lt"/>
              </a:rPr>
              <a:t> </a:t>
            </a:r>
            <a:r>
              <a:rPr lang="hr-HR" sz="3800" dirty="0">
                <a:solidFill>
                  <a:schemeClr val="tx1"/>
                </a:solidFill>
                <a:effectLst/>
                <a:latin typeface="+mn-lt"/>
              </a:rPr>
              <a:t>za osobe sa šećernom bolešću tipa 1</a:t>
            </a:r>
          </a:p>
        </p:txBody>
      </p:sp>
      <p:sp>
        <p:nvSpPr>
          <p:cNvPr id="52226" name="Rectangle 2"/>
          <p:cNvSpPr>
            <a:spLocks noGrp="1" noChangeArrowheads="1"/>
          </p:cNvSpPr>
          <p:nvPr>
            <p:ph type="body" idx="1"/>
          </p:nvPr>
        </p:nvSpPr>
        <p:spPr>
          <a:xfrm>
            <a:off x="457200" y="1600200"/>
            <a:ext cx="8229600" cy="4530725"/>
          </a:xfrm>
          <a:ln/>
        </p:spPr>
        <p:txBody>
          <a:bodyPr/>
          <a:lstStyle/>
          <a:p>
            <a:pPr indent="-341313" algn="ctr" eaLnBrk="0" hangingPunct="0">
              <a:lnSpc>
                <a:spcPct val="105000"/>
              </a:lnSpc>
              <a:spcBef>
                <a:spcPct val="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2400" dirty="0">
                <a:solidFill>
                  <a:schemeClr val="tx1"/>
                </a:solidFill>
                <a:effectLst/>
              </a:rPr>
              <a:t>Provoditi </a:t>
            </a:r>
            <a:r>
              <a:rPr lang="hr-HR" sz="2400" dirty="0">
                <a:solidFill>
                  <a:schemeClr val="tx1"/>
                </a:solidFill>
                <a:effectLst/>
                <a:cs typeface="Times New Roman" pitchFamily="16" charset="0"/>
              </a:rPr>
              <a:t>redovito tjelesno vje</a:t>
            </a:r>
            <a:r>
              <a:rPr lang="hr-HR" sz="2400" dirty="0">
                <a:solidFill>
                  <a:schemeClr val="tx1"/>
                </a:solidFill>
                <a:effectLst/>
              </a:rPr>
              <a:t>ž</a:t>
            </a:r>
            <a:r>
              <a:rPr lang="hr-HR" sz="2400" dirty="0">
                <a:solidFill>
                  <a:schemeClr val="tx1"/>
                </a:solidFill>
                <a:effectLst/>
                <a:cs typeface="Times New Roman" pitchFamily="16" charset="0"/>
              </a:rPr>
              <a:t>banje, podjednak</a:t>
            </a:r>
            <a:r>
              <a:rPr lang="hr-HR" sz="2400" dirty="0">
                <a:solidFill>
                  <a:schemeClr val="tx1"/>
                </a:solidFill>
                <a:effectLst/>
              </a:rPr>
              <a:t>og</a:t>
            </a:r>
            <a:r>
              <a:rPr lang="hr-HR" sz="2400" dirty="0">
                <a:solidFill>
                  <a:schemeClr val="tx1"/>
                </a:solidFill>
                <a:effectLst/>
                <a:cs typeface="Times New Roman" pitchFamily="16" charset="0"/>
              </a:rPr>
              <a:t> </a:t>
            </a:r>
            <a:r>
              <a:rPr lang="hr-HR" sz="2400" dirty="0">
                <a:solidFill>
                  <a:schemeClr val="tx1"/>
                </a:solidFill>
                <a:effectLst/>
              </a:rPr>
              <a:t>udjela</a:t>
            </a:r>
            <a:r>
              <a:rPr lang="hr-HR" sz="2400" dirty="0">
                <a:solidFill>
                  <a:schemeClr val="tx1"/>
                </a:solidFill>
                <a:effectLst/>
                <a:cs typeface="Times New Roman" pitchFamily="16" charset="0"/>
              </a:rPr>
              <a:t> anaerobnog i aerobnog tipa, u trajanju od 30 do 60</a:t>
            </a:r>
            <a:r>
              <a:rPr lang="hr-HR" sz="2400" dirty="0">
                <a:solidFill>
                  <a:schemeClr val="tx1"/>
                </a:solidFill>
                <a:effectLst/>
              </a:rPr>
              <a:t> </a:t>
            </a:r>
            <a:r>
              <a:rPr lang="hr-HR" sz="2400" dirty="0">
                <a:solidFill>
                  <a:schemeClr val="tx1"/>
                </a:solidFill>
                <a:effectLst/>
                <a:cs typeface="Times New Roman" pitchFamily="16" charset="0"/>
              </a:rPr>
              <a:t>min, s u</a:t>
            </a:r>
            <a:r>
              <a:rPr lang="hr-HR" sz="2400" dirty="0">
                <a:solidFill>
                  <a:schemeClr val="tx1"/>
                </a:solidFill>
                <a:effectLst/>
              </a:rPr>
              <a:t>č</a:t>
            </a:r>
            <a:r>
              <a:rPr lang="hr-HR" sz="2400" dirty="0">
                <a:solidFill>
                  <a:schemeClr val="tx1"/>
                </a:solidFill>
                <a:effectLst/>
                <a:cs typeface="Times New Roman" pitchFamily="16" charset="0"/>
              </a:rPr>
              <a:t>estaloš</a:t>
            </a:r>
            <a:r>
              <a:rPr lang="hr-HR" sz="2400" dirty="0">
                <a:solidFill>
                  <a:schemeClr val="tx1"/>
                </a:solidFill>
                <a:effectLst/>
              </a:rPr>
              <a:t>ć</a:t>
            </a:r>
            <a:r>
              <a:rPr lang="hr-HR" sz="2400" dirty="0">
                <a:solidFill>
                  <a:schemeClr val="tx1"/>
                </a:solidFill>
                <a:effectLst/>
                <a:cs typeface="Times New Roman" pitchFamily="16" charset="0"/>
              </a:rPr>
              <a:t>u 3 do 5 x tjedno i intenzitetom odre</a:t>
            </a:r>
            <a:r>
              <a:rPr lang="hr-HR" sz="2400" dirty="0">
                <a:solidFill>
                  <a:schemeClr val="tx1"/>
                </a:solidFill>
                <a:effectLst/>
              </a:rPr>
              <a:t>đ</a:t>
            </a:r>
            <a:r>
              <a:rPr lang="hr-HR" sz="2400" dirty="0">
                <a:solidFill>
                  <a:schemeClr val="tx1"/>
                </a:solidFill>
                <a:effectLst/>
                <a:cs typeface="Times New Roman" pitchFamily="16" charset="0"/>
              </a:rPr>
              <a:t>enim postizanjem frekvencije srca izme</a:t>
            </a:r>
            <a:r>
              <a:rPr lang="hr-HR" sz="2400" dirty="0">
                <a:solidFill>
                  <a:schemeClr val="tx1"/>
                </a:solidFill>
                <a:effectLst/>
              </a:rPr>
              <a:t>đ</a:t>
            </a:r>
            <a:r>
              <a:rPr lang="hr-HR" sz="2400" dirty="0">
                <a:solidFill>
                  <a:schemeClr val="tx1"/>
                </a:solidFill>
                <a:effectLst/>
                <a:cs typeface="Times New Roman" pitchFamily="16" charset="0"/>
              </a:rPr>
              <a:t>u 120 - 170 otkucaja u minuti (submaksimalno optere</a:t>
            </a:r>
            <a:r>
              <a:rPr lang="hr-HR" sz="2400" dirty="0">
                <a:solidFill>
                  <a:schemeClr val="tx1"/>
                </a:solidFill>
                <a:effectLst/>
              </a:rPr>
              <a:t>ć</a:t>
            </a:r>
            <a:r>
              <a:rPr lang="hr-HR" sz="2400" dirty="0">
                <a:solidFill>
                  <a:schemeClr val="tx1"/>
                </a:solidFill>
                <a:effectLst/>
                <a:cs typeface="Times New Roman" pitchFamily="16" charset="0"/>
              </a:rPr>
              <a:t>enje)</a:t>
            </a:r>
            <a:r>
              <a:rPr lang="hr-HR" sz="2400" dirty="0">
                <a:solidFill>
                  <a:schemeClr val="tx1"/>
                </a:solidFill>
                <a:effectLst/>
              </a:rPr>
              <a:t>,</a:t>
            </a:r>
          </a:p>
          <a:p>
            <a:pPr indent="-341313" algn="ctr" eaLnBrk="0" hangingPunct="0">
              <a:lnSpc>
                <a:spcPct val="105000"/>
              </a:lnSpc>
              <a:spcBef>
                <a:spcPct val="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2400" dirty="0">
                <a:solidFill>
                  <a:schemeClr val="tx1"/>
                </a:solidFill>
                <a:effectLst/>
              </a:rPr>
              <a:t>skladu s općim preporukama za tip 1</a:t>
            </a:r>
            <a:r>
              <a:rPr lang="hr-HR" sz="2400" baseline="30000" dirty="0">
                <a:solidFill>
                  <a:schemeClr val="tx1"/>
                </a:solidFill>
                <a:effectLst/>
              </a:rPr>
              <a:t>**</a:t>
            </a:r>
            <a:r>
              <a:rPr lang="hr-HR" sz="2400" dirty="0">
                <a:solidFill>
                  <a:schemeClr val="tx1"/>
                </a:solidFill>
                <a:effectLst/>
              </a:rPr>
              <a:t> i uz obaveznu</a:t>
            </a:r>
          </a:p>
          <a:p>
            <a:pPr indent="-341313" algn="ctr" eaLnBrk="0" hangingPunct="0">
              <a:lnSpc>
                <a:spcPct val="105000"/>
              </a:lnSpc>
              <a:spcBef>
                <a:spcPct val="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2400" dirty="0">
                <a:solidFill>
                  <a:schemeClr val="tx1"/>
                </a:solidFill>
                <a:effectLst/>
              </a:rPr>
              <a:t>  individualnu </a:t>
            </a:r>
            <a:r>
              <a:rPr lang="hr-HR" sz="2400" dirty="0">
                <a:solidFill>
                  <a:schemeClr val="tx1"/>
                </a:solidFill>
                <a:effectLst/>
                <a:cs typeface="Times New Roman" pitchFamily="16" charset="0"/>
              </a:rPr>
              <a:t>prilagodb</a:t>
            </a:r>
            <a:r>
              <a:rPr lang="hr-HR" sz="2400" dirty="0">
                <a:solidFill>
                  <a:schemeClr val="tx1"/>
                </a:solidFill>
                <a:effectLst/>
              </a:rPr>
              <a:t>u </a:t>
            </a:r>
            <a:r>
              <a:rPr lang="hr-HR" sz="2400" dirty="0">
                <a:solidFill>
                  <a:schemeClr val="tx1"/>
                </a:solidFill>
                <a:effectLst/>
                <a:cs typeface="Times New Roman" pitchFamily="16" charset="0"/>
              </a:rPr>
              <a:t>prehrane i </a:t>
            </a:r>
            <a:r>
              <a:rPr lang="hr-HR" sz="2400" dirty="0">
                <a:solidFill>
                  <a:schemeClr val="tx1"/>
                </a:solidFill>
                <a:effectLst/>
              </a:rPr>
              <a:t>i</a:t>
            </a:r>
            <a:r>
              <a:rPr lang="hr-HR" sz="2400" dirty="0">
                <a:solidFill>
                  <a:schemeClr val="tx1"/>
                </a:solidFill>
                <a:effectLst/>
                <a:cs typeface="Times New Roman" pitchFamily="16" charset="0"/>
              </a:rPr>
              <a:t>nzulinske terapije</a:t>
            </a:r>
            <a:r>
              <a:rPr lang="hr-HR" sz="2400" dirty="0">
                <a:solidFill>
                  <a:schemeClr val="tx1"/>
                </a:solidFill>
                <a:effectLst/>
              </a:rPr>
              <a:t>,</a:t>
            </a:r>
          </a:p>
          <a:p>
            <a:pPr indent="-341313" algn="ctr" eaLnBrk="0" hangingPunct="0">
              <a:lnSpc>
                <a:spcPct val="105000"/>
              </a:lnSpc>
              <a:spcBef>
                <a:spcPct val="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2400" dirty="0">
                <a:solidFill>
                  <a:schemeClr val="tx1"/>
                </a:solidFill>
                <a:effectLst/>
                <a:cs typeface="Times New Roman" pitchFamily="16" charset="0"/>
              </a:rPr>
              <a:t>  </a:t>
            </a:r>
            <a:r>
              <a:rPr lang="hr-HR" sz="2400" dirty="0">
                <a:solidFill>
                  <a:schemeClr val="tx1"/>
                </a:solidFill>
                <a:effectLst/>
              </a:rPr>
              <a:t>te </a:t>
            </a:r>
            <a:r>
              <a:rPr lang="hr-HR" sz="2400" dirty="0">
                <a:solidFill>
                  <a:schemeClr val="tx1"/>
                </a:solidFill>
                <a:effectLst/>
                <a:cs typeface="Times New Roman" pitchFamily="16" charset="0"/>
              </a:rPr>
              <a:t>prethodn</a:t>
            </a:r>
            <a:r>
              <a:rPr lang="hr-HR" sz="2400" dirty="0">
                <a:solidFill>
                  <a:schemeClr val="tx1"/>
                </a:solidFill>
                <a:effectLst/>
              </a:rPr>
              <a:t>u</a:t>
            </a:r>
            <a:r>
              <a:rPr lang="hr-HR" sz="2400" dirty="0">
                <a:solidFill>
                  <a:schemeClr val="tx1"/>
                </a:solidFill>
                <a:effectLst/>
                <a:cs typeface="Times New Roman" pitchFamily="16" charset="0"/>
              </a:rPr>
              <a:t> kompletn</a:t>
            </a:r>
            <a:r>
              <a:rPr lang="hr-HR" sz="2400" dirty="0">
                <a:solidFill>
                  <a:schemeClr val="tx1"/>
                </a:solidFill>
                <a:effectLst/>
              </a:rPr>
              <a:t>u</a:t>
            </a:r>
            <a:r>
              <a:rPr lang="hr-HR" sz="2400" dirty="0">
                <a:solidFill>
                  <a:schemeClr val="tx1"/>
                </a:solidFill>
                <a:effectLst/>
                <a:cs typeface="Times New Roman" pitchFamily="16" charset="0"/>
              </a:rPr>
              <a:t> klini</a:t>
            </a:r>
            <a:r>
              <a:rPr lang="hr-HR" sz="2400" dirty="0">
                <a:solidFill>
                  <a:schemeClr val="tx1"/>
                </a:solidFill>
                <a:effectLst/>
              </a:rPr>
              <a:t>č</a:t>
            </a:r>
            <a:r>
              <a:rPr lang="hr-HR" sz="2400" dirty="0">
                <a:solidFill>
                  <a:schemeClr val="tx1"/>
                </a:solidFill>
                <a:effectLst/>
                <a:cs typeface="Times New Roman" pitchFamily="16" charset="0"/>
              </a:rPr>
              <a:t>k</a:t>
            </a:r>
            <a:r>
              <a:rPr lang="hr-HR" sz="2400" dirty="0">
                <a:solidFill>
                  <a:schemeClr val="tx1"/>
                </a:solidFill>
                <a:effectLst/>
              </a:rPr>
              <a:t>u</a:t>
            </a:r>
            <a:r>
              <a:rPr lang="hr-HR" sz="2400" dirty="0">
                <a:solidFill>
                  <a:schemeClr val="tx1"/>
                </a:solidFill>
                <a:effectLst/>
                <a:cs typeface="Times New Roman" pitchFamily="16" charset="0"/>
              </a:rPr>
              <a:t> </a:t>
            </a:r>
            <a:r>
              <a:rPr lang="hr-HR" sz="2400" dirty="0">
                <a:solidFill>
                  <a:schemeClr val="tx1"/>
                </a:solidFill>
                <a:effectLst/>
              </a:rPr>
              <a:t>i </a:t>
            </a:r>
            <a:r>
              <a:rPr lang="hr-HR" sz="2400" dirty="0">
                <a:solidFill>
                  <a:schemeClr val="tx1"/>
                </a:solidFill>
                <a:effectLst/>
                <a:cs typeface="Times New Roman" pitchFamily="16" charset="0"/>
              </a:rPr>
              <a:t>laboratorijsk</a:t>
            </a:r>
            <a:r>
              <a:rPr lang="hr-HR" sz="2400" dirty="0">
                <a:solidFill>
                  <a:schemeClr val="tx1"/>
                </a:solidFill>
                <a:effectLst/>
              </a:rPr>
              <a:t>u</a:t>
            </a:r>
            <a:r>
              <a:rPr lang="hr-HR" sz="2400" dirty="0">
                <a:solidFill>
                  <a:schemeClr val="tx1"/>
                </a:solidFill>
                <a:effectLst/>
                <a:cs typeface="Times New Roman" pitchFamily="16" charset="0"/>
              </a:rPr>
              <a:t> </a:t>
            </a:r>
            <a:r>
              <a:rPr lang="hr-HR" sz="2400" dirty="0">
                <a:solidFill>
                  <a:schemeClr val="tx1"/>
                </a:solidFill>
                <a:effectLst/>
              </a:rPr>
              <a:t>o</a:t>
            </a:r>
            <a:r>
              <a:rPr lang="hr-HR" sz="2400" dirty="0">
                <a:solidFill>
                  <a:schemeClr val="tx1"/>
                </a:solidFill>
                <a:effectLst/>
                <a:cs typeface="Times New Roman" pitchFamily="16" charset="0"/>
              </a:rPr>
              <a:t>brad</a:t>
            </a:r>
            <a:r>
              <a:rPr lang="hr-HR" sz="2400" dirty="0">
                <a:solidFill>
                  <a:schemeClr val="tx1"/>
                </a:solidFill>
                <a:effectLst/>
              </a:rPr>
              <a:t>u</a:t>
            </a:r>
          </a:p>
          <a:p>
            <a:pPr indent="-341313" algn="ctr" eaLnBrk="0" hangingPunct="0">
              <a:lnSpc>
                <a:spcPct val="105000"/>
              </a:lnSpc>
              <a:spcBef>
                <a:spcPct val="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2400" dirty="0">
                <a:solidFill>
                  <a:schemeClr val="tx1"/>
                </a:solidFill>
                <a:effectLst/>
              </a:rPr>
              <a:t>  </a:t>
            </a:r>
            <a:r>
              <a:rPr lang="hr-HR" sz="2400" dirty="0">
                <a:solidFill>
                  <a:schemeClr val="tx1"/>
                </a:solidFill>
                <a:effectLst/>
                <a:cs typeface="Times New Roman" pitchFamily="16" charset="0"/>
              </a:rPr>
              <a:t>s </a:t>
            </a:r>
            <a:r>
              <a:rPr lang="hr-HR" sz="2400" dirty="0">
                <a:solidFill>
                  <a:schemeClr val="tx1"/>
                </a:solidFill>
                <a:effectLst/>
              </a:rPr>
              <a:t>procjenom stanja</a:t>
            </a:r>
            <a:r>
              <a:rPr lang="hr-HR" sz="2400" dirty="0">
                <a:solidFill>
                  <a:schemeClr val="tx1"/>
                </a:solidFill>
                <a:effectLst/>
                <a:cs typeface="Times New Roman" pitchFamily="16" charset="0"/>
              </a:rPr>
              <a:t> kasnih</a:t>
            </a:r>
            <a:r>
              <a:rPr lang="hr-HR" sz="2400" dirty="0">
                <a:solidFill>
                  <a:schemeClr val="tx1"/>
                </a:solidFill>
                <a:effectLst/>
              </a:rPr>
              <a:t> </a:t>
            </a:r>
            <a:r>
              <a:rPr lang="hr-HR" sz="2400" dirty="0">
                <a:solidFill>
                  <a:schemeClr val="tx1"/>
                </a:solidFill>
                <a:effectLst/>
                <a:cs typeface="Times New Roman" pitchFamily="16" charset="0"/>
              </a:rPr>
              <a:t>dijabeti</a:t>
            </a:r>
            <a:r>
              <a:rPr lang="hr-HR" sz="2400" dirty="0">
                <a:solidFill>
                  <a:schemeClr val="tx1"/>
                </a:solidFill>
                <a:effectLst/>
              </a:rPr>
              <a:t>č</a:t>
            </a:r>
            <a:r>
              <a:rPr lang="hr-HR" sz="2400" dirty="0">
                <a:solidFill>
                  <a:schemeClr val="tx1"/>
                </a:solidFill>
                <a:effectLst/>
                <a:cs typeface="Times New Roman" pitchFamily="16" charset="0"/>
              </a:rPr>
              <a:t>kih </a:t>
            </a:r>
            <a:r>
              <a:rPr lang="hr-HR" sz="2400" dirty="0">
                <a:solidFill>
                  <a:schemeClr val="tx1"/>
                </a:solidFill>
                <a:effectLst/>
              </a:rPr>
              <a:t>k</a:t>
            </a:r>
            <a:r>
              <a:rPr lang="hr-HR" sz="2400" dirty="0">
                <a:solidFill>
                  <a:schemeClr val="tx1"/>
                </a:solidFill>
                <a:effectLst/>
                <a:cs typeface="Times New Roman" pitchFamily="16" charset="0"/>
              </a:rPr>
              <a:t>omplikacija</a:t>
            </a:r>
            <a:r>
              <a:rPr lang="hr-HR" sz="2400" dirty="0">
                <a:solidFill>
                  <a:schemeClr val="tx1"/>
                </a:solidFill>
                <a:effectLst/>
              </a:rPr>
              <a:t>.</a:t>
            </a:r>
          </a:p>
        </p:txBody>
      </p:sp>
      <p:sp>
        <p:nvSpPr>
          <p:cNvPr id="52227" name="Rectangle 3"/>
          <p:cNvSpPr>
            <a:spLocks noChangeArrowheads="1"/>
          </p:cNvSpPr>
          <p:nvPr/>
        </p:nvSpPr>
        <p:spPr bwMode="auto">
          <a:xfrm>
            <a:off x="395288" y="5737225"/>
            <a:ext cx="7556405" cy="340735"/>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1600" dirty="0"/>
              <a:t>Magaš S:Tjelovježba i prehrana dijabetičkih bolesnika:Medix,2012,101/102,238-242</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idx="4294967295"/>
          </p:nvPr>
        </p:nvSpPr>
        <p:spPr>
          <a:xfrm>
            <a:off x="467544" y="0"/>
            <a:ext cx="8229600" cy="1143000"/>
          </a:xfrm>
          <a:ln/>
        </p:spPr>
        <p:txBody>
          <a:bodyPr>
            <a:normAutofit fontScale="90000"/>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3600" dirty="0">
                <a:solidFill>
                  <a:schemeClr val="tx1"/>
                </a:solidFill>
                <a:effectLst/>
                <a:latin typeface="+mn-lt"/>
              </a:rPr>
              <a:t>Preporuka za aerobni trening</a:t>
            </a:r>
            <a:br>
              <a:rPr lang="hr-HR" sz="3600" dirty="0">
                <a:solidFill>
                  <a:schemeClr val="tx1"/>
                </a:solidFill>
                <a:effectLst/>
                <a:latin typeface="+mn-lt"/>
              </a:rPr>
            </a:br>
            <a:r>
              <a:rPr lang="hr-HR" sz="3600" dirty="0">
                <a:solidFill>
                  <a:schemeClr val="tx1"/>
                </a:solidFill>
                <a:effectLst/>
                <a:latin typeface="+mn-lt"/>
              </a:rPr>
              <a:t>	- osobe sa šećernom bolešću tipa 2</a:t>
            </a:r>
          </a:p>
        </p:txBody>
      </p:sp>
      <p:sp>
        <p:nvSpPr>
          <p:cNvPr id="53250" name="Rectangle 2"/>
          <p:cNvSpPr>
            <a:spLocks noGrp="1" noChangeArrowheads="1"/>
          </p:cNvSpPr>
          <p:nvPr>
            <p:ph type="body" idx="1"/>
          </p:nvPr>
        </p:nvSpPr>
        <p:spPr>
          <a:xfrm>
            <a:off x="467544" y="1556792"/>
            <a:ext cx="8229600" cy="4530725"/>
          </a:xfrm>
          <a:ln/>
        </p:spPr>
        <p:txBody>
          <a:bodyPr/>
          <a:lstStyle/>
          <a:p>
            <a:pPr marL="341313" indent="-341313" algn="ctr" eaLnBrk="0" hangingPunct="0">
              <a:lnSpc>
                <a:spcPct val="105000"/>
              </a:lnSpc>
              <a:spcBef>
                <a:spcPct val="0"/>
              </a:spcBef>
              <a:buClr>
                <a:srgbClr val="FFFF00"/>
              </a:buClr>
              <a:buSzPct val="60000"/>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hr-HR" sz="2400" dirty="0">
                <a:solidFill>
                  <a:schemeClr val="tx1"/>
                </a:solidFill>
                <a:effectLst/>
              </a:rPr>
              <a:t>Najmanje 150 min. na tjedan umjerene aerobne tjelesne aktivnosti (40-60% VO</a:t>
            </a:r>
            <a:r>
              <a:rPr lang="hr-HR" sz="1800" dirty="0">
                <a:solidFill>
                  <a:schemeClr val="tx1"/>
                </a:solidFill>
                <a:effectLst/>
              </a:rPr>
              <a:t>2</a:t>
            </a:r>
            <a:r>
              <a:rPr lang="hr-HR" sz="2400" dirty="0">
                <a:solidFill>
                  <a:schemeClr val="tx1"/>
                </a:solidFill>
                <a:effectLst/>
              </a:rPr>
              <a:t> max odnosno 50-70% maksimalne frekvencije srca za dob).Aktivnost rasporediti na najmanje 3 dana u tjednu. </a:t>
            </a:r>
            <a:r>
              <a:rPr lang="hr-HR" sz="2400" dirty="0">
                <a:solidFill>
                  <a:schemeClr val="tx1"/>
                </a:solidFill>
                <a:effectLst/>
                <a:cs typeface="Times New Roman" pitchFamily="16" charset="0"/>
              </a:rPr>
              <a:t>Poštovati pravila zagrijavanja i opuštanja na početku i završetku vježbanja. </a:t>
            </a:r>
          </a:p>
          <a:p>
            <a:pPr marL="341313" indent="-341313" algn="ctr" eaLnBrk="0" hangingPunct="0">
              <a:lnSpc>
                <a:spcPct val="105000"/>
              </a:lnSpc>
              <a:spcBef>
                <a:spcPct val="0"/>
              </a:spcBef>
              <a:buClr>
                <a:srgbClr val="FFFF00"/>
              </a:buClr>
              <a:buSzPct val="60000"/>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hr-HR" sz="2400" dirty="0">
                <a:solidFill>
                  <a:schemeClr val="tx1"/>
                </a:solidFill>
                <a:effectLst/>
              </a:rPr>
              <a:t>Obaviti ergometrijsko testiranje kod pacijenata koji se prethodno nisu bavili nikavom tjelesnom aktivnošću,kod starijih od 40 godina sa drugim čimbenicima rizika, kod starijih od 30 godina koji imaju više od 10 godina šećernu bolest, izražene komplikacije bolesti.</a:t>
            </a:r>
          </a:p>
        </p:txBody>
      </p:sp>
      <p:sp>
        <p:nvSpPr>
          <p:cNvPr id="53251" name="Rectangle 3"/>
          <p:cNvSpPr>
            <a:spLocks noChangeArrowheads="1"/>
          </p:cNvSpPr>
          <p:nvPr/>
        </p:nvSpPr>
        <p:spPr bwMode="auto">
          <a:xfrm>
            <a:off x="1295400" y="5867400"/>
            <a:ext cx="6642822" cy="309958"/>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1400" dirty="0"/>
              <a:t>Magaš S:Tjelovježba i prehrana dijabetičkih bolesnika:Medix,2012,101/102,238-242</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idx="4294967295"/>
          </p:nvPr>
        </p:nvSpPr>
        <p:spPr>
          <a:xfrm>
            <a:off x="467544" y="0"/>
            <a:ext cx="8229600" cy="1143000"/>
          </a:xfrm>
          <a:ln/>
        </p:spPr>
        <p:txBody>
          <a:bodyPr>
            <a:normAutofit fontScale="90000"/>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3600" dirty="0">
                <a:solidFill>
                  <a:schemeClr val="tx1"/>
                </a:solidFill>
                <a:effectLst/>
                <a:latin typeface="+mn-lt"/>
              </a:rPr>
              <a:t>Preporuka za anerobni trening</a:t>
            </a:r>
            <a:br>
              <a:rPr lang="hr-HR" sz="3600" dirty="0">
                <a:solidFill>
                  <a:schemeClr val="tx1"/>
                </a:solidFill>
                <a:effectLst/>
                <a:latin typeface="+mn-lt"/>
              </a:rPr>
            </a:br>
            <a:r>
              <a:rPr lang="hr-HR" sz="3600" dirty="0">
                <a:solidFill>
                  <a:schemeClr val="tx1"/>
                </a:solidFill>
                <a:effectLst/>
                <a:latin typeface="+mn-lt"/>
              </a:rPr>
              <a:t>	- osobe sa šećernom bolešću tipa 2</a:t>
            </a:r>
          </a:p>
        </p:txBody>
      </p:sp>
      <p:sp>
        <p:nvSpPr>
          <p:cNvPr id="54274" name="Rectangle 2"/>
          <p:cNvSpPr>
            <a:spLocks noGrp="1" noChangeArrowheads="1"/>
          </p:cNvSpPr>
          <p:nvPr>
            <p:ph type="body" idx="1"/>
          </p:nvPr>
        </p:nvSpPr>
        <p:spPr>
          <a:xfrm>
            <a:off x="457200" y="1600200"/>
            <a:ext cx="8229600" cy="4530725"/>
          </a:xfrm>
          <a:ln/>
        </p:spPr>
        <p:txBody>
          <a:bodyPr/>
          <a:lstStyle/>
          <a:p>
            <a:pPr marL="341313" indent="-341313" algn="ctr">
              <a:buClr>
                <a:srgbClr val="FFFF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hr-HR" dirty="0">
                <a:solidFill>
                  <a:schemeClr val="tx1"/>
                </a:solidFill>
              </a:rPr>
              <a:t>Anerobni trening 3x tjedno najmanje </a:t>
            </a:r>
          </a:p>
          <a:p>
            <a:pPr marL="341313" indent="-341313" algn="ctr">
              <a:buClr>
                <a:srgbClr val="FFFF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hr-HR" dirty="0">
                <a:solidFill>
                  <a:schemeClr val="tx1"/>
                </a:solidFill>
              </a:rPr>
              <a:t>Uključiti sve velike mišićne skupine,najmanje 3 serije, 8-10 ponavljanja</a:t>
            </a:r>
          </a:p>
          <a:p>
            <a:pPr marL="341313" indent="-341313" algn="ctr">
              <a:buClr>
                <a:srgbClr val="FFFF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hr-HR" dirty="0">
                <a:solidFill>
                  <a:schemeClr val="tx1"/>
                </a:solidFill>
              </a:rPr>
              <a:t>Uzeti težinu koja ne može biti dignuta više od 10 puta</a:t>
            </a:r>
          </a:p>
        </p:txBody>
      </p:sp>
      <p:sp>
        <p:nvSpPr>
          <p:cNvPr id="54275" name="Rectangle 3"/>
          <p:cNvSpPr>
            <a:spLocks noChangeArrowheads="1"/>
          </p:cNvSpPr>
          <p:nvPr/>
        </p:nvSpPr>
        <p:spPr bwMode="auto">
          <a:xfrm>
            <a:off x="1295400" y="5105400"/>
            <a:ext cx="6642822" cy="309958"/>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1400" dirty="0"/>
              <a:t>Magaš S:Tjelovježba i prehrana dijabetičkih bolesnika:Medix,2012,101/102,238-242</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idx="4294967295"/>
          </p:nvPr>
        </p:nvSpPr>
        <p:spPr>
          <a:xfrm>
            <a:off x="395536" y="0"/>
            <a:ext cx="8229600" cy="1143000"/>
          </a:xfrm>
          <a:ln/>
        </p:spPr>
        <p:txBody>
          <a:bodyPr>
            <a:normAutofit fontScale="90000"/>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3600" dirty="0">
                <a:solidFill>
                  <a:schemeClr val="tx1"/>
                </a:solidFill>
                <a:effectLst/>
                <a:latin typeface="+mn-lt"/>
              </a:rPr>
              <a:t>Tjelesno vježbanje i </a:t>
            </a:r>
            <a:br>
              <a:rPr lang="hr-HR" sz="3600" dirty="0">
                <a:solidFill>
                  <a:schemeClr val="tx1"/>
                </a:solidFill>
                <a:effectLst/>
                <a:latin typeface="+mn-lt"/>
              </a:rPr>
            </a:br>
            <a:r>
              <a:rPr lang="hr-HR" sz="3600" dirty="0">
                <a:solidFill>
                  <a:schemeClr val="tx1"/>
                </a:solidFill>
                <a:effectLst/>
                <a:latin typeface="+mn-lt"/>
              </a:rPr>
              <a:t>	šećerna bolest tipa 2</a:t>
            </a:r>
          </a:p>
        </p:txBody>
      </p:sp>
      <p:sp>
        <p:nvSpPr>
          <p:cNvPr id="55298" name="Rectangle 2"/>
          <p:cNvSpPr>
            <a:spLocks noGrp="1" noChangeArrowheads="1"/>
          </p:cNvSpPr>
          <p:nvPr>
            <p:ph type="body" idx="1"/>
          </p:nvPr>
        </p:nvSpPr>
        <p:spPr>
          <a:xfrm>
            <a:off x="457200" y="1600200"/>
            <a:ext cx="8229600" cy="4530725"/>
          </a:xfrm>
          <a:ln/>
        </p:spPr>
        <p:txBody>
          <a:bodyPr/>
          <a:lstStyle/>
          <a:p>
            <a:pPr indent="-341313" algn="ctr" eaLnBrk="0" hangingPunct="0">
              <a:spcBef>
                <a:spcPct val="0"/>
              </a:spcBef>
              <a:spcAft>
                <a:spcPts val="900"/>
              </a:spcAft>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2400" dirty="0">
                <a:solidFill>
                  <a:schemeClr val="tx1"/>
                </a:solidFill>
                <a:effectLst/>
              </a:rPr>
              <a:t>POVOLJNI UČINCI:</a:t>
            </a:r>
          </a:p>
          <a:p>
            <a:pPr indent="-341313" algn="ctr" eaLnBrk="0" hangingPunct="0">
              <a:lnSpc>
                <a:spcPct val="90000"/>
              </a:lnSpc>
              <a:spcBef>
                <a:spcPct val="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hr-HR" sz="800" dirty="0">
              <a:solidFill>
                <a:schemeClr val="tx1"/>
              </a:solidFill>
              <a:effectLst/>
            </a:endParaRPr>
          </a:p>
          <a:p>
            <a:pPr indent="-341313" algn="ctr" eaLnBrk="0" hangingPunct="0">
              <a:lnSpc>
                <a:spcPct val="90000"/>
              </a:lnSpc>
              <a:spcBef>
                <a:spcPct val="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2200" dirty="0">
                <a:solidFill>
                  <a:schemeClr val="tx1"/>
                </a:solidFill>
                <a:effectLst/>
              </a:rPr>
              <a:t>         </a:t>
            </a:r>
            <a:r>
              <a:rPr lang="hr-HR" sz="2400" dirty="0">
                <a:solidFill>
                  <a:schemeClr val="tx1"/>
                </a:solidFill>
                <a:effectLst/>
              </a:rPr>
              <a:t>-  povećanje inzulinske osjetljivosti </a:t>
            </a:r>
            <a:r>
              <a:rPr lang="hr-HR" sz="2400" dirty="0">
                <a:solidFill>
                  <a:schemeClr val="tx1"/>
                </a:solidFill>
              </a:rPr>
              <a:t></a:t>
            </a:r>
            <a:r>
              <a:rPr lang="hr-HR" sz="2400" dirty="0">
                <a:solidFill>
                  <a:schemeClr val="tx1"/>
                </a:solidFill>
                <a:effectLst/>
              </a:rPr>
              <a:t> smanjenje</a:t>
            </a:r>
          </a:p>
          <a:p>
            <a:pPr indent="-341313" algn="ctr" eaLnBrk="0" hangingPunct="0">
              <a:lnSpc>
                <a:spcPct val="90000"/>
              </a:lnSpc>
              <a:spcBef>
                <a:spcPct val="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2400" dirty="0">
                <a:solidFill>
                  <a:schemeClr val="tx1"/>
                </a:solidFill>
                <a:effectLst/>
              </a:rPr>
              <a:t> 	    potrebe za inzulinom i </a:t>
            </a:r>
            <a:r>
              <a:rPr lang="hr-HR" sz="2400" dirty="0">
                <a:solidFill>
                  <a:schemeClr val="tx1"/>
                </a:solidFill>
              </a:rPr>
              <a:t>lijekovima</a:t>
            </a:r>
            <a:endParaRPr lang="hr-HR" sz="2400" dirty="0">
              <a:solidFill>
                <a:schemeClr val="tx1"/>
              </a:solidFill>
              <a:effectLst/>
            </a:endParaRPr>
          </a:p>
          <a:p>
            <a:pPr lvl="1" indent="-284163" algn="ctr" eaLnBrk="0" hangingPunct="0">
              <a:lnSpc>
                <a:spcPct val="90000"/>
              </a:lnSpc>
              <a:spcBef>
                <a:spcPct val="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800" dirty="0">
                <a:solidFill>
                  <a:schemeClr val="tx1"/>
                </a:solidFill>
                <a:effectLst/>
              </a:rPr>
              <a:t> </a:t>
            </a:r>
          </a:p>
          <a:p>
            <a:pPr lvl="1" indent="-284163" algn="ctr" eaLnBrk="0" hangingPunct="0">
              <a:lnSpc>
                <a:spcPct val="90000"/>
              </a:lnSpc>
              <a:spcBef>
                <a:spcPct val="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2200" dirty="0">
                <a:solidFill>
                  <a:schemeClr val="tx1"/>
                </a:solidFill>
                <a:effectLst/>
              </a:rPr>
              <a:t>   </a:t>
            </a:r>
            <a:r>
              <a:rPr lang="hr-HR" sz="2400" dirty="0">
                <a:solidFill>
                  <a:schemeClr val="tx1"/>
                </a:solidFill>
                <a:effectLst/>
              </a:rPr>
              <a:t>-  poboljšanje metaboličke regulacije glikemije (HbA</a:t>
            </a:r>
            <a:r>
              <a:rPr lang="hr-HR" sz="1800" dirty="0">
                <a:solidFill>
                  <a:schemeClr val="tx1"/>
                </a:solidFill>
                <a:effectLst/>
              </a:rPr>
              <a:t>1</a:t>
            </a:r>
            <a:r>
              <a:rPr lang="hr-HR" sz="2400" dirty="0">
                <a:solidFill>
                  <a:schemeClr val="tx1"/>
                </a:solidFill>
                <a:effectLst/>
              </a:rPr>
              <a:t>c)</a:t>
            </a:r>
          </a:p>
          <a:p>
            <a:pPr lvl="1" indent="-284163" algn="ctr" eaLnBrk="0" hangingPunct="0">
              <a:lnSpc>
                <a:spcPct val="90000"/>
              </a:lnSpc>
              <a:spcBef>
                <a:spcPct val="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800" dirty="0">
                <a:solidFill>
                  <a:schemeClr val="tx1"/>
                </a:solidFill>
                <a:effectLst/>
              </a:rPr>
              <a:t> </a:t>
            </a:r>
          </a:p>
          <a:p>
            <a:pPr lvl="1" indent="-284163" algn="ctr" eaLnBrk="0" hangingPunct="0">
              <a:lnSpc>
                <a:spcPct val="90000"/>
              </a:lnSpc>
              <a:spcBef>
                <a:spcPct val="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2200" dirty="0">
                <a:solidFill>
                  <a:schemeClr val="tx1"/>
                </a:solidFill>
                <a:effectLst/>
              </a:rPr>
              <a:t>   </a:t>
            </a:r>
            <a:r>
              <a:rPr lang="hr-HR" sz="2400" dirty="0">
                <a:solidFill>
                  <a:schemeClr val="tx1"/>
                </a:solidFill>
                <a:effectLst/>
              </a:rPr>
              <a:t>-  smanjenje tjelesne težine i masnog tkiva u tijelu</a:t>
            </a:r>
          </a:p>
          <a:p>
            <a:pPr lvl="1" indent="-284163" algn="ctr" eaLnBrk="0" hangingPunct="0">
              <a:lnSpc>
                <a:spcPct val="90000"/>
              </a:lnSpc>
              <a:spcBef>
                <a:spcPct val="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800" dirty="0">
                <a:solidFill>
                  <a:schemeClr val="tx1"/>
                </a:solidFill>
                <a:effectLst/>
              </a:rPr>
              <a:t> </a:t>
            </a:r>
          </a:p>
          <a:p>
            <a:pPr lvl="1" indent="-284163" algn="ctr" eaLnBrk="0" hangingPunct="0">
              <a:lnSpc>
                <a:spcPct val="90000"/>
              </a:lnSpc>
              <a:spcBef>
                <a:spcPct val="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2200" dirty="0">
                <a:solidFill>
                  <a:schemeClr val="tx1"/>
                </a:solidFill>
                <a:effectLst/>
              </a:rPr>
              <a:t>   </a:t>
            </a:r>
            <a:r>
              <a:rPr lang="hr-HR" sz="2400" dirty="0">
                <a:solidFill>
                  <a:schemeClr val="tx1"/>
                </a:solidFill>
                <a:effectLst/>
              </a:rPr>
              <a:t>-  smanjenje KV rizika</a:t>
            </a:r>
          </a:p>
          <a:p>
            <a:pPr lvl="1" indent="-284163" algn="ctr" eaLnBrk="0" hangingPunct="0">
              <a:lnSpc>
                <a:spcPct val="90000"/>
              </a:lnSpc>
              <a:spcBef>
                <a:spcPct val="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hr-HR" sz="800" dirty="0">
              <a:solidFill>
                <a:schemeClr val="tx1"/>
              </a:solidFill>
              <a:effectLst/>
            </a:endParaRPr>
          </a:p>
          <a:p>
            <a:pPr lvl="1" indent="-284163" algn="ctr" eaLnBrk="0" hangingPunct="0">
              <a:lnSpc>
                <a:spcPct val="90000"/>
              </a:lnSpc>
              <a:spcBef>
                <a:spcPct val="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2200" dirty="0">
                <a:solidFill>
                  <a:schemeClr val="tx1"/>
                </a:solidFill>
                <a:effectLst/>
              </a:rPr>
              <a:t>   </a:t>
            </a:r>
            <a:r>
              <a:rPr lang="hr-HR" sz="2400" dirty="0">
                <a:solidFill>
                  <a:schemeClr val="tx1"/>
                </a:solidFill>
                <a:effectLst/>
              </a:rPr>
              <a:t>-  poboljšanje psihičkog stanja bolesnika</a:t>
            </a:r>
            <a:r>
              <a:rPr lang="hr-HR" sz="2200" dirty="0">
                <a:solidFill>
                  <a:schemeClr val="tx1"/>
                </a:solidFill>
                <a:effectLst/>
              </a:rPr>
              <a:t> </a:t>
            </a:r>
          </a:p>
          <a:p>
            <a:pPr lvl="1" indent="-284163" algn="ctr" eaLnBrk="0" hangingPunct="0">
              <a:lnSpc>
                <a:spcPct val="90000"/>
              </a:lnSpc>
              <a:spcBef>
                <a:spcPct val="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800" dirty="0">
                <a:solidFill>
                  <a:schemeClr val="tx1"/>
                </a:solidFill>
                <a:effectLst/>
              </a:rPr>
              <a:t>   </a:t>
            </a:r>
          </a:p>
          <a:p>
            <a:pPr lvl="1" indent="-284163" algn="ctr" eaLnBrk="0" hangingPunct="0">
              <a:lnSpc>
                <a:spcPct val="90000"/>
              </a:lnSpc>
              <a:spcBef>
                <a:spcPct val="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2000" dirty="0">
                <a:solidFill>
                  <a:schemeClr val="tx1"/>
                </a:solidFill>
                <a:effectLst/>
              </a:rPr>
              <a:t>   </a:t>
            </a:r>
            <a:r>
              <a:rPr lang="hr-HR" sz="2400" dirty="0">
                <a:solidFill>
                  <a:schemeClr val="tx1"/>
                </a:solidFill>
                <a:effectLst/>
              </a:rPr>
              <a:t>- rijetki neželjeni učinci</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Line 1"/>
          <p:cNvSpPr>
            <a:spLocks noChangeShapeType="1"/>
          </p:cNvSpPr>
          <p:nvPr/>
        </p:nvSpPr>
        <p:spPr bwMode="auto">
          <a:xfrm>
            <a:off x="1524000" y="1371600"/>
            <a:ext cx="7010400" cy="1588"/>
          </a:xfrm>
          <a:prstGeom prst="line">
            <a:avLst/>
          </a:prstGeom>
          <a:noFill/>
          <a:ln w="9360" cap="sq">
            <a:solidFill>
              <a:srgbClr val="FF3300"/>
            </a:solidFill>
            <a:miter lim="800000"/>
            <a:headEnd/>
            <a:tailEnd/>
          </a:ln>
          <a:effectLst/>
        </p:spPr>
        <p:txBody>
          <a:bodyPr/>
          <a:lstStyle/>
          <a:p>
            <a:endParaRPr lang="hr-HR"/>
          </a:p>
        </p:txBody>
      </p:sp>
      <p:sp>
        <p:nvSpPr>
          <p:cNvPr id="33794" name="Text Box 2"/>
          <p:cNvSpPr txBox="1">
            <a:spLocks noChangeArrowheads="1"/>
          </p:cNvSpPr>
          <p:nvPr/>
        </p:nvSpPr>
        <p:spPr bwMode="auto">
          <a:xfrm>
            <a:off x="1660525" y="195263"/>
            <a:ext cx="184150" cy="641350"/>
          </a:xfrm>
          <a:prstGeom prst="rect">
            <a:avLst/>
          </a:prstGeom>
          <a:noFill/>
          <a:ln w="9525" cap="flat">
            <a:noFill/>
            <a:round/>
            <a:headEnd/>
            <a:tailEnd/>
          </a:ln>
          <a:effectLst/>
        </p:spPr>
        <p:txBody>
          <a:bodyPr wrap="none" anchor="ctr"/>
          <a:lstStyle/>
          <a:p>
            <a:endParaRPr lang="hr-HR"/>
          </a:p>
        </p:txBody>
      </p:sp>
      <p:sp>
        <p:nvSpPr>
          <p:cNvPr id="33795" name="Text Box 3"/>
          <p:cNvSpPr txBox="1">
            <a:spLocks noChangeArrowheads="1"/>
          </p:cNvSpPr>
          <p:nvPr/>
        </p:nvSpPr>
        <p:spPr bwMode="auto">
          <a:xfrm>
            <a:off x="1143000" y="381000"/>
            <a:ext cx="7118350" cy="642938"/>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a:latin typeface="+mj-lt"/>
              </a:rPr>
              <a:t> P</a:t>
            </a:r>
            <a:r>
              <a:rPr lang="hr-HR" sz="3600" dirty="0">
                <a:latin typeface="+mj-lt"/>
              </a:rPr>
              <a:t>ODJELA ŠEĆERNE BOLESTI</a:t>
            </a:r>
          </a:p>
        </p:txBody>
      </p:sp>
      <p:sp>
        <p:nvSpPr>
          <p:cNvPr id="33796" name="Text Box 4"/>
          <p:cNvSpPr txBox="1">
            <a:spLocks noChangeArrowheads="1"/>
          </p:cNvSpPr>
          <p:nvPr/>
        </p:nvSpPr>
        <p:spPr bwMode="auto">
          <a:xfrm>
            <a:off x="1812925" y="1414463"/>
            <a:ext cx="184150" cy="641350"/>
          </a:xfrm>
          <a:prstGeom prst="rect">
            <a:avLst/>
          </a:prstGeom>
          <a:noFill/>
          <a:ln w="9525" cap="flat">
            <a:noFill/>
            <a:round/>
            <a:headEnd/>
            <a:tailEnd/>
          </a:ln>
          <a:effectLst/>
        </p:spPr>
        <p:txBody>
          <a:bodyPr wrap="none" anchor="ctr"/>
          <a:lstStyle/>
          <a:p>
            <a:endParaRPr lang="hr-HR"/>
          </a:p>
        </p:txBody>
      </p:sp>
      <p:sp>
        <p:nvSpPr>
          <p:cNvPr id="33797" name="Text Box 5"/>
          <p:cNvSpPr txBox="1">
            <a:spLocks noChangeArrowheads="1"/>
          </p:cNvSpPr>
          <p:nvPr/>
        </p:nvSpPr>
        <p:spPr bwMode="auto">
          <a:xfrm>
            <a:off x="457200" y="1828800"/>
            <a:ext cx="7254875" cy="4375686"/>
          </a:xfrm>
          <a:prstGeom prst="rect">
            <a:avLst/>
          </a:prstGeom>
          <a:noFill/>
          <a:ln w="9525" cap="flat">
            <a:noFill/>
            <a:round/>
            <a:headEnd/>
            <a:tailEnd/>
          </a:ln>
          <a:effectLst/>
        </p:spPr>
        <p:txBody>
          <a:bodyPr lIns="90000" tIns="46800" rIns="90000" bIns="46800">
            <a:spAutoFit/>
          </a:bodyPr>
          <a:lstStyle/>
          <a:p>
            <a:pPr>
              <a:lnSpc>
                <a:spcPct val="170000"/>
              </a:lnSpc>
              <a:buClr>
                <a:srgbClr val="FFFF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3000" dirty="0">
                <a:latin typeface="Arial" charset="0"/>
              </a:rPr>
              <a:t> </a:t>
            </a:r>
            <a:r>
              <a:rPr lang="hr-HR" sz="3000" dirty="0"/>
              <a:t>TIP 1</a:t>
            </a:r>
          </a:p>
          <a:p>
            <a:pPr>
              <a:lnSpc>
                <a:spcPct val="170000"/>
              </a:lnSpc>
              <a:buClr>
                <a:srgbClr val="FFFF00"/>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3000" dirty="0"/>
              <a:t> TIP 2</a:t>
            </a:r>
          </a:p>
          <a:p>
            <a:pPr>
              <a:lnSpc>
                <a:spcPct val="170000"/>
              </a:lnSpc>
              <a:buClr>
                <a:srgbClr val="FFFF00"/>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3000" dirty="0"/>
              <a:t> ŠEĆERNA BOLEST TRUDNICA </a:t>
            </a:r>
          </a:p>
          <a:p>
            <a:pPr marL="457200" lvl="1" indent="0">
              <a:lnSpc>
                <a:spcPct val="17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2600" dirty="0"/>
              <a:t>(GESTACIJSKI DM)</a:t>
            </a:r>
          </a:p>
          <a:p>
            <a:pPr>
              <a:lnSpc>
                <a:spcPct val="170000"/>
              </a:lnSpc>
              <a:buClr>
                <a:srgbClr val="FFFF00"/>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3000" dirty="0"/>
              <a:t> OSTALI SPECIFIČNI TIPOVI</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hr-HR" sz="3000" dirty="0">
              <a:solidFill>
                <a:srgbClr val="FFFF00"/>
              </a:solidFill>
            </a:endParaRPr>
          </a:p>
        </p:txBody>
      </p:sp>
      <p:sp>
        <p:nvSpPr>
          <p:cNvPr id="33798" name="Text Box 6"/>
          <p:cNvSpPr txBox="1">
            <a:spLocks noChangeArrowheads="1"/>
          </p:cNvSpPr>
          <p:nvPr/>
        </p:nvSpPr>
        <p:spPr bwMode="auto">
          <a:xfrm>
            <a:off x="228600" y="6264275"/>
            <a:ext cx="8229600" cy="520700"/>
          </a:xfrm>
          <a:prstGeom prst="rect">
            <a:avLst/>
          </a:prstGeom>
          <a:noFill/>
          <a:ln w="9525" cap="flat">
            <a:noFill/>
            <a:round/>
            <a:headEnd/>
            <a:tailEnd/>
          </a:ln>
          <a:effectLst/>
        </p:spPr>
        <p:txBody>
          <a:bodyPr lIns="90000" tIns="46800" rIns="90000" bIns="46800">
            <a:spAutoFit/>
          </a:bodyPr>
          <a:lstStyle/>
          <a:p>
            <a:pPr>
              <a:spcBef>
                <a:spcPts val="8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a:solidFill>
                  <a:srgbClr val="993300"/>
                </a:solidFill>
                <a:latin typeface="Arial" charset="0"/>
              </a:rPr>
              <a:t>*</a:t>
            </a:r>
            <a:r>
              <a:rPr lang="en-US" sz="1400" b="1" dirty="0" err="1"/>
              <a:t>Alberti</a:t>
            </a:r>
            <a:r>
              <a:rPr lang="en-US" sz="1400" b="1" dirty="0"/>
              <a:t> K.G.M.M., </a:t>
            </a:r>
            <a:r>
              <a:rPr lang="en-US" sz="1400" b="1" dirty="0" err="1"/>
              <a:t>Zimmet</a:t>
            </a:r>
            <a:r>
              <a:rPr lang="en-US" sz="1400" b="1" dirty="0"/>
              <a:t> P. Z. Definition, diagnosis and Classification of diabetes Mellitus and its complications. </a:t>
            </a:r>
            <a:r>
              <a:rPr lang="en-US" sz="1400" b="1" i="1" dirty="0" err="1"/>
              <a:t>Diabet</a:t>
            </a:r>
            <a:r>
              <a:rPr lang="en-US" sz="1400" b="1" i="1" dirty="0"/>
              <a:t>  Med,</a:t>
            </a:r>
            <a:r>
              <a:rPr lang="en-US" sz="1400" b="1" dirty="0"/>
              <a:t> 1998; 15: 539-553.</a:t>
            </a:r>
          </a:p>
        </p:txBody>
      </p:sp>
      <p:grpSp>
        <p:nvGrpSpPr>
          <p:cNvPr id="2" name="Group 7"/>
          <p:cNvGrpSpPr>
            <a:grpSpLocks/>
          </p:cNvGrpSpPr>
          <p:nvPr/>
        </p:nvGrpSpPr>
        <p:grpSpPr bwMode="auto">
          <a:xfrm>
            <a:off x="6324600" y="1219200"/>
            <a:ext cx="2803525" cy="5334000"/>
            <a:chOff x="3984" y="768"/>
            <a:chExt cx="1766" cy="3360"/>
          </a:xfrm>
        </p:grpSpPr>
        <p:pic>
          <p:nvPicPr>
            <p:cNvPr id="33800" name="Picture 8"/>
            <p:cNvPicPr>
              <a:picLocks noChangeAspect="1" noChangeArrowheads="1"/>
            </p:cNvPicPr>
            <p:nvPr/>
          </p:nvPicPr>
          <p:blipFill>
            <a:blip r:embed="rId3" cstate="print"/>
            <a:srcRect/>
            <a:stretch>
              <a:fillRect/>
            </a:stretch>
          </p:blipFill>
          <p:spPr bwMode="auto">
            <a:xfrm>
              <a:off x="3984" y="768"/>
              <a:ext cx="1766" cy="3360"/>
            </a:xfrm>
            <a:prstGeom prst="rect">
              <a:avLst/>
            </a:prstGeom>
            <a:noFill/>
            <a:ln w="9525" cap="flat">
              <a:noFill/>
              <a:round/>
              <a:headEnd/>
              <a:tailEnd/>
            </a:ln>
            <a:effectLst/>
          </p:spPr>
        </p:pic>
        <p:pic>
          <p:nvPicPr>
            <p:cNvPr id="33801" name="Picture 9"/>
            <p:cNvPicPr>
              <a:picLocks noChangeAspect="1" noChangeArrowheads="1"/>
            </p:cNvPicPr>
            <p:nvPr/>
          </p:nvPicPr>
          <p:blipFill>
            <a:blip r:embed="rId4" cstate="print"/>
            <a:srcRect/>
            <a:stretch>
              <a:fillRect/>
            </a:stretch>
          </p:blipFill>
          <p:spPr bwMode="auto">
            <a:xfrm>
              <a:off x="3984" y="768"/>
              <a:ext cx="1766" cy="3360"/>
            </a:xfrm>
            <a:prstGeom prst="rect">
              <a:avLst/>
            </a:prstGeom>
            <a:noFill/>
            <a:ln w="9525" cap="flat">
              <a:noFill/>
              <a:round/>
              <a:headEnd/>
              <a:tailEnd/>
            </a:ln>
            <a:effectLst/>
          </p:spPr>
        </p:pic>
      </p:gr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60848"/>
            <a:ext cx="8686800" cy="841248"/>
          </a:xfrm>
        </p:spPr>
        <p:txBody>
          <a:bodyPr>
            <a:normAutofit/>
          </a:bodyPr>
          <a:lstStyle/>
          <a:p>
            <a:pPr algn="ctr"/>
            <a:r>
              <a:rPr lang="hr-HR" b="1" dirty="0">
                <a:latin typeface="+mn-lt"/>
              </a:rPr>
              <a:t>Zašto liječiti šećernu bolest ?</a:t>
            </a:r>
          </a:p>
        </p:txBody>
      </p:sp>
      <p:sp>
        <p:nvSpPr>
          <p:cNvPr id="66562" name="AutoShape 2" descr="question mark.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66564" name="AutoShape 4" descr="question mark.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66568" name="AutoShape 8" descr="question mark.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66570" name="Picture 10" descr="question mark face | giftsandcollectiblesgalore"/>
          <p:cNvPicPr>
            <a:picLocks noChangeAspect="1" noChangeArrowheads="1"/>
          </p:cNvPicPr>
          <p:nvPr/>
        </p:nvPicPr>
        <p:blipFill>
          <a:blip r:embed="rId2" cstate="print"/>
          <a:srcRect/>
          <a:stretch>
            <a:fillRect/>
          </a:stretch>
        </p:blipFill>
        <p:spPr bwMode="auto">
          <a:xfrm>
            <a:off x="3203848" y="3429000"/>
            <a:ext cx="2524457" cy="2834605"/>
          </a:xfrm>
          <a:prstGeom prst="rect">
            <a:avLst/>
          </a:prstGeom>
          <a:noFill/>
        </p:spPr>
      </p:pic>
    </p:spTree>
  </p:cSld>
  <p:clrMapOvr>
    <a:masterClrMapping/>
  </p:clrMapOvr>
  <p:transition>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Line 1"/>
          <p:cNvSpPr>
            <a:spLocks noChangeShapeType="1"/>
          </p:cNvSpPr>
          <p:nvPr/>
        </p:nvSpPr>
        <p:spPr bwMode="auto">
          <a:xfrm>
            <a:off x="1524000" y="1371600"/>
            <a:ext cx="7010400" cy="1588"/>
          </a:xfrm>
          <a:prstGeom prst="line">
            <a:avLst/>
          </a:prstGeom>
          <a:noFill/>
          <a:ln w="9360" cap="sq">
            <a:solidFill>
              <a:srgbClr val="FF3300"/>
            </a:solidFill>
            <a:miter lim="800000"/>
            <a:headEnd/>
            <a:tailEnd/>
          </a:ln>
          <a:effectLst/>
        </p:spPr>
        <p:txBody>
          <a:bodyPr/>
          <a:lstStyle/>
          <a:p>
            <a:endParaRPr lang="hr-HR"/>
          </a:p>
        </p:txBody>
      </p:sp>
      <p:sp>
        <p:nvSpPr>
          <p:cNvPr id="41986" name="Text Box 2"/>
          <p:cNvSpPr txBox="1">
            <a:spLocks noChangeArrowheads="1"/>
          </p:cNvSpPr>
          <p:nvPr/>
        </p:nvSpPr>
        <p:spPr bwMode="auto">
          <a:xfrm>
            <a:off x="3032125" y="423863"/>
            <a:ext cx="184150" cy="641350"/>
          </a:xfrm>
          <a:prstGeom prst="rect">
            <a:avLst/>
          </a:prstGeom>
          <a:noFill/>
          <a:ln w="9525" cap="flat">
            <a:noFill/>
            <a:round/>
            <a:headEnd/>
            <a:tailEnd/>
          </a:ln>
          <a:effectLst/>
        </p:spPr>
        <p:txBody>
          <a:bodyPr wrap="none" anchor="ctr"/>
          <a:lstStyle/>
          <a:p>
            <a:endParaRPr lang="hr-HR"/>
          </a:p>
        </p:txBody>
      </p:sp>
      <p:sp>
        <p:nvSpPr>
          <p:cNvPr id="41987" name="Text Box 3"/>
          <p:cNvSpPr txBox="1">
            <a:spLocks noChangeArrowheads="1"/>
          </p:cNvSpPr>
          <p:nvPr/>
        </p:nvSpPr>
        <p:spPr bwMode="auto">
          <a:xfrm>
            <a:off x="1584325" y="347663"/>
            <a:ext cx="7635875" cy="642937"/>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dirty="0"/>
              <a:t>D</a:t>
            </a:r>
            <a:r>
              <a:rPr lang="hr-HR" sz="3600" b="1" dirty="0"/>
              <a:t>ijagnoza šećerne bolesti</a:t>
            </a:r>
          </a:p>
        </p:txBody>
      </p:sp>
      <p:sp>
        <p:nvSpPr>
          <p:cNvPr id="41988" name="Text Box 4"/>
          <p:cNvSpPr txBox="1">
            <a:spLocks noChangeArrowheads="1"/>
          </p:cNvSpPr>
          <p:nvPr/>
        </p:nvSpPr>
        <p:spPr bwMode="auto">
          <a:xfrm>
            <a:off x="838200" y="1600200"/>
            <a:ext cx="7559675" cy="5795963"/>
          </a:xfrm>
          <a:prstGeom prst="rect">
            <a:avLst/>
          </a:prstGeom>
          <a:noFill/>
          <a:ln w="9525" cap="flat">
            <a:noFill/>
            <a:round/>
            <a:headEnd/>
            <a:tailEnd/>
          </a:ln>
          <a:effectLst/>
        </p:spPr>
        <p:txBody>
          <a:bodyPr lIns="90000" tIns="46800" rIns="90000" bIns="46800">
            <a:spAutoFit/>
          </a:bodyPr>
          <a:lstStyle/>
          <a:p>
            <a:pPr>
              <a:lnSpc>
                <a:spcPct val="16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600" b="1" dirty="0"/>
              <a:t>NA OSNOVI:</a:t>
            </a:r>
          </a:p>
          <a:p>
            <a:pPr>
              <a:lnSpc>
                <a:spcPct val="160000"/>
              </a:lnSpc>
              <a:buClr>
                <a:srgbClr val="FFFF00"/>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600" b="1" dirty="0"/>
              <a:t> </a:t>
            </a:r>
            <a:r>
              <a:rPr lang="en-US" sz="2600" b="1" dirty="0" err="1"/>
              <a:t>Kliničkih</a:t>
            </a:r>
            <a:r>
              <a:rPr lang="en-US" sz="2600" b="1" dirty="0"/>
              <a:t> </a:t>
            </a:r>
            <a:r>
              <a:rPr lang="en-US" sz="2600" b="1" dirty="0" err="1"/>
              <a:t>znakova</a:t>
            </a:r>
            <a:r>
              <a:rPr lang="en-US" sz="2600" b="1" dirty="0"/>
              <a:t>/</a:t>
            </a:r>
            <a:r>
              <a:rPr lang="en-US" sz="2600" b="1" dirty="0" err="1"/>
              <a:t>simptoma</a:t>
            </a:r>
            <a:r>
              <a:rPr lang="en-US" sz="2600" b="1" dirty="0"/>
              <a:t>: </a:t>
            </a:r>
            <a:r>
              <a:rPr lang="en-US" sz="2600" b="1" dirty="0" err="1"/>
              <a:t>poliurija</a:t>
            </a:r>
            <a:r>
              <a:rPr lang="en-US" sz="2600" b="1" dirty="0"/>
              <a:t>, 		     </a:t>
            </a:r>
            <a:r>
              <a:rPr lang="en-US" sz="2600" b="1" dirty="0" err="1"/>
              <a:t>polidipsija</a:t>
            </a:r>
            <a:r>
              <a:rPr lang="en-US" sz="2600" b="1" dirty="0"/>
              <a:t>, </a:t>
            </a:r>
            <a:r>
              <a:rPr lang="en-US" sz="2600" b="1" dirty="0" err="1"/>
              <a:t>polifagija</a:t>
            </a:r>
            <a:r>
              <a:rPr lang="en-US" sz="2600" b="1" dirty="0"/>
              <a:t>, </a:t>
            </a:r>
            <a:r>
              <a:rPr lang="en-US" sz="2600" b="1" dirty="0" err="1"/>
              <a:t>gubitak</a:t>
            </a:r>
            <a:r>
              <a:rPr lang="en-US" sz="2600" b="1" dirty="0"/>
              <a:t> </a:t>
            </a:r>
            <a:r>
              <a:rPr lang="en-US" sz="2600" b="1" dirty="0" err="1"/>
              <a:t>težine</a:t>
            </a:r>
            <a:r>
              <a:rPr lang="en-US" sz="2600" b="1" dirty="0"/>
              <a:t>, </a:t>
            </a:r>
            <a:r>
              <a:rPr lang="en-US" sz="2600" b="1" dirty="0" err="1"/>
              <a:t>umor</a:t>
            </a:r>
            <a:r>
              <a:rPr lang="en-US" sz="2600" b="1" dirty="0"/>
              <a:t>, </a:t>
            </a:r>
            <a:r>
              <a:rPr lang="en-US" sz="2600" b="1" dirty="0" err="1"/>
              <a:t>problemi</a:t>
            </a:r>
            <a:r>
              <a:rPr lang="en-US" sz="2600" b="1" dirty="0"/>
              <a:t> s </a:t>
            </a:r>
            <a:r>
              <a:rPr lang="en-US" sz="2600" b="1" dirty="0" err="1"/>
              <a:t>vidom</a:t>
            </a:r>
            <a:r>
              <a:rPr lang="en-US" sz="2600" b="1" dirty="0"/>
              <a:t>...</a:t>
            </a:r>
          </a:p>
          <a:p>
            <a:pPr>
              <a:lnSpc>
                <a:spcPct val="160000"/>
              </a:lnSpc>
              <a:buClr>
                <a:srgbClr val="FFFF00"/>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600" b="1" dirty="0"/>
              <a:t> </a:t>
            </a:r>
            <a:r>
              <a:rPr lang="en-US" sz="2600" b="1" dirty="0" err="1"/>
              <a:t>Određivanja</a:t>
            </a:r>
            <a:r>
              <a:rPr lang="en-US" sz="2600" b="1" dirty="0"/>
              <a:t> </a:t>
            </a:r>
            <a:r>
              <a:rPr lang="en-US" sz="2600" b="1" dirty="0" err="1"/>
              <a:t>glukoze</a:t>
            </a:r>
            <a:r>
              <a:rPr lang="en-US" sz="2600" b="1" dirty="0"/>
              <a:t> u </a:t>
            </a:r>
            <a:r>
              <a:rPr lang="en-US" sz="2600" b="1" dirty="0" err="1"/>
              <a:t>krvi</a:t>
            </a:r>
            <a:endParaRPr lang="en-US" sz="2600" b="1" dirty="0"/>
          </a:p>
          <a:p>
            <a:pPr>
              <a:lnSpc>
                <a:spcPct val="160000"/>
              </a:lnSpc>
              <a:buClr>
                <a:srgbClr val="FFFF00"/>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600" b="1" dirty="0"/>
              <a:t> Test </a:t>
            </a:r>
            <a:r>
              <a:rPr lang="en-US" sz="2600" b="1" dirty="0" err="1"/>
              <a:t>oralnog</a:t>
            </a:r>
            <a:r>
              <a:rPr lang="en-US" sz="2600" b="1" dirty="0"/>
              <a:t> </a:t>
            </a:r>
            <a:r>
              <a:rPr lang="en-US" sz="2600" b="1" dirty="0" err="1"/>
              <a:t>opterećenja</a:t>
            </a:r>
            <a:r>
              <a:rPr lang="en-US" sz="2600" b="1" dirty="0"/>
              <a:t> </a:t>
            </a:r>
            <a:r>
              <a:rPr lang="en-US" sz="2600" b="1" dirty="0" err="1"/>
              <a:t>glukozom</a:t>
            </a:r>
            <a:r>
              <a:rPr lang="en-US" sz="2600" b="1" dirty="0"/>
              <a:t> (OGTT) - (u </a:t>
            </a:r>
            <a:r>
              <a:rPr lang="en-US" sz="2600" b="1" dirty="0" err="1"/>
              <a:t>nejasnim</a:t>
            </a:r>
            <a:r>
              <a:rPr lang="en-US" sz="2600" b="1" dirty="0"/>
              <a:t> </a:t>
            </a:r>
            <a:r>
              <a:rPr lang="en-US" sz="2600" b="1" dirty="0" err="1"/>
              <a:t>situacijama</a:t>
            </a:r>
            <a:r>
              <a:rPr lang="en-US" sz="2600" b="1" dirty="0"/>
              <a:t>)</a:t>
            </a:r>
          </a:p>
          <a:p>
            <a:pPr>
              <a:lnSpc>
                <a:spcPct val="160000"/>
              </a:lnSpc>
              <a:buClr>
                <a:srgbClr val="FFFF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600" b="1" dirty="0">
              <a:solidFill>
                <a:srgbClr val="FFFF00"/>
              </a:solidFill>
            </a:endParaRPr>
          </a:p>
          <a:p>
            <a:pPr>
              <a:lnSpc>
                <a:spcPct val="160000"/>
              </a:lnSpc>
              <a:buClr>
                <a:srgbClr val="FFFF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600" b="1" dirty="0">
              <a:solidFill>
                <a:srgbClr val="FFFF00"/>
              </a:solidFill>
            </a:endParaRP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Line 1"/>
          <p:cNvSpPr>
            <a:spLocks noChangeShapeType="1"/>
          </p:cNvSpPr>
          <p:nvPr/>
        </p:nvSpPr>
        <p:spPr bwMode="auto">
          <a:xfrm>
            <a:off x="1676400" y="990600"/>
            <a:ext cx="7010400" cy="1588"/>
          </a:xfrm>
          <a:prstGeom prst="line">
            <a:avLst/>
          </a:prstGeom>
          <a:noFill/>
          <a:ln w="9360" cap="sq">
            <a:solidFill>
              <a:srgbClr val="FF3300"/>
            </a:solidFill>
            <a:miter lim="800000"/>
            <a:headEnd/>
            <a:tailEnd/>
          </a:ln>
          <a:effectLst/>
        </p:spPr>
        <p:txBody>
          <a:bodyPr/>
          <a:lstStyle/>
          <a:p>
            <a:endParaRPr lang="hr-HR"/>
          </a:p>
        </p:txBody>
      </p:sp>
      <p:sp>
        <p:nvSpPr>
          <p:cNvPr id="43010" name="Text Box 2"/>
          <p:cNvSpPr txBox="1">
            <a:spLocks noChangeArrowheads="1"/>
          </p:cNvSpPr>
          <p:nvPr/>
        </p:nvSpPr>
        <p:spPr bwMode="auto">
          <a:xfrm>
            <a:off x="533400" y="381000"/>
            <a:ext cx="7712075" cy="642938"/>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dirty="0"/>
              <a:t>D</a:t>
            </a:r>
            <a:r>
              <a:rPr lang="hr-HR" sz="3600" b="1" dirty="0"/>
              <a:t>ijagnoza šećerne bolesti</a:t>
            </a:r>
          </a:p>
        </p:txBody>
      </p:sp>
      <p:sp>
        <p:nvSpPr>
          <p:cNvPr id="43011" name="Text Box 3"/>
          <p:cNvSpPr txBox="1">
            <a:spLocks noChangeArrowheads="1"/>
          </p:cNvSpPr>
          <p:nvPr/>
        </p:nvSpPr>
        <p:spPr bwMode="auto">
          <a:xfrm>
            <a:off x="1736725" y="1643063"/>
            <a:ext cx="184150" cy="641350"/>
          </a:xfrm>
          <a:prstGeom prst="rect">
            <a:avLst/>
          </a:prstGeom>
          <a:noFill/>
          <a:ln w="9525" cap="flat">
            <a:noFill/>
            <a:round/>
            <a:headEnd/>
            <a:tailEnd/>
          </a:ln>
          <a:effectLst/>
        </p:spPr>
        <p:txBody>
          <a:bodyPr wrap="none" anchor="ctr"/>
          <a:lstStyle/>
          <a:p>
            <a:endParaRPr lang="hr-HR"/>
          </a:p>
        </p:txBody>
      </p:sp>
      <p:sp>
        <p:nvSpPr>
          <p:cNvPr id="43012" name="Text Box 4"/>
          <p:cNvSpPr txBox="1">
            <a:spLocks noChangeArrowheads="1"/>
          </p:cNvSpPr>
          <p:nvPr/>
        </p:nvSpPr>
        <p:spPr bwMode="auto">
          <a:xfrm>
            <a:off x="685800" y="990600"/>
            <a:ext cx="8077200" cy="4846638"/>
          </a:xfrm>
          <a:prstGeom prst="rect">
            <a:avLst/>
          </a:prstGeom>
          <a:noFill/>
          <a:ln w="9525" cap="flat">
            <a:noFill/>
            <a:round/>
            <a:headEnd/>
            <a:tailEnd/>
          </a:ln>
          <a:effectLst/>
        </p:spPr>
        <p:txBody>
          <a:bodyPr lIns="90000" tIns="46800" rIns="90000" bIns="46800">
            <a:spAutoFit/>
          </a:bodyPr>
          <a:lstStyle/>
          <a:p>
            <a:pPr algn="ctr">
              <a:lnSpc>
                <a:spcPct val="15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err="1"/>
              <a:t>Glikemija</a:t>
            </a:r>
            <a:r>
              <a:rPr lang="en-US" sz="3200" dirty="0"/>
              <a:t> </a:t>
            </a:r>
            <a:r>
              <a:rPr lang="en-US" sz="3200" dirty="0" err="1"/>
              <a:t>natašte</a:t>
            </a:r>
            <a:r>
              <a:rPr lang="en-US" sz="3200" dirty="0"/>
              <a:t> </a:t>
            </a:r>
            <a:r>
              <a:rPr lang="en-US" sz="3200" dirty="0" err="1"/>
              <a:t>više</a:t>
            </a:r>
            <a:r>
              <a:rPr lang="en-US" sz="3200" dirty="0"/>
              <a:t> </a:t>
            </a:r>
            <a:r>
              <a:rPr lang="en-US" sz="3200" dirty="0" err="1"/>
              <a:t>od</a:t>
            </a:r>
            <a:r>
              <a:rPr lang="en-US" sz="3200" dirty="0"/>
              <a:t> </a:t>
            </a:r>
            <a:r>
              <a:rPr lang="hr-HR" sz="3200" dirty="0">
                <a:solidFill>
                  <a:srgbClr val="FF0000"/>
                </a:solidFill>
              </a:rPr>
              <a:t>7,0 </a:t>
            </a:r>
            <a:r>
              <a:rPr lang="en-US" sz="3200" dirty="0" err="1"/>
              <a:t>mmol</a:t>
            </a:r>
            <a:r>
              <a:rPr lang="en-US" sz="3200" dirty="0"/>
              <a:t>/l </a:t>
            </a:r>
          </a:p>
          <a:p>
            <a:pPr algn="ctr">
              <a:lnSpc>
                <a:spcPct val="15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a:t>
            </a:r>
            <a:r>
              <a:rPr lang="en-US" dirty="0" err="1"/>
              <a:t>venska</a:t>
            </a:r>
            <a:r>
              <a:rPr lang="en-US" dirty="0"/>
              <a:t> </a:t>
            </a:r>
            <a:r>
              <a:rPr lang="en-US" dirty="0" err="1"/>
              <a:t>ili</a:t>
            </a:r>
            <a:r>
              <a:rPr lang="en-US" dirty="0"/>
              <a:t> </a:t>
            </a:r>
            <a:r>
              <a:rPr lang="en-US" dirty="0" err="1"/>
              <a:t>kapilarna</a:t>
            </a:r>
            <a:r>
              <a:rPr lang="en-US" dirty="0"/>
              <a:t> </a:t>
            </a:r>
            <a:r>
              <a:rPr lang="en-US" dirty="0" err="1"/>
              <a:t>plazma</a:t>
            </a:r>
            <a:r>
              <a:rPr lang="en-US" dirty="0"/>
              <a:t>)</a:t>
            </a:r>
            <a:r>
              <a:rPr lang="en-US" sz="3200" dirty="0"/>
              <a:t> </a:t>
            </a:r>
          </a:p>
          <a:p>
            <a:pPr algn="ctr">
              <a:lnSpc>
                <a:spcPct val="15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t>u </a:t>
            </a:r>
            <a:r>
              <a:rPr lang="en-US" sz="3200" dirty="0" err="1"/>
              <a:t>najmanje</a:t>
            </a:r>
            <a:r>
              <a:rPr lang="en-US" sz="3200" dirty="0"/>
              <a:t> </a:t>
            </a:r>
            <a:r>
              <a:rPr lang="en-US" sz="3200" dirty="0" err="1"/>
              <a:t>dva</a:t>
            </a:r>
            <a:r>
              <a:rPr lang="en-US" sz="3200" dirty="0"/>
              <a:t> </a:t>
            </a:r>
            <a:r>
              <a:rPr lang="en-US" sz="3200" dirty="0" err="1"/>
              <a:t>odvojena</a:t>
            </a:r>
            <a:r>
              <a:rPr lang="en-US" sz="3200" dirty="0"/>
              <a:t> </a:t>
            </a:r>
            <a:r>
              <a:rPr lang="en-US" sz="3200" dirty="0" err="1"/>
              <a:t>mjerenja</a:t>
            </a:r>
            <a:r>
              <a:rPr lang="hr-HR" sz="3200" dirty="0"/>
              <a:t>.</a:t>
            </a:r>
          </a:p>
          <a:p>
            <a:pPr algn="ctr">
              <a:lnSpc>
                <a:spcPct val="15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a:t> </a:t>
            </a:r>
            <a:r>
              <a:rPr lang="en-US" sz="2800" dirty="0" err="1"/>
              <a:t>Glikemija</a:t>
            </a:r>
            <a:r>
              <a:rPr lang="en-US" sz="2800" dirty="0"/>
              <a:t> </a:t>
            </a:r>
            <a:r>
              <a:rPr lang="en-US" sz="2800" dirty="0" err="1"/>
              <a:t>više</a:t>
            </a:r>
            <a:r>
              <a:rPr lang="en-US" sz="2800" dirty="0"/>
              <a:t> </a:t>
            </a:r>
            <a:r>
              <a:rPr lang="en-US" sz="2800" dirty="0" err="1"/>
              <a:t>od</a:t>
            </a:r>
            <a:r>
              <a:rPr lang="en-US" sz="2800" dirty="0"/>
              <a:t> </a:t>
            </a:r>
            <a:r>
              <a:rPr lang="en-US" sz="2800" b="1" dirty="0">
                <a:solidFill>
                  <a:srgbClr val="FF0000"/>
                </a:solidFill>
              </a:rPr>
              <a:t>11,1</a:t>
            </a:r>
            <a:r>
              <a:rPr lang="en-US" sz="2800" dirty="0">
                <a:solidFill>
                  <a:srgbClr val="FF0000"/>
                </a:solidFill>
              </a:rPr>
              <a:t> </a:t>
            </a:r>
            <a:r>
              <a:rPr lang="en-US" sz="2800" dirty="0" err="1"/>
              <a:t>mmol</a:t>
            </a:r>
            <a:r>
              <a:rPr lang="en-US" sz="2800" dirty="0"/>
              <a:t>/l </a:t>
            </a:r>
            <a:r>
              <a:rPr lang="en-US" dirty="0"/>
              <a:t>(</a:t>
            </a:r>
            <a:r>
              <a:rPr lang="en-US" dirty="0" err="1"/>
              <a:t>venska</a:t>
            </a:r>
            <a:r>
              <a:rPr lang="en-US" dirty="0"/>
              <a:t> </a:t>
            </a:r>
            <a:r>
              <a:rPr lang="en-US" dirty="0" err="1"/>
              <a:t>plazma</a:t>
            </a:r>
            <a:r>
              <a:rPr lang="en-US" dirty="0"/>
              <a:t>)</a:t>
            </a:r>
            <a:r>
              <a:rPr lang="en-US" sz="2800" dirty="0"/>
              <a:t> </a:t>
            </a:r>
            <a:r>
              <a:rPr lang="en-US" sz="2800" dirty="0" err="1"/>
              <a:t>tj</a:t>
            </a:r>
            <a:r>
              <a:rPr lang="en-US" sz="2800" dirty="0"/>
              <a:t>. </a:t>
            </a:r>
            <a:r>
              <a:rPr lang="en-US" sz="2800" b="1" dirty="0">
                <a:solidFill>
                  <a:srgbClr val="FF0000"/>
                </a:solidFill>
              </a:rPr>
              <a:t>12,2</a:t>
            </a:r>
            <a:r>
              <a:rPr lang="en-US" sz="2800" dirty="0">
                <a:solidFill>
                  <a:srgbClr val="FF0000"/>
                </a:solidFill>
              </a:rPr>
              <a:t> </a:t>
            </a:r>
            <a:r>
              <a:rPr lang="en-US" sz="2800" dirty="0"/>
              <a:t> </a:t>
            </a:r>
            <a:r>
              <a:rPr lang="en-US" sz="2800" dirty="0" err="1"/>
              <a:t>mmol</a:t>
            </a:r>
            <a:r>
              <a:rPr lang="en-US" sz="2800" dirty="0"/>
              <a:t>/l </a:t>
            </a:r>
            <a:r>
              <a:rPr lang="en-US" dirty="0"/>
              <a:t>(</a:t>
            </a:r>
            <a:r>
              <a:rPr lang="en-US" dirty="0" err="1"/>
              <a:t>kapilarna</a:t>
            </a:r>
            <a:r>
              <a:rPr lang="en-US" dirty="0"/>
              <a:t> </a:t>
            </a:r>
            <a:r>
              <a:rPr lang="en-US" dirty="0" err="1"/>
              <a:t>plazma</a:t>
            </a:r>
            <a:r>
              <a:rPr lang="en-US" dirty="0"/>
              <a:t>)</a:t>
            </a:r>
            <a:r>
              <a:rPr lang="en-US" sz="2800" dirty="0"/>
              <a:t> u </a:t>
            </a:r>
            <a:r>
              <a:rPr lang="en-US" sz="2800" dirty="0" err="1"/>
              <a:t>najmanje</a:t>
            </a:r>
            <a:r>
              <a:rPr lang="en-US" sz="2800" dirty="0"/>
              <a:t> </a:t>
            </a:r>
            <a:r>
              <a:rPr lang="en-US" sz="2800" dirty="0" err="1"/>
              <a:t>dva</a:t>
            </a:r>
            <a:r>
              <a:rPr lang="en-US" sz="2800" dirty="0"/>
              <a:t> </a:t>
            </a:r>
            <a:r>
              <a:rPr lang="en-US" sz="2800" dirty="0" err="1"/>
              <a:t>odvojena</a:t>
            </a:r>
            <a:r>
              <a:rPr lang="en-US" sz="2800" dirty="0"/>
              <a:t> </a:t>
            </a:r>
            <a:r>
              <a:rPr lang="en-US" sz="2800" dirty="0" err="1"/>
              <a:t>mjerenja</a:t>
            </a:r>
            <a:r>
              <a:rPr lang="en-US" sz="2800" dirty="0"/>
              <a:t> 120 </a:t>
            </a:r>
            <a:r>
              <a:rPr lang="en-US" sz="2800" dirty="0" err="1"/>
              <a:t>minuta</a:t>
            </a:r>
            <a:r>
              <a:rPr lang="en-US" sz="2800" dirty="0"/>
              <a:t> </a:t>
            </a:r>
            <a:r>
              <a:rPr lang="en-US" sz="2800" dirty="0" err="1"/>
              <a:t>nakon</a:t>
            </a:r>
            <a:r>
              <a:rPr lang="en-US" sz="2800" dirty="0"/>
              <a:t> </a:t>
            </a:r>
            <a:r>
              <a:rPr lang="en-US" sz="2800" dirty="0" err="1"/>
              <a:t>oralnog</a:t>
            </a:r>
            <a:r>
              <a:rPr lang="en-US" sz="2800" dirty="0"/>
              <a:t> </a:t>
            </a:r>
            <a:r>
              <a:rPr lang="en-US" sz="2800" dirty="0" err="1"/>
              <a:t>opterećenja</a:t>
            </a:r>
            <a:r>
              <a:rPr lang="en-US" sz="2800" dirty="0"/>
              <a:t> s 75 g  </a:t>
            </a:r>
            <a:r>
              <a:rPr lang="en-US" sz="2800" dirty="0" err="1"/>
              <a:t>glukoze</a:t>
            </a:r>
            <a:r>
              <a:rPr lang="en-US" sz="2800" dirty="0"/>
              <a:t> (OGTT)</a:t>
            </a:r>
          </a:p>
        </p:txBody>
      </p:sp>
      <p:sp>
        <p:nvSpPr>
          <p:cNvPr id="43013" name="Text Box 5"/>
          <p:cNvSpPr txBox="1">
            <a:spLocks noChangeArrowheads="1"/>
          </p:cNvSpPr>
          <p:nvPr/>
        </p:nvSpPr>
        <p:spPr bwMode="auto">
          <a:xfrm>
            <a:off x="228600" y="6264275"/>
            <a:ext cx="8229600" cy="520700"/>
          </a:xfrm>
          <a:prstGeom prst="rect">
            <a:avLst/>
          </a:prstGeom>
          <a:noFill/>
          <a:ln w="9525" cap="flat">
            <a:noFill/>
            <a:round/>
            <a:headEnd/>
            <a:tailEnd/>
          </a:ln>
          <a:effectLst/>
        </p:spPr>
        <p:txBody>
          <a:bodyPr lIns="90000" tIns="46800" rIns="90000" bIns="46800">
            <a:spAutoFit/>
          </a:bodyPr>
          <a:lstStyle/>
          <a:p>
            <a:pPr>
              <a:spcBef>
                <a:spcPts val="8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rgbClr val="00FF00"/>
                </a:solidFill>
                <a:latin typeface="Arial" charset="0"/>
              </a:rPr>
              <a:t>*</a:t>
            </a:r>
            <a:r>
              <a:rPr lang="en-US" sz="1400" b="1" dirty="0" err="1"/>
              <a:t>Alberti</a:t>
            </a:r>
            <a:r>
              <a:rPr lang="en-US" sz="1400" b="1" dirty="0"/>
              <a:t> K.G.M.M., </a:t>
            </a:r>
            <a:r>
              <a:rPr lang="en-US" sz="1400" b="1" dirty="0" err="1"/>
              <a:t>Zimmet</a:t>
            </a:r>
            <a:r>
              <a:rPr lang="en-US" sz="1400" b="1" dirty="0"/>
              <a:t> P. Z. Definition, diagnosis and Classification of diabetes Mellitus and its complications. </a:t>
            </a:r>
            <a:r>
              <a:rPr lang="en-US" sz="1400" b="1" dirty="0" err="1"/>
              <a:t>Diabet</a:t>
            </a:r>
            <a:r>
              <a:rPr lang="en-US" sz="1400" b="1" dirty="0"/>
              <a:t>  Med, 1998; 15: 539-553.</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611188" y="333375"/>
            <a:ext cx="7772400" cy="642938"/>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3600" dirty="0"/>
              <a:t>Postulati liječenja šećerne bolesti</a:t>
            </a:r>
          </a:p>
        </p:txBody>
      </p:sp>
      <p:sp>
        <p:nvSpPr>
          <p:cNvPr id="46082" name="Rectangle 2"/>
          <p:cNvSpPr>
            <a:spLocks noChangeArrowheads="1"/>
          </p:cNvSpPr>
          <p:nvPr/>
        </p:nvSpPr>
        <p:spPr bwMode="auto">
          <a:xfrm>
            <a:off x="683568" y="1700808"/>
            <a:ext cx="7772400" cy="4114800"/>
          </a:xfrm>
          <a:prstGeom prst="rect">
            <a:avLst/>
          </a:prstGeom>
          <a:noFill/>
          <a:ln w="9525" cap="flat">
            <a:noFill/>
            <a:round/>
            <a:headEnd/>
            <a:tailEnd/>
          </a:ln>
          <a:effectLst/>
        </p:spPr>
        <p:txBody>
          <a:bodyPr lIns="100080" tIns="50760" rIns="100080" bIns="50760"/>
          <a:lstStyle/>
          <a:p>
            <a:pPr marL="369888" indent="-369888">
              <a:lnSpc>
                <a:spcPct val="130000"/>
              </a:lnSpc>
              <a:spcBef>
                <a:spcPts val="825"/>
              </a:spcBef>
              <a:buClr>
                <a:srgbClr val="0099CC"/>
              </a:buClr>
              <a:buFont typeface="Times New Roman" pitchFamily="16" charset="0"/>
              <a:buChar char="•"/>
              <a:tabLst>
                <a:tab pos="369888" algn="l"/>
                <a:tab pos="1284288" algn="l"/>
                <a:tab pos="2198688" algn="l"/>
                <a:tab pos="3113088" algn="l"/>
                <a:tab pos="4027488" algn="l"/>
                <a:tab pos="4941888" algn="l"/>
                <a:tab pos="5856288" algn="l"/>
                <a:tab pos="6770688" algn="l"/>
                <a:tab pos="7685088" algn="l"/>
                <a:tab pos="8599488" algn="l"/>
                <a:tab pos="9513888" algn="l"/>
                <a:tab pos="10428288" algn="l"/>
              </a:tabLst>
            </a:pPr>
            <a:r>
              <a:rPr lang="en-US" sz="3300" dirty="0" err="1">
                <a:solidFill>
                  <a:srgbClr val="FF0000"/>
                </a:solidFill>
              </a:rPr>
              <a:t>Edukacija</a:t>
            </a:r>
            <a:endParaRPr lang="en-US" sz="3300" dirty="0">
              <a:solidFill>
                <a:srgbClr val="FF0000"/>
              </a:solidFill>
            </a:endParaRPr>
          </a:p>
          <a:p>
            <a:pPr marL="369888" indent="-369888">
              <a:lnSpc>
                <a:spcPct val="130000"/>
              </a:lnSpc>
              <a:spcBef>
                <a:spcPts val="825"/>
              </a:spcBef>
              <a:buClr>
                <a:srgbClr val="0099CC"/>
              </a:buClr>
              <a:buFont typeface="Times New Roman" pitchFamily="16" charset="0"/>
              <a:buChar char="•"/>
              <a:tabLst>
                <a:tab pos="369888" algn="l"/>
                <a:tab pos="1284288" algn="l"/>
                <a:tab pos="2198688" algn="l"/>
                <a:tab pos="3113088" algn="l"/>
                <a:tab pos="4027488" algn="l"/>
                <a:tab pos="4941888" algn="l"/>
                <a:tab pos="5856288" algn="l"/>
                <a:tab pos="6770688" algn="l"/>
                <a:tab pos="7685088" algn="l"/>
                <a:tab pos="8599488" algn="l"/>
                <a:tab pos="9513888" algn="l"/>
                <a:tab pos="10428288" algn="l"/>
              </a:tabLst>
            </a:pPr>
            <a:r>
              <a:rPr lang="hr-HR" sz="3300" dirty="0">
                <a:solidFill>
                  <a:srgbClr val="FF0000"/>
                </a:solidFill>
              </a:rPr>
              <a:t>Pravilna prehrana</a:t>
            </a:r>
          </a:p>
          <a:p>
            <a:pPr marL="369888" indent="-369888">
              <a:lnSpc>
                <a:spcPct val="130000"/>
              </a:lnSpc>
              <a:spcBef>
                <a:spcPts val="825"/>
              </a:spcBef>
              <a:buClr>
                <a:srgbClr val="0099CC"/>
              </a:buClr>
              <a:buFont typeface="Times New Roman" pitchFamily="16" charset="0"/>
              <a:buChar char="•"/>
              <a:tabLst>
                <a:tab pos="369888" algn="l"/>
                <a:tab pos="1284288" algn="l"/>
                <a:tab pos="2198688" algn="l"/>
                <a:tab pos="3113088" algn="l"/>
                <a:tab pos="4027488" algn="l"/>
                <a:tab pos="4941888" algn="l"/>
                <a:tab pos="5856288" algn="l"/>
                <a:tab pos="6770688" algn="l"/>
                <a:tab pos="7685088" algn="l"/>
                <a:tab pos="8599488" algn="l"/>
                <a:tab pos="9513888" algn="l"/>
                <a:tab pos="10428288" algn="l"/>
              </a:tabLst>
            </a:pPr>
            <a:r>
              <a:rPr lang="en-US" sz="3300" dirty="0" err="1">
                <a:solidFill>
                  <a:srgbClr val="FF0000"/>
                </a:solidFill>
              </a:rPr>
              <a:t>Tjelovježb</a:t>
            </a:r>
            <a:r>
              <a:rPr lang="hr-HR" sz="3300" dirty="0">
                <a:solidFill>
                  <a:srgbClr val="FF0000"/>
                </a:solidFill>
              </a:rPr>
              <a:t>a</a:t>
            </a:r>
          </a:p>
          <a:p>
            <a:pPr marL="369888" indent="-369888">
              <a:lnSpc>
                <a:spcPct val="130000"/>
              </a:lnSpc>
              <a:spcBef>
                <a:spcPts val="825"/>
              </a:spcBef>
              <a:buClr>
                <a:srgbClr val="0099CC"/>
              </a:buClr>
              <a:buFont typeface="Times New Roman" pitchFamily="16" charset="0"/>
              <a:buChar char="•"/>
              <a:tabLst>
                <a:tab pos="369888" algn="l"/>
                <a:tab pos="1284288" algn="l"/>
                <a:tab pos="2198688" algn="l"/>
                <a:tab pos="3113088" algn="l"/>
                <a:tab pos="4027488" algn="l"/>
                <a:tab pos="4941888" algn="l"/>
                <a:tab pos="5856288" algn="l"/>
                <a:tab pos="6770688" algn="l"/>
                <a:tab pos="7685088" algn="l"/>
                <a:tab pos="8599488" algn="l"/>
                <a:tab pos="9513888" algn="l"/>
                <a:tab pos="10428288" algn="l"/>
              </a:tabLst>
            </a:pPr>
            <a:r>
              <a:rPr lang="en-US" sz="3300" dirty="0" err="1"/>
              <a:t>Samokontrola</a:t>
            </a:r>
            <a:endParaRPr lang="hr-HR" sz="3300" dirty="0"/>
          </a:p>
          <a:p>
            <a:pPr marL="369888" indent="-369888">
              <a:lnSpc>
                <a:spcPct val="130000"/>
              </a:lnSpc>
              <a:spcBef>
                <a:spcPts val="825"/>
              </a:spcBef>
              <a:buClr>
                <a:srgbClr val="0099CC"/>
              </a:buClr>
              <a:buFont typeface="Times New Roman" pitchFamily="16" charset="0"/>
              <a:buChar char="•"/>
              <a:tabLst>
                <a:tab pos="369888" algn="l"/>
                <a:tab pos="1284288" algn="l"/>
                <a:tab pos="2198688" algn="l"/>
                <a:tab pos="3113088" algn="l"/>
                <a:tab pos="4027488" algn="l"/>
                <a:tab pos="4941888" algn="l"/>
                <a:tab pos="5856288" algn="l"/>
                <a:tab pos="6770688" algn="l"/>
                <a:tab pos="7685088" algn="l"/>
                <a:tab pos="8599488" algn="l"/>
                <a:tab pos="9513888" algn="l"/>
                <a:tab pos="10428288" algn="l"/>
              </a:tabLst>
            </a:pPr>
            <a:r>
              <a:rPr lang="hr-HR" sz="3300" dirty="0"/>
              <a:t> Lijekovi i inzulin</a:t>
            </a:r>
          </a:p>
        </p:txBody>
      </p:sp>
      <p:sp>
        <p:nvSpPr>
          <p:cNvPr id="46083" name="Line 3"/>
          <p:cNvSpPr>
            <a:spLocks noChangeShapeType="1"/>
          </p:cNvSpPr>
          <p:nvPr/>
        </p:nvSpPr>
        <p:spPr bwMode="auto">
          <a:xfrm>
            <a:off x="1524000" y="1066800"/>
            <a:ext cx="7010400" cy="1588"/>
          </a:xfrm>
          <a:prstGeom prst="line">
            <a:avLst/>
          </a:prstGeom>
          <a:noFill/>
          <a:ln w="9360" cap="sq">
            <a:solidFill>
              <a:srgbClr val="FF3300"/>
            </a:solidFill>
            <a:miter lim="800000"/>
            <a:headEnd/>
            <a:tailEnd/>
          </a:ln>
          <a:effectLst/>
        </p:spPr>
        <p:txBody>
          <a:bodyPr/>
          <a:lstStyle/>
          <a:p>
            <a:endParaRPr lang="hr-HR"/>
          </a:p>
        </p:txBody>
      </p:sp>
      <p:grpSp>
        <p:nvGrpSpPr>
          <p:cNvPr id="2" name="Group 4"/>
          <p:cNvGrpSpPr>
            <a:grpSpLocks/>
          </p:cNvGrpSpPr>
          <p:nvPr/>
        </p:nvGrpSpPr>
        <p:grpSpPr bwMode="auto">
          <a:xfrm>
            <a:off x="4800600" y="1855788"/>
            <a:ext cx="4387850" cy="4619625"/>
            <a:chOff x="3024" y="1169"/>
            <a:chExt cx="2764" cy="2910"/>
          </a:xfrm>
        </p:grpSpPr>
        <p:pic>
          <p:nvPicPr>
            <p:cNvPr id="46085" name="Picture 5"/>
            <p:cNvPicPr>
              <a:picLocks noChangeAspect="1" noChangeArrowheads="1"/>
            </p:cNvPicPr>
            <p:nvPr/>
          </p:nvPicPr>
          <p:blipFill>
            <a:blip r:embed="rId3" cstate="print"/>
            <a:srcRect/>
            <a:stretch>
              <a:fillRect/>
            </a:stretch>
          </p:blipFill>
          <p:spPr bwMode="auto">
            <a:xfrm>
              <a:off x="3024" y="1169"/>
              <a:ext cx="2764" cy="2910"/>
            </a:xfrm>
            <a:prstGeom prst="rect">
              <a:avLst/>
            </a:prstGeom>
            <a:noFill/>
            <a:ln w="9525" cap="flat">
              <a:noFill/>
              <a:round/>
              <a:headEnd/>
              <a:tailEnd/>
            </a:ln>
            <a:effectLst/>
          </p:spPr>
        </p:pic>
        <p:pic>
          <p:nvPicPr>
            <p:cNvPr id="46086" name="Picture 6"/>
            <p:cNvPicPr>
              <a:picLocks noChangeAspect="1" noChangeArrowheads="1"/>
            </p:cNvPicPr>
            <p:nvPr/>
          </p:nvPicPr>
          <p:blipFill>
            <a:blip r:embed="rId4" cstate="print"/>
            <a:srcRect/>
            <a:stretch>
              <a:fillRect/>
            </a:stretch>
          </p:blipFill>
          <p:spPr bwMode="auto">
            <a:xfrm>
              <a:off x="3024" y="1169"/>
              <a:ext cx="2764" cy="2910"/>
            </a:xfrm>
            <a:prstGeom prst="rect">
              <a:avLst/>
            </a:prstGeom>
            <a:noFill/>
            <a:ln w="9525" cap="flat">
              <a:noFill/>
              <a:round/>
              <a:headEnd/>
              <a:tailEnd/>
            </a:ln>
            <a:effectLst/>
          </p:spPr>
        </p:pic>
      </p:gr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Line 1"/>
          <p:cNvSpPr>
            <a:spLocks noChangeShapeType="1"/>
          </p:cNvSpPr>
          <p:nvPr/>
        </p:nvSpPr>
        <p:spPr bwMode="auto">
          <a:xfrm>
            <a:off x="1524000" y="1371600"/>
            <a:ext cx="7010400" cy="1588"/>
          </a:xfrm>
          <a:prstGeom prst="line">
            <a:avLst/>
          </a:prstGeom>
          <a:noFill/>
          <a:ln w="9360" cap="sq">
            <a:solidFill>
              <a:srgbClr val="FF3300"/>
            </a:solidFill>
            <a:miter lim="800000"/>
            <a:headEnd/>
            <a:tailEnd/>
          </a:ln>
          <a:effectLst/>
        </p:spPr>
        <p:txBody>
          <a:bodyPr/>
          <a:lstStyle/>
          <a:p>
            <a:endParaRPr lang="hr-HR"/>
          </a:p>
        </p:txBody>
      </p:sp>
      <p:sp>
        <p:nvSpPr>
          <p:cNvPr id="44034" name="Text Box 2"/>
          <p:cNvSpPr txBox="1">
            <a:spLocks noChangeArrowheads="1"/>
          </p:cNvSpPr>
          <p:nvPr/>
        </p:nvSpPr>
        <p:spPr bwMode="auto">
          <a:xfrm>
            <a:off x="1295400" y="304800"/>
            <a:ext cx="7391400" cy="642938"/>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3600" b="1" dirty="0"/>
              <a:t>Ciljevi liječenja</a:t>
            </a:r>
          </a:p>
        </p:txBody>
      </p:sp>
      <p:sp>
        <p:nvSpPr>
          <p:cNvPr id="44035" name="Text Box 3"/>
          <p:cNvSpPr txBox="1">
            <a:spLocks noChangeArrowheads="1"/>
          </p:cNvSpPr>
          <p:nvPr/>
        </p:nvSpPr>
        <p:spPr bwMode="auto">
          <a:xfrm>
            <a:off x="1295400" y="1508125"/>
            <a:ext cx="7178675" cy="4967288"/>
          </a:xfrm>
          <a:prstGeom prst="rect">
            <a:avLst/>
          </a:prstGeom>
          <a:noFill/>
          <a:ln w="9525" cap="flat">
            <a:noFill/>
            <a:round/>
            <a:headEnd/>
            <a:tailEnd/>
          </a:ln>
          <a:effectLst/>
        </p:spPr>
        <p:txBody>
          <a:bodyPr lIns="90000" tIns="46800" rIns="90000" bIns="46800">
            <a:spAutoFit/>
          </a:bodyPr>
          <a:lstStyle/>
          <a:p>
            <a:pPr>
              <a:lnSpc>
                <a:spcPct val="160000"/>
              </a:lnSpc>
              <a:buClr>
                <a:srgbClr val="FFFF00"/>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500" dirty="0" err="1"/>
              <a:t>Poboljšati</a:t>
            </a:r>
            <a:r>
              <a:rPr lang="en-US" sz="2500" dirty="0"/>
              <a:t> </a:t>
            </a:r>
            <a:r>
              <a:rPr lang="hr-HR" sz="2500" dirty="0"/>
              <a:t>p</a:t>
            </a:r>
            <a:r>
              <a:rPr lang="en-US" sz="2500" dirty="0" err="1"/>
              <a:t>revenirati</a:t>
            </a:r>
            <a:r>
              <a:rPr lang="en-US" sz="2500" dirty="0"/>
              <a:t> / </a:t>
            </a:r>
            <a:r>
              <a:rPr lang="en-US" sz="2500" dirty="0" err="1"/>
              <a:t>odgoditi</a:t>
            </a:r>
            <a:r>
              <a:rPr lang="en-US" sz="2500" dirty="0"/>
              <a:t> </a:t>
            </a:r>
            <a:r>
              <a:rPr lang="en-US" sz="2500" dirty="0" err="1"/>
              <a:t>akutne</a:t>
            </a:r>
            <a:r>
              <a:rPr lang="en-US" sz="2500" dirty="0"/>
              <a:t> </a:t>
            </a:r>
            <a:r>
              <a:rPr lang="en-US" sz="2500" dirty="0" err="1"/>
              <a:t>i</a:t>
            </a:r>
            <a:r>
              <a:rPr lang="en-US" sz="2500" dirty="0"/>
              <a:t> </a:t>
            </a:r>
            <a:r>
              <a:rPr lang="en-US" sz="2500" dirty="0" err="1"/>
              <a:t>kronične</a:t>
            </a:r>
            <a:r>
              <a:rPr lang="en-US" sz="2500" dirty="0"/>
              <a:t> </a:t>
            </a:r>
            <a:r>
              <a:rPr lang="en-US" sz="2500" dirty="0" err="1"/>
              <a:t>komplikacije</a:t>
            </a:r>
            <a:r>
              <a:rPr lang="en-US" sz="2500" dirty="0"/>
              <a:t> </a:t>
            </a:r>
            <a:r>
              <a:rPr lang="en-US" sz="2500" dirty="0" err="1"/>
              <a:t>šećerne</a:t>
            </a:r>
            <a:r>
              <a:rPr lang="en-US" sz="2500" dirty="0"/>
              <a:t> </a:t>
            </a:r>
            <a:r>
              <a:rPr lang="en-US" sz="2500" dirty="0" err="1"/>
              <a:t>bolesti</a:t>
            </a:r>
            <a:endParaRPr lang="en-US" sz="2500" dirty="0"/>
          </a:p>
          <a:p>
            <a:pPr>
              <a:lnSpc>
                <a:spcPct val="160000"/>
              </a:lnSpc>
              <a:buClr>
                <a:srgbClr val="FFFF00"/>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500" dirty="0" err="1"/>
              <a:t>Normalizirati</a:t>
            </a:r>
            <a:r>
              <a:rPr lang="en-US" sz="2500" dirty="0"/>
              <a:t> </a:t>
            </a:r>
            <a:r>
              <a:rPr lang="en-US" sz="2500" dirty="0" err="1"/>
              <a:t>glikemiju</a:t>
            </a:r>
            <a:r>
              <a:rPr lang="en-US" sz="2500" dirty="0"/>
              <a:t> </a:t>
            </a:r>
            <a:r>
              <a:rPr lang="en-US" sz="2500" dirty="0" err="1"/>
              <a:t>i</a:t>
            </a:r>
            <a:r>
              <a:rPr lang="en-US" sz="2500" dirty="0"/>
              <a:t> </a:t>
            </a:r>
            <a:r>
              <a:rPr lang="en-US" sz="2500" dirty="0" err="1"/>
              <a:t>ostale</a:t>
            </a:r>
            <a:r>
              <a:rPr lang="en-US" sz="2500" dirty="0"/>
              <a:t> </a:t>
            </a:r>
            <a:r>
              <a:rPr lang="en-US" sz="2500" dirty="0" err="1"/>
              <a:t>biokemijske</a:t>
            </a:r>
            <a:r>
              <a:rPr lang="en-US" sz="2500" dirty="0"/>
              <a:t> </a:t>
            </a:r>
            <a:r>
              <a:rPr lang="en-US" sz="2500" dirty="0" err="1"/>
              <a:t>parametre</a:t>
            </a:r>
            <a:r>
              <a:rPr lang="en-US" sz="2500" dirty="0"/>
              <a:t> </a:t>
            </a:r>
          </a:p>
          <a:p>
            <a:pPr>
              <a:lnSpc>
                <a:spcPct val="160000"/>
              </a:lnSpc>
              <a:buClr>
                <a:srgbClr val="FFFF00"/>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500" dirty="0" err="1"/>
              <a:t>Postići</a:t>
            </a:r>
            <a:r>
              <a:rPr lang="en-US" sz="2500" dirty="0"/>
              <a:t> </a:t>
            </a:r>
            <a:r>
              <a:rPr lang="en-US" sz="2500" dirty="0" err="1"/>
              <a:t>i</a:t>
            </a:r>
            <a:r>
              <a:rPr lang="en-US" sz="2500" dirty="0"/>
              <a:t> </a:t>
            </a:r>
            <a:r>
              <a:rPr lang="en-US" sz="2500" dirty="0" err="1"/>
              <a:t>održavati</a:t>
            </a:r>
            <a:r>
              <a:rPr lang="en-US" sz="2500" dirty="0"/>
              <a:t> </a:t>
            </a:r>
            <a:r>
              <a:rPr lang="en-US" sz="2500" dirty="0" err="1"/>
              <a:t>idealnu</a:t>
            </a:r>
            <a:r>
              <a:rPr lang="en-US" sz="2500" dirty="0"/>
              <a:t> </a:t>
            </a:r>
            <a:r>
              <a:rPr lang="en-US" sz="2500" dirty="0" err="1"/>
              <a:t>tjelesnu</a:t>
            </a:r>
            <a:r>
              <a:rPr lang="en-US" sz="2500" dirty="0"/>
              <a:t> </a:t>
            </a:r>
            <a:r>
              <a:rPr lang="en-US" sz="2500" dirty="0" err="1"/>
              <a:t>težinu</a:t>
            </a:r>
            <a:r>
              <a:rPr lang="en-US" sz="2500" dirty="0"/>
              <a:t> </a:t>
            </a:r>
          </a:p>
          <a:p>
            <a:pPr>
              <a:lnSpc>
                <a:spcPct val="160000"/>
              </a:lnSpc>
              <a:buClr>
                <a:srgbClr val="FFFF00"/>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500" dirty="0" err="1"/>
              <a:t>Smanjiti</a:t>
            </a:r>
            <a:r>
              <a:rPr lang="en-US" sz="2500" dirty="0"/>
              <a:t> </a:t>
            </a:r>
            <a:r>
              <a:rPr lang="en-US" sz="2500" dirty="0" err="1"/>
              <a:t>smrtnost</a:t>
            </a:r>
            <a:endParaRPr lang="en-US" sz="2500" dirty="0"/>
          </a:p>
          <a:p>
            <a:pPr>
              <a:lnSpc>
                <a:spcPct val="160000"/>
              </a:lnSpc>
              <a:buClr>
                <a:srgbClr val="FFFF00"/>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500" dirty="0" err="1"/>
              <a:t>Liječiti</a:t>
            </a:r>
            <a:r>
              <a:rPr lang="en-US" sz="2500" dirty="0"/>
              <a:t> </a:t>
            </a:r>
            <a:r>
              <a:rPr lang="en-US" sz="2500" dirty="0" err="1"/>
              <a:t>pridružene</a:t>
            </a:r>
            <a:r>
              <a:rPr lang="en-US" sz="2500" dirty="0"/>
              <a:t> </a:t>
            </a:r>
            <a:r>
              <a:rPr lang="en-US" sz="2500" dirty="0" err="1"/>
              <a:t>bolesti</a:t>
            </a:r>
            <a:endParaRPr lang="en-US" sz="2500" dirty="0"/>
          </a:p>
          <a:p>
            <a:pPr>
              <a:lnSpc>
                <a:spcPct val="160000"/>
              </a:lnSpc>
              <a:buClr>
                <a:srgbClr val="FFFF00"/>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2500" dirty="0"/>
              <a:t>Održati </a:t>
            </a:r>
            <a:r>
              <a:rPr lang="en-US" sz="2500" dirty="0" err="1"/>
              <a:t>kvalitetu</a:t>
            </a:r>
            <a:r>
              <a:rPr lang="en-US" sz="2500" dirty="0"/>
              <a:t> </a:t>
            </a:r>
            <a:r>
              <a:rPr lang="en-US" sz="2500" dirty="0" err="1"/>
              <a:t>života</a:t>
            </a:r>
            <a:r>
              <a:rPr lang="en-US" sz="2500" dirty="0"/>
              <a:t> </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4861310" y="775152"/>
            <a:ext cx="1338263" cy="66992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r-FR" sz="1200" dirty="0" err="1">
              <a:solidFill>
                <a:prstClr val="black"/>
              </a:solidFill>
            </a:endParaRPr>
          </a:p>
        </p:txBody>
      </p:sp>
      <p:sp>
        <p:nvSpPr>
          <p:cNvPr id="3" name="Right Triangle 2"/>
          <p:cNvSpPr/>
          <p:nvPr/>
        </p:nvSpPr>
        <p:spPr>
          <a:xfrm flipH="1">
            <a:off x="2606040" y="1534160"/>
            <a:ext cx="5420360" cy="45720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ight Triangle 7"/>
          <p:cNvSpPr/>
          <p:nvPr/>
        </p:nvSpPr>
        <p:spPr>
          <a:xfrm flipH="1">
            <a:off x="2606040" y="2288540"/>
            <a:ext cx="5420360" cy="457200"/>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ight Triangle 8"/>
          <p:cNvSpPr/>
          <p:nvPr/>
        </p:nvSpPr>
        <p:spPr>
          <a:xfrm flipH="1">
            <a:off x="2606040" y="2987675"/>
            <a:ext cx="5420360" cy="457200"/>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ight Triangle 9"/>
          <p:cNvSpPr/>
          <p:nvPr/>
        </p:nvSpPr>
        <p:spPr>
          <a:xfrm flipH="1">
            <a:off x="2606040" y="3713480"/>
            <a:ext cx="5440680" cy="457200"/>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ight Triangle 10"/>
          <p:cNvSpPr/>
          <p:nvPr/>
        </p:nvSpPr>
        <p:spPr>
          <a:xfrm flipH="1">
            <a:off x="2606040" y="4428490"/>
            <a:ext cx="5420360" cy="4572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ight Triangle 11"/>
          <p:cNvSpPr/>
          <p:nvPr/>
        </p:nvSpPr>
        <p:spPr>
          <a:xfrm flipH="1">
            <a:off x="2606040" y="5202238"/>
            <a:ext cx="5440680" cy="457200"/>
          </a:xfrm>
          <a:prstGeom prst="r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ight Triangle 12"/>
          <p:cNvSpPr/>
          <p:nvPr/>
        </p:nvSpPr>
        <p:spPr>
          <a:xfrm flipH="1">
            <a:off x="2606040" y="5968683"/>
            <a:ext cx="5440680" cy="457200"/>
          </a:xfrm>
          <a:prstGeom prst="rtTriangl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Box 4"/>
          <p:cNvSpPr txBox="1"/>
          <p:nvPr/>
        </p:nvSpPr>
        <p:spPr>
          <a:xfrm>
            <a:off x="1498697" y="229868"/>
            <a:ext cx="6254404" cy="461665"/>
          </a:xfrm>
          <a:prstGeom prst="rect">
            <a:avLst/>
          </a:prstGeom>
          <a:noFill/>
        </p:spPr>
        <p:txBody>
          <a:bodyPr wrap="none" rtlCol="0">
            <a:spAutoFit/>
          </a:bodyPr>
          <a:lstStyle/>
          <a:p>
            <a:r>
              <a:rPr lang="hr-HR" sz="2400" dirty="0">
                <a:solidFill>
                  <a:prstClr val="black"/>
                </a:solidFill>
              </a:rPr>
              <a:t>Procjena terapijskih ciljeva u regulaciji glikemije</a:t>
            </a:r>
            <a:r>
              <a:rPr lang="hr-HR" sz="2400" baseline="30000" dirty="0">
                <a:solidFill>
                  <a:prstClr val="black"/>
                </a:solidFill>
              </a:rPr>
              <a:t>1</a:t>
            </a:r>
            <a:endParaRPr lang="en-GB" sz="2400" baseline="30000" dirty="0">
              <a:solidFill>
                <a:prstClr val="black"/>
              </a:solidFill>
            </a:endParaRPr>
          </a:p>
        </p:txBody>
      </p:sp>
      <p:sp>
        <p:nvSpPr>
          <p:cNvPr id="20" name="Right Bracket 19"/>
          <p:cNvSpPr/>
          <p:nvPr/>
        </p:nvSpPr>
        <p:spPr>
          <a:xfrm>
            <a:off x="8041640" y="1440180"/>
            <a:ext cx="203200" cy="3552190"/>
          </a:xfrm>
          <a:prstGeom prst="rightBracket">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23" name="Right Bracket 22"/>
          <p:cNvSpPr/>
          <p:nvPr/>
        </p:nvSpPr>
        <p:spPr>
          <a:xfrm>
            <a:off x="8026400" y="5058092"/>
            <a:ext cx="203200" cy="1335087"/>
          </a:xfrm>
          <a:prstGeom prst="rightBracket">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22" name="Right Arrow 21"/>
          <p:cNvSpPr/>
          <p:nvPr/>
        </p:nvSpPr>
        <p:spPr>
          <a:xfrm>
            <a:off x="6377545" y="981710"/>
            <a:ext cx="1645920" cy="484632"/>
          </a:xfrm>
          <a:prstGeom prst="rightArrow">
            <a:avLst/>
          </a:prstGeom>
          <a:gradFill flip="none" rotWithShape="1">
            <a:gsLst>
              <a:gs pos="0">
                <a:schemeClr val="tx2"/>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prstClr val="white"/>
                </a:solidFill>
              </a:rPr>
              <a:t>8%</a:t>
            </a:r>
            <a:endParaRPr lang="en-GB" dirty="0">
              <a:solidFill>
                <a:prstClr val="white"/>
              </a:solidFill>
            </a:endParaRPr>
          </a:p>
        </p:txBody>
      </p:sp>
      <p:sp>
        <p:nvSpPr>
          <p:cNvPr id="25" name="TextBox 24"/>
          <p:cNvSpPr txBox="1"/>
          <p:nvPr/>
        </p:nvSpPr>
        <p:spPr>
          <a:xfrm>
            <a:off x="4963619" y="990055"/>
            <a:ext cx="1133644" cy="369332"/>
          </a:xfrm>
          <a:prstGeom prst="rect">
            <a:avLst/>
          </a:prstGeom>
          <a:noFill/>
        </p:spPr>
        <p:txBody>
          <a:bodyPr wrap="none" rtlCol="0">
            <a:spAutoFit/>
          </a:bodyPr>
          <a:lstStyle/>
          <a:p>
            <a:r>
              <a:rPr lang="hr-HR" dirty="0">
                <a:solidFill>
                  <a:prstClr val="black"/>
                </a:solidFill>
              </a:rPr>
              <a:t>HbA1c 7%</a:t>
            </a:r>
            <a:endParaRPr lang="en-GB" dirty="0">
              <a:solidFill>
                <a:prstClr val="black"/>
              </a:solidFill>
            </a:endParaRPr>
          </a:p>
        </p:txBody>
      </p:sp>
      <p:graphicFrame>
        <p:nvGraphicFramePr>
          <p:cNvPr id="28" name="Table 27"/>
          <p:cNvGraphicFramePr>
            <a:graphicFrameLocks noGrp="1"/>
          </p:cNvGraphicFramePr>
          <p:nvPr>
            <p:extLst>
              <p:ext uri="{D42A27DB-BD31-4B8C-83A1-F6EECF244321}">
                <p14:modId xmlns:p14="http://schemas.microsoft.com/office/powerpoint/2010/main" val="4018392878"/>
              </p:ext>
            </p:extLst>
          </p:nvPr>
        </p:nvGraphicFramePr>
        <p:xfrm>
          <a:off x="22453" y="773693"/>
          <a:ext cx="2804160" cy="5800440"/>
        </p:xfrm>
        <a:graphic>
          <a:graphicData uri="http://schemas.openxmlformats.org/drawingml/2006/table">
            <a:tbl>
              <a:tblPr firstRow="1" bandRow="1">
                <a:tableStyleId>{5C22544A-7EE6-4342-B048-85BDC9FD1C3A}</a:tableStyleId>
              </a:tblPr>
              <a:tblGrid>
                <a:gridCol w="2804160">
                  <a:extLst>
                    <a:ext uri="{9D8B030D-6E8A-4147-A177-3AD203B41FA5}">
                      <a16:colId xmlns:a16="http://schemas.microsoft.com/office/drawing/2014/main" val="20000"/>
                    </a:ext>
                  </a:extLst>
                </a:gridCol>
              </a:tblGrid>
              <a:tr h="607861">
                <a:tc>
                  <a:txBody>
                    <a:bodyPr/>
                    <a:lstStyle/>
                    <a:p>
                      <a:pPr algn="ctr"/>
                      <a:r>
                        <a:rPr lang="hr-HR" sz="1600" dirty="0">
                          <a:solidFill>
                            <a:srgbClr val="FF0000"/>
                          </a:solidFill>
                        </a:rPr>
                        <a:t>Karakteristike </a:t>
                      </a:r>
                    </a:p>
                    <a:p>
                      <a:pPr algn="ctr"/>
                      <a:r>
                        <a:rPr lang="hr-HR" sz="1600" dirty="0">
                          <a:solidFill>
                            <a:srgbClr val="FF0000"/>
                          </a:solidFill>
                        </a:rPr>
                        <a:t>pacijenta i bolesti</a:t>
                      </a:r>
                      <a:endParaRPr lang="en-GB" sz="1600" dirty="0">
                        <a:solidFill>
                          <a:srgbClr val="FF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1797">
                <a:tc>
                  <a:txBody>
                    <a:bodyPr/>
                    <a:lstStyle/>
                    <a:p>
                      <a:pPr algn="ctr"/>
                      <a:r>
                        <a:rPr lang="hr-HR" sz="1400" dirty="0"/>
                        <a:t>Rizici nastanka hipoglikemije ili drugih nuspojava</a:t>
                      </a:r>
                      <a:endParaRPr lang="en-GB"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41797">
                <a:tc>
                  <a:txBody>
                    <a:bodyPr/>
                    <a:lstStyle/>
                    <a:p>
                      <a:pPr algn="ctr"/>
                      <a:r>
                        <a:rPr lang="hr-HR" sz="1400" dirty="0"/>
                        <a:t>Trajanje bolesti (godine)</a:t>
                      </a:r>
                      <a:endParaRPr lang="en-GB"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41797">
                <a:tc>
                  <a:txBody>
                    <a:bodyPr/>
                    <a:lstStyle/>
                    <a:p>
                      <a:pPr algn="ctr"/>
                      <a:r>
                        <a:rPr lang="hr-HR" sz="1400" dirty="0"/>
                        <a:t>Dob bolesnika (godine)</a:t>
                      </a:r>
                      <a:endParaRPr lang="en-GB"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41797">
                <a:tc>
                  <a:txBody>
                    <a:bodyPr/>
                    <a:lstStyle/>
                    <a:p>
                      <a:pPr algn="ctr"/>
                      <a:r>
                        <a:rPr lang="hr-HR" sz="1400" dirty="0"/>
                        <a:t>Postojanje drugih </a:t>
                      </a:r>
                      <a:r>
                        <a:rPr lang="hr-HR" sz="1400" dirty="0" err="1"/>
                        <a:t>komorbiditeta</a:t>
                      </a:r>
                      <a:endParaRPr lang="en-GB"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41797">
                <a:tc>
                  <a:txBody>
                    <a:bodyPr/>
                    <a:lstStyle/>
                    <a:p>
                      <a:pPr algn="ctr"/>
                      <a:r>
                        <a:rPr lang="hr-HR" sz="1400" dirty="0"/>
                        <a:t>Postojanje vaskularnih komplikacija</a:t>
                      </a:r>
                      <a:endParaRPr lang="en-GB"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41797">
                <a:tc>
                  <a:txBody>
                    <a:bodyPr/>
                    <a:lstStyle/>
                    <a:p>
                      <a:pPr algn="ctr"/>
                      <a:r>
                        <a:rPr lang="hr-HR" sz="1400" dirty="0"/>
                        <a:t>Psihičko, </a:t>
                      </a:r>
                      <a:r>
                        <a:rPr lang="hr-HR" sz="1400" baseline="0" dirty="0"/>
                        <a:t>socijalno i fizičko  stanje bolesnika</a:t>
                      </a:r>
                      <a:endParaRPr lang="en-GB"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41797">
                <a:tc>
                  <a:txBody>
                    <a:bodyPr/>
                    <a:lstStyle/>
                    <a:p>
                      <a:pPr algn="ctr"/>
                      <a:r>
                        <a:rPr lang="hr-HR" sz="1400" dirty="0"/>
                        <a:t>Podrška  zdravstvenog sustava, obitelji, zajednice</a:t>
                      </a:r>
                      <a:endParaRPr lang="en-GB"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29" name="TextBox 28"/>
          <p:cNvSpPr txBox="1"/>
          <p:nvPr/>
        </p:nvSpPr>
        <p:spPr>
          <a:xfrm>
            <a:off x="8169178" y="5501399"/>
            <a:ext cx="1088055" cy="523220"/>
          </a:xfrm>
          <a:prstGeom prst="rect">
            <a:avLst/>
          </a:prstGeom>
          <a:noFill/>
        </p:spPr>
        <p:txBody>
          <a:bodyPr wrap="none" rtlCol="0">
            <a:spAutoFit/>
          </a:bodyPr>
          <a:lstStyle/>
          <a:p>
            <a:r>
              <a:rPr lang="hr-HR" sz="1400" dirty="0" err="1">
                <a:solidFill>
                  <a:prstClr val="black"/>
                </a:solidFill>
              </a:rPr>
              <a:t>Potencijano</a:t>
            </a:r>
            <a:r>
              <a:rPr lang="hr-HR" sz="1400" dirty="0">
                <a:solidFill>
                  <a:prstClr val="black"/>
                </a:solidFill>
              </a:rPr>
              <a:t> </a:t>
            </a:r>
          </a:p>
          <a:p>
            <a:r>
              <a:rPr lang="hr-HR" sz="1400" dirty="0">
                <a:solidFill>
                  <a:prstClr val="black"/>
                </a:solidFill>
              </a:rPr>
              <a:t>promjenjivo</a:t>
            </a:r>
            <a:endParaRPr lang="en-GB" sz="1400" dirty="0">
              <a:solidFill>
                <a:prstClr val="black"/>
              </a:solidFill>
            </a:endParaRPr>
          </a:p>
        </p:txBody>
      </p:sp>
      <p:sp>
        <p:nvSpPr>
          <p:cNvPr id="30" name="TextBox 29"/>
          <p:cNvSpPr txBox="1"/>
          <p:nvPr/>
        </p:nvSpPr>
        <p:spPr>
          <a:xfrm rot="16200000">
            <a:off x="6812171" y="3062386"/>
            <a:ext cx="3494290" cy="307777"/>
          </a:xfrm>
          <a:prstGeom prst="rect">
            <a:avLst/>
          </a:prstGeom>
          <a:noFill/>
        </p:spPr>
        <p:txBody>
          <a:bodyPr wrap="none" rtlCol="0">
            <a:spAutoFit/>
          </a:bodyPr>
          <a:lstStyle/>
          <a:p>
            <a:r>
              <a:rPr lang="hr-HR" sz="1400" dirty="0">
                <a:solidFill>
                  <a:prstClr val="black"/>
                </a:solidFill>
              </a:rPr>
              <a:t>Mogućnost promjene minimalna ili ne postoji</a:t>
            </a:r>
            <a:endParaRPr lang="en-GB" sz="1400" dirty="0">
              <a:solidFill>
                <a:prstClr val="black"/>
              </a:solidFill>
            </a:endParaRPr>
          </a:p>
        </p:txBody>
      </p:sp>
      <p:sp>
        <p:nvSpPr>
          <p:cNvPr id="27" name="Right Arrow 26"/>
          <p:cNvSpPr/>
          <p:nvPr/>
        </p:nvSpPr>
        <p:spPr>
          <a:xfrm flipH="1">
            <a:off x="2606040" y="990055"/>
            <a:ext cx="1717802" cy="484632"/>
          </a:xfrm>
          <a:prstGeom prst="rightArrow">
            <a:avLst/>
          </a:prstGeom>
          <a:gradFill flip="none" rotWithShape="1">
            <a:gsLst>
              <a:gs pos="0">
                <a:schemeClr val="tx2"/>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prstClr val="white"/>
                </a:solidFill>
              </a:rPr>
              <a:t>6%</a:t>
            </a:r>
            <a:endParaRPr lang="en-GB" dirty="0">
              <a:solidFill>
                <a:prstClr val="white"/>
              </a:solidFill>
            </a:endParaRPr>
          </a:p>
        </p:txBody>
      </p:sp>
      <p:sp>
        <p:nvSpPr>
          <p:cNvPr id="36" name="TextBox 35"/>
          <p:cNvSpPr txBox="1"/>
          <p:nvPr/>
        </p:nvSpPr>
        <p:spPr>
          <a:xfrm>
            <a:off x="2606040" y="1991360"/>
            <a:ext cx="441146" cy="261610"/>
          </a:xfrm>
          <a:prstGeom prst="rect">
            <a:avLst/>
          </a:prstGeom>
          <a:noFill/>
        </p:spPr>
        <p:txBody>
          <a:bodyPr wrap="none" rtlCol="0">
            <a:spAutoFit/>
          </a:bodyPr>
          <a:lstStyle/>
          <a:p>
            <a:r>
              <a:rPr lang="hr-HR" sz="1100" dirty="0">
                <a:solidFill>
                  <a:prstClr val="black"/>
                </a:solidFill>
              </a:rPr>
              <a:t>niski</a:t>
            </a:r>
            <a:endParaRPr lang="en-GB" sz="1100" dirty="0">
              <a:solidFill>
                <a:prstClr val="black"/>
              </a:solidFill>
            </a:endParaRPr>
          </a:p>
        </p:txBody>
      </p:sp>
      <p:sp>
        <p:nvSpPr>
          <p:cNvPr id="37" name="TextBox 36"/>
          <p:cNvSpPr txBox="1"/>
          <p:nvPr/>
        </p:nvSpPr>
        <p:spPr>
          <a:xfrm>
            <a:off x="7521856" y="2012955"/>
            <a:ext cx="505267" cy="261610"/>
          </a:xfrm>
          <a:prstGeom prst="rect">
            <a:avLst/>
          </a:prstGeom>
          <a:noFill/>
        </p:spPr>
        <p:txBody>
          <a:bodyPr wrap="none" rtlCol="0">
            <a:spAutoFit/>
          </a:bodyPr>
          <a:lstStyle/>
          <a:p>
            <a:r>
              <a:rPr lang="hr-HR" sz="1100" dirty="0">
                <a:solidFill>
                  <a:prstClr val="black"/>
                </a:solidFill>
              </a:rPr>
              <a:t>visoki</a:t>
            </a:r>
            <a:endParaRPr lang="en-GB" sz="1100" dirty="0">
              <a:solidFill>
                <a:prstClr val="black"/>
              </a:solidFill>
            </a:endParaRPr>
          </a:p>
        </p:txBody>
      </p:sp>
      <p:sp>
        <p:nvSpPr>
          <p:cNvPr id="38" name="TextBox 37"/>
          <p:cNvSpPr txBox="1"/>
          <p:nvPr/>
        </p:nvSpPr>
        <p:spPr>
          <a:xfrm>
            <a:off x="2606040" y="2750457"/>
            <a:ext cx="256802" cy="261610"/>
          </a:xfrm>
          <a:prstGeom prst="rect">
            <a:avLst/>
          </a:prstGeom>
          <a:noFill/>
        </p:spPr>
        <p:txBody>
          <a:bodyPr wrap="none" rtlCol="0">
            <a:spAutoFit/>
          </a:bodyPr>
          <a:lstStyle/>
          <a:p>
            <a:r>
              <a:rPr lang="hr-HR" sz="1100" dirty="0">
                <a:solidFill>
                  <a:prstClr val="black"/>
                </a:solidFill>
              </a:rPr>
              <a:t>5</a:t>
            </a:r>
            <a:endParaRPr lang="en-GB" sz="1100" dirty="0">
              <a:solidFill>
                <a:prstClr val="black"/>
              </a:solidFill>
            </a:endParaRPr>
          </a:p>
        </p:txBody>
      </p:sp>
      <p:sp>
        <p:nvSpPr>
          <p:cNvPr id="43" name="TextBox 42"/>
          <p:cNvSpPr txBox="1"/>
          <p:nvPr/>
        </p:nvSpPr>
        <p:spPr>
          <a:xfrm>
            <a:off x="2538515" y="4166880"/>
            <a:ext cx="787395" cy="261610"/>
          </a:xfrm>
          <a:prstGeom prst="rect">
            <a:avLst/>
          </a:prstGeom>
          <a:noFill/>
        </p:spPr>
        <p:txBody>
          <a:bodyPr wrap="none" rtlCol="0">
            <a:spAutoFit/>
          </a:bodyPr>
          <a:lstStyle/>
          <a:p>
            <a:r>
              <a:rPr lang="hr-HR" sz="1100" dirty="0">
                <a:solidFill>
                  <a:prstClr val="black"/>
                </a:solidFill>
              </a:rPr>
              <a:t>ne postoje</a:t>
            </a:r>
            <a:endParaRPr lang="en-GB" sz="1100" dirty="0">
              <a:solidFill>
                <a:prstClr val="black"/>
              </a:solidFill>
            </a:endParaRPr>
          </a:p>
        </p:txBody>
      </p:sp>
      <p:sp>
        <p:nvSpPr>
          <p:cNvPr id="44" name="TextBox 43"/>
          <p:cNvSpPr txBox="1"/>
          <p:nvPr/>
        </p:nvSpPr>
        <p:spPr>
          <a:xfrm>
            <a:off x="2538515" y="4927287"/>
            <a:ext cx="787395" cy="261610"/>
          </a:xfrm>
          <a:prstGeom prst="rect">
            <a:avLst/>
          </a:prstGeom>
          <a:noFill/>
        </p:spPr>
        <p:txBody>
          <a:bodyPr wrap="none" rtlCol="0">
            <a:spAutoFit/>
          </a:bodyPr>
          <a:lstStyle/>
          <a:p>
            <a:r>
              <a:rPr lang="hr-HR" sz="1100" dirty="0">
                <a:solidFill>
                  <a:prstClr val="black"/>
                </a:solidFill>
              </a:rPr>
              <a:t>ne postoje</a:t>
            </a:r>
            <a:endParaRPr lang="en-GB" sz="1100" dirty="0">
              <a:solidFill>
                <a:prstClr val="black"/>
              </a:solidFill>
            </a:endParaRPr>
          </a:p>
        </p:txBody>
      </p:sp>
      <p:sp>
        <p:nvSpPr>
          <p:cNvPr id="45" name="TextBox 44"/>
          <p:cNvSpPr txBox="1"/>
          <p:nvPr/>
        </p:nvSpPr>
        <p:spPr>
          <a:xfrm>
            <a:off x="4509158" y="4191569"/>
            <a:ext cx="1345240" cy="261610"/>
          </a:xfrm>
          <a:prstGeom prst="rect">
            <a:avLst/>
          </a:prstGeom>
          <a:noFill/>
        </p:spPr>
        <p:txBody>
          <a:bodyPr wrap="none" rtlCol="0">
            <a:spAutoFit/>
          </a:bodyPr>
          <a:lstStyle/>
          <a:p>
            <a:r>
              <a:rPr lang="hr-HR" sz="1100" dirty="0">
                <a:solidFill>
                  <a:prstClr val="black"/>
                </a:solidFill>
              </a:rPr>
              <a:t>nekoliko ili umjereni</a:t>
            </a:r>
            <a:endParaRPr lang="en-GB" sz="1100" dirty="0">
              <a:solidFill>
                <a:prstClr val="black"/>
              </a:solidFill>
            </a:endParaRPr>
          </a:p>
        </p:txBody>
      </p:sp>
      <p:sp>
        <p:nvSpPr>
          <p:cNvPr id="46" name="TextBox 45"/>
          <p:cNvSpPr txBox="1"/>
          <p:nvPr/>
        </p:nvSpPr>
        <p:spPr>
          <a:xfrm>
            <a:off x="6836922" y="4191569"/>
            <a:ext cx="1186543" cy="261610"/>
          </a:xfrm>
          <a:prstGeom prst="rect">
            <a:avLst/>
          </a:prstGeom>
          <a:noFill/>
        </p:spPr>
        <p:txBody>
          <a:bodyPr wrap="none" rtlCol="0">
            <a:spAutoFit/>
          </a:bodyPr>
          <a:lstStyle/>
          <a:p>
            <a:r>
              <a:rPr lang="hr-HR" sz="1100" dirty="0" err="1">
                <a:solidFill>
                  <a:prstClr val="black"/>
                </a:solidFill>
              </a:rPr>
              <a:t>multipli</a:t>
            </a:r>
            <a:r>
              <a:rPr lang="hr-HR" sz="1100" dirty="0">
                <a:solidFill>
                  <a:prstClr val="black"/>
                </a:solidFill>
              </a:rPr>
              <a:t> ili ozbiljni</a:t>
            </a:r>
            <a:endParaRPr lang="en-GB" sz="1100" dirty="0">
              <a:solidFill>
                <a:prstClr val="black"/>
              </a:solidFill>
            </a:endParaRPr>
          </a:p>
        </p:txBody>
      </p:sp>
      <p:sp>
        <p:nvSpPr>
          <p:cNvPr id="47" name="TextBox 46"/>
          <p:cNvSpPr txBox="1"/>
          <p:nvPr/>
        </p:nvSpPr>
        <p:spPr>
          <a:xfrm>
            <a:off x="7191110" y="6383584"/>
            <a:ext cx="817853" cy="261610"/>
          </a:xfrm>
          <a:prstGeom prst="rect">
            <a:avLst/>
          </a:prstGeom>
          <a:noFill/>
        </p:spPr>
        <p:txBody>
          <a:bodyPr wrap="none" rtlCol="0">
            <a:spAutoFit/>
          </a:bodyPr>
          <a:lstStyle/>
          <a:p>
            <a:r>
              <a:rPr lang="hr-HR" sz="1100" dirty="0">
                <a:solidFill>
                  <a:prstClr val="black"/>
                </a:solidFill>
              </a:rPr>
              <a:t>ograničena</a:t>
            </a:r>
            <a:endParaRPr lang="en-GB" sz="1100" dirty="0">
              <a:solidFill>
                <a:prstClr val="black"/>
              </a:solidFill>
            </a:endParaRPr>
          </a:p>
        </p:txBody>
      </p:sp>
      <p:sp>
        <p:nvSpPr>
          <p:cNvPr id="48" name="TextBox 47"/>
          <p:cNvSpPr txBox="1"/>
          <p:nvPr/>
        </p:nvSpPr>
        <p:spPr>
          <a:xfrm>
            <a:off x="2523656" y="6383584"/>
            <a:ext cx="997389" cy="261610"/>
          </a:xfrm>
          <a:prstGeom prst="rect">
            <a:avLst/>
          </a:prstGeom>
          <a:noFill/>
        </p:spPr>
        <p:txBody>
          <a:bodyPr wrap="none" rtlCol="0">
            <a:spAutoFit/>
          </a:bodyPr>
          <a:lstStyle/>
          <a:p>
            <a:r>
              <a:rPr lang="hr-HR" sz="1100" dirty="0">
                <a:solidFill>
                  <a:prstClr val="black"/>
                </a:solidFill>
              </a:rPr>
              <a:t>Sveobuhvatna</a:t>
            </a:r>
            <a:endParaRPr lang="en-GB" sz="1100" dirty="0">
              <a:solidFill>
                <a:prstClr val="black"/>
              </a:solidFill>
            </a:endParaRPr>
          </a:p>
        </p:txBody>
      </p:sp>
      <p:sp>
        <p:nvSpPr>
          <p:cNvPr id="49" name="TextBox 48"/>
          <p:cNvSpPr txBox="1"/>
          <p:nvPr/>
        </p:nvSpPr>
        <p:spPr>
          <a:xfrm>
            <a:off x="4626785" y="4940628"/>
            <a:ext cx="445956" cy="261610"/>
          </a:xfrm>
          <a:prstGeom prst="rect">
            <a:avLst/>
          </a:prstGeom>
          <a:noFill/>
        </p:spPr>
        <p:txBody>
          <a:bodyPr wrap="none" rtlCol="0">
            <a:spAutoFit/>
          </a:bodyPr>
          <a:lstStyle/>
          <a:p>
            <a:r>
              <a:rPr lang="hr-HR" sz="1100" dirty="0">
                <a:solidFill>
                  <a:prstClr val="black"/>
                </a:solidFill>
              </a:rPr>
              <a:t>rane</a:t>
            </a:r>
            <a:endParaRPr lang="en-GB" sz="1100" dirty="0">
              <a:solidFill>
                <a:prstClr val="black"/>
              </a:solidFill>
            </a:endParaRPr>
          </a:p>
        </p:txBody>
      </p:sp>
      <p:sp>
        <p:nvSpPr>
          <p:cNvPr id="50" name="TextBox 49"/>
          <p:cNvSpPr txBox="1"/>
          <p:nvPr/>
        </p:nvSpPr>
        <p:spPr>
          <a:xfrm>
            <a:off x="6996072" y="4886018"/>
            <a:ext cx="1031051" cy="261610"/>
          </a:xfrm>
          <a:prstGeom prst="rect">
            <a:avLst/>
          </a:prstGeom>
          <a:noFill/>
        </p:spPr>
        <p:txBody>
          <a:bodyPr wrap="none" rtlCol="0">
            <a:spAutoFit/>
          </a:bodyPr>
          <a:lstStyle/>
          <a:p>
            <a:r>
              <a:rPr lang="hr-HR" sz="1100" dirty="0">
                <a:solidFill>
                  <a:prstClr val="black"/>
                </a:solidFill>
              </a:rPr>
              <a:t>uznapredovale</a:t>
            </a:r>
            <a:endParaRPr lang="en-GB" sz="1100" dirty="0">
              <a:solidFill>
                <a:prstClr val="black"/>
              </a:solidFill>
            </a:endParaRPr>
          </a:p>
        </p:txBody>
      </p:sp>
      <p:sp>
        <p:nvSpPr>
          <p:cNvPr id="51" name="TextBox 50"/>
          <p:cNvSpPr txBox="1"/>
          <p:nvPr/>
        </p:nvSpPr>
        <p:spPr>
          <a:xfrm>
            <a:off x="2509875" y="5672778"/>
            <a:ext cx="2467369" cy="261610"/>
          </a:xfrm>
          <a:prstGeom prst="rect">
            <a:avLst/>
          </a:prstGeom>
          <a:noFill/>
        </p:spPr>
        <p:txBody>
          <a:bodyPr wrap="square" rtlCol="0">
            <a:spAutoFit/>
          </a:bodyPr>
          <a:lstStyle/>
          <a:p>
            <a:r>
              <a:rPr lang="hr-HR" sz="1100" dirty="0">
                <a:solidFill>
                  <a:prstClr val="black"/>
                </a:solidFill>
              </a:rPr>
              <a:t>Visoko motivirani, suradljivi, samostalni</a:t>
            </a:r>
            <a:endParaRPr lang="en-GB" sz="1100" dirty="0">
              <a:solidFill>
                <a:prstClr val="black"/>
              </a:solidFill>
            </a:endParaRPr>
          </a:p>
        </p:txBody>
      </p:sp>
      <p:sp>
        <p:nvSpPr>
          <p:cNvPr id="42" name="TextBox 41"/>
          <p:cNvSpPr txBox="1"/>
          <p:nvPr/>
        </p:nvSpPr>
        <p:spPr>
          <a:xfrm>
            <a:off x="4116352" y="2755270"/>
            <a:ext cx="328936" cy="261610"/>
          </a:xfrm>
          <a:prstGeom prst="rect">
            <a:avLst/>
          </a:prstGeom>
          <a:noFill/>
        </p:spPr>
        <p:txBody>
          <a:bodyPr wrap="none" rtlCol="0">
            <a:spAutoFit/>
          </a:bodyPr>
          <a:lstStyle/>
          <a:p>
            <a:r>
              <a:rPr lang="hr-HR" sz="1100" dirty="0">
                <a:solidFill>
                  <a:prstClr val="black"/>
                </a:solidFill>
              </a:rPr>
              <a:t>10</a:t>
            </a:r>
            <a:endParaRPr lang="en-GB" sz="1100" dirty="0">
              <a:solidFill>
                <a:prstClr val="black"/>
              </a:solidFill>
            </a:endParaRPr>
          </a:p>
        </p:txBody>
      </p:sp>
      <p:sp>
        <p:nvSpPr>
          <p:cNvPr id="52" name="TextBox 51"/>
          <p:cNvSpPr txBox="1"/>
          <p:nvPr/>
        </p:nvSpPr>
        <p:spPr>
          <a:xfrm>
            <a:off x="5788984" y="2751465"/>
            <a:ext cx="328936" cy="261610"/>
          </a:xfrm>
          <a:prstGeom prst="rect">
            <a:avLst/>
          </a:prstGeom>
          <a:noFill/>
        </p:spPr>
        <p:txBody>
          <a:bodyPr wrap="none" rtlCol="0">
            <a:spAutoFit/>
          </a:bodyPr>
          <a:lstStyle/>
          <a:p>
            <a:r>
              <a:rPr lang="hr-HR" sz="1100" dirty="0">
                <a:solidFill>
                  <a:prstClr val="black"/>
                </a:solidFill>
              </a:rPr>
              <a:t>15</a:t>
            </a:r>
            <a:endParaRPr lang="en-GB" sz="1100" dirty="0">
              <a:solidFill>
                <a:prstClr val="black"/>
              </a:solidFill>
            </a:endParaRPr>
          </a:p>
        </p:txBody>
      </p:sp>
      <p:sp>
        <p:nvSpPr>
          <p:cNvPr id="53" name="TextBox 52"/>
          <p:cNvSpPr txBox="1"/>
          <p:nvPr/>
        </p:nvSpPr>
        <p:spPr>
          <a:xfrm>
            <a:off x="7725396" y="2745110"/>
            <a:ext cx="328936" cy="261610"/>
          </a:xfrm>
          <a:prstGeom prst="rect">
            <a:avLst/>
          </a:prstGeom>
          <a:noFill/>
        </p:spPr>
        <p:txBody>
          <a:bodyPr wrap="none" rtlCol="0">
            <a:spAutoFit/>
          </a:bodyPr>
          <a:lstStyle/>
          <a:p>
            <a:r>
              <a:rPr lang="hr-HR" sz="1100" dirty="0">
                <a:solidFill>
                  <a:prstClr val="black"/>
                </a:solidFill>
              </a:rPr>
              <a:t>20</a:t>
            </a:r>
            <a:endParaRPr lang="en-GB" sz="1100" dirty="0">
              <a:solidFill>
                <a:prstClr val="black"/>
              </a:solidFill>
            </a:endParaRPr>
          </a:p>
        </p:txBody>
      </p:sp>
      <p:sp>
        <p:nvSpPr>
          <p:cNvPr id="54" name="TextBox 53"/>
          <p:cNvSpPr txBox="1"/>
          <p:nvPr/>
        </p:nvSpPr>
        <p:spPr>
          <a:xfrm>
            <a:off x="2552448" y="3481075"/>
            <a:ext cx="328936" cy="261610"/>
          </a:xfrm>
          <a:prstGeom prst="rect">
            <a:avLst/>
          </a:prstGeom>
          <a:noFill/>
        </p:spPr>
        <p:txBody>
          <a:bodyPr wrap="none" rtlCol="0">
            <a:spAutoFit/>
          </a:bodyPr>
          <a:lstStyle/>
          <a:p>
            <a:r>
              <a:rPr lang="hr-HR" sz="1100" dirty="0">
                <a:solidFill>
                  <a:prstClr val="black"/>
                </a:solidFill>
              </a:rPr>
              <a:t>20</a:t>
            </a:r>
            <a:endParaRPr lang="en-GB" sz="1100" dirty="0">
              <a:solidFill>
                <a:prstClr val="black"/>
              </a:solidFill>
            </a:endParaRPr>
          </a:p>
        </p:txBody>
      </p:sp>
      <p:sp>
        <p:nvSpPr>
          <p:cNvPr id="55" name="TextBox 54"/>
          <p:cNvSpPr txBox="1"/>
          <p:nvPr/>
        </p:nvSpPr>
        <p:spPr>
          <a:xfrm>
            <a:off x="4154452" y="3493775"/>
            <a:ext cx="328936" cy="261610"/>
          </a:xfrm>
          <a:prstGeom prst="rect">
            <a:avLst/>
          </a:prstGeom>
          <a:noFill/>
        </p:spPr>
        <p:txBody>
          <a:bodyPr wrap="none" rtlCol="0">
            <a:spAutoFit/>
          </a:bodyPr>
          <a:lstStyle/>
          <a:p>
            <a:r>
              <a:rPr lang="hr-HR" sz="1100" dirty="0">
                <a:solidFill>
                  <a:prstClr val="black"/>
                </a:solidFill>
              </a:rPr>
              <a:t>40</a:t>
            </a:r>
            <a:endParaRPr lang="en-GB" sz="1100" dirty="0">
              <a:solidFill>
                <a:prstClr val="black"/>
              </a:solidFill>
            </a:endParaRPr>
          </a:p>
        </p:txBody>
      </p:sp>
      <p:sp>
        <p:nvSpPr>
          <p:cNvPr id="56" name="TextBox 55"/>
          <p:cNvSpPr txBox="1"/>
          <p:nvPr/>
        </p:nvSpPr>
        <p:spPr>
          <a:xfrm>
            <a:off x="5788984" y="3484250"/>
            <a:ext cx="328936" cy="261610"/>
          </a:xfrm>
          <a:prstGeom prst="rect">
            <a:avLst/>
          </a:prstGeom>
          <a:noFill/>
        </p:spPr>
        <p:txBody>
          <a:bodyPr wrap="none" rtlCol="0">
            <a:spAutoFit/>
          </a:bodyPr>
          <a:lstStyle/>
          <a:p>
            <a:r>
              <a:rPr lang="hr-HR" sz="1100" dirty="0">
                <a:solidFill>
                  <a:prstClr val="black"/>
                </a:solidFill>
              </a:rPr>
              <a:t>60</a:t>
            </a:r>
            <a:endParaRPr lang="en-GB" sz="1100" dirty="0">
              <a:solidFill>
                <a:prstClr val="black"/>
              </a:solidFill>
            </a:endParaRPr>
          </a:p>
        </p:txBody>
      </p:sp>
      <p:sp>
        <p:nvSpPr>
          <p:cNvPr id="57" name="TextBox 56"/>
          <p:cNvSpPr txBox="1"/>
          <p:nvPr/>
        </p:nvSpPr>
        <p:spPr>
          <a:xfrm>
            <a:off x="7725396" y="3451870"/>
            <a:ext cx="328936" cy="261610"/>
          </a:xfrm>
          <a:prstGeom prst="rect">
            <a:avLst/>
          </a:prstGeom>
          <a:noFill/>
        </p:spPr>
        <p:txBody>
          <a:bodyPr wrap="none" rtlCol="0">
            <a:spAutoFit/>
          </a:bodyPr>
          <a:lstStyle/>
          <a:p>
            <a:r>
              <a:rPr lang="hr-HR" sz="1100" dirty="0">
                <a:solidFill>
                  <a:prstClr val="black"/>
                </a:solidFill>
              </a:rPr>
              <a:t>80</a:t>
            </a:r>
            <a:endParaRPr lang="en-GB" sz="1100" dirty="0">
              <a:solidFill>
                <a:prstClr val="black"/>
              </a:solidFill>
            </a:endParaRPr>
          </a:p>
        </p:txBody>
      </p:sp>
      <p:sp>
        <p:nvSpPr>
          <p:cNvPr id="58" name="TextBox 57"/>
          <p:cNvSpPr txBox="1"/>
          <p:nvPr/>
        </p:nvSpPr>
        <p:spPr>
          <a:xfrm>
            <a:off x="5574271" y="5629887"/>
            <a:ext cx="2467369" cy="430887"/>
          </a:xfrm>
          <a:prstGeom prst="rect">
            <a:avLst/>
          </a:prstGeom>
          <a:noFill/>
        </p:spPr>
        <p:txBody>
          <a:bodyPr wrap="square" rtlCol="0">
            <a:spAutoFit/>
          </a:bodyPr>
          <a:lstStyle/>
          <a:p>
            <a:pPr algn="r"/>
            <a:r>
              <a:rPr lang="hr-HR" sz="1100" dirty="0" err="1">
                <a:solidFill>
                  <a:prstClr val="black"/>
                </a:solidFill>
              </a:rPr>
              <a:t>niskomotivirani</a:t>
            </a:r>
            <a:r>
              <a:rPr lang="hr-HR" sz="1100" dirty="0">
                <a:solidFill>
                  <a:prstClr val="black"/>
                </a:solidFill>
              </a:rPr>
              <a:t>, nesuradljivi, ovisni o pomoći drugih</a:t>
            </a:r>
            <a:endParaRPr lang="en-GB" sz="1100" dirty="0">
              <a:solidFill>
                <a:prstClr val="black"/>
              </a:solidFill>
            </a:endParaRPr>
          </a:p>
        </p:txBody>
      </p:sp>
      <p:cxnSp>
        <p:nvCxnSpPr>
          <p:cNvPr id="40" name="Straight Connector 39"/>
          <p:cNvCxnSpPr/>
          <p:nvPr/>
        </p:nvCxnSpPr>
        <p:spPr>
          <a:xfrm flipH="1">
            <a:off x="5513719" y="1441666"/>
            <a:ext cx="13626" cy="5114849"/>
          </a:xfrm>
          <a:prstGeom prst="line">
            <a:avLst/>
          </a:prstGeom>
          <a:ln w="31750" cmpd="sng"/>
        </p:spPr>
        <p:style>
          <a:lnRef idx="1">
            <a:schemeClr val="accent1"/>
          </a:lnRef>
          <a:fillRef idx="0">
            <a:schemeClr val="accent1"/>
          </a:fillRef>
          <a:effectRef idx="0">
            <a:schemeClr val="accent1"/>
          </a:effectRef>
          <a:fontRef idx="minor">
            <a:schemeClr val="tx1"/>
          </a:fontRef>
        </p:style>
      </p:cxnSp>
      <p:sp>
        <p:nvSpPr>
          <p:cNvPr id="41" name="object 47"/>
          <p:cNvSpPr/>
          <p:nvPr/>
        </p:nvSpPr>
        <p:spPr>
          <a:xfrm flipH="1">
            <a:off x="6148772" y="3016880"/>
            <a:ext cx="45719" cy="427995"/>
          </a:xfrm>
          <a:custGeom>
            <a:avLst/>
            <a:gdLst/>
            <a:ahLst/>
            <a:cxnLst/>
            <a:rect l="l" t="t" r="r" b="b"/>
            <a:pathLst>
              <a:path h="180339">
                <a:moveTo>
                  <a:pt x="0" y="0"/>
                </a:moveTo>
                <a:lnTo>
                  <a:pt x="0" y="179958"/>
                </a:lnTo>
              </a:path>
            </a:pathLst>
          </a:custGeom>
          <a:ln w="57150">
            <a:solidFill>
              <a:srgbClr val="7E7E7E"/>
            </a:solidFill>
          </a:ln>
        </p:spPr>
        <p:txBody>
          <a:bodyPr wrap="square" lIns="0" tIns="0" rIns="0" bIns="0" rtlCol="0"/>
          <a:lstStyle/>
          <a:p>
            <a:endParaRPr/>
          </a:p>
        </p:txBody>
      </p:sp>
      <p:sp>
        <p:nvSpPr>
          <p:cNvPr id="60" name="object 47"/>
          <p:cNvSpPr/>
          <p:nvPr/>
        </p:nvSpPr>
        <p:spPr>
          <a:xfrm>
            <a:off x="4284730" y="1752600"/>
            <a:ext cx="63836" cy="228600"/>
          </a:xfrm>
          <a:custGeom>
            <a:avLst/>
            <a:gdLst/>
            <a:ahLst/>
            <a:cxnLst/>
            <a:rect l="l" t="t" r="r" b="b"/>
            <a:pathLst>
              <a:path h="180339">
                <a:moveTo>
                  <a:pt x="0" y="0"/>
                </a:moveTo>
                <a:lnTo>
                  <a:pt x="0" y="179958"/>
                </a:lnTo>
              </a:path>
            </a:pathLst>
          </a:custGeom>
          <a:ln w="57150">
            <a:solidFill>
              <a:srgbClr val="7E7E7E"/>
            </a:solidFill>
          </a:ln>
        </p:spPr>
        <p:txBody>
          <a:bodyPr wrap="square" lIns="0" tIns="0" rIns="0" bIns="0" rtlCol="0"/>
          <a:lstStyle/>
          <a:p>
            <a:endParaRPr/>
          </a:p>
        </p:txBody>
      </p:sp>
      <p:sp>
        <p:nvSpPr>
          <p:cNvPr id="61" name="object 47"/>
          <p:cNvSpPr/>
          <p:nvPr/>
        </p:nvSpPr>
        <p:spPr>
          <a:xfrm flipH="1">
            <a:off x="2932212" y="2529573"/>
            <a:ext cx="45719" cy="225697"/>
          </a:xfrm>
          <a:custGeom>
            <a:avLst/>
            <a:gdLst/>
            <a:ahLst/>
            <a:cxnLst/>
            <a:rect l="l" t="t" r="r" b="b"/>
            <a:pathLst>
              <a:path h="180339">
                <a:moveTo>
                  <a:pt x="0" y="0"/>
                </a:moveTo>
                <a:lnTo>
                  <a:pt x="0" y="179958"/>
                </a:lnTo>
              </a:path>
            </a:pathLst>
          </a:custGeom>
          <a:ln w="57150">
            <a:solidFill>
              <a:srgbClr val="7E7E7E"/>
            </a:solidFill>
          </a:ln>
        </p:spPr>
        <p:txBody>
          <a:bodyPr wrap="square" lIns="0" tIns="0" rIns="0" bIns="0" rtlCol="0"/>
          <a:lstStyle/>
          <a:p>
            <a:endParaRPr/>
          </a:p>
        </p:txBody>
      </p:sp>
      <p:sp>
        <p:nvSpPr>
          <p:cNvPr id="62" name="object 47"/>
          <p:cNvSpPr/>
          <p:nvPr/>
        </p:nvSpPr>
        <p:spPr>
          <a:xfrm flipH="1">
            <a:off x="4355935" y="3865033"/>
            <a:ext cx="45719" cy="326536"/>
          </a:xfrm>
          <a:custGeom>
            <a:avLst/>
            <a:gdLst/>
            <a:ahLst/>
            <a:cxnLst/>
            <a:rect l="l" t="t" r="r" b="b"/>
            <a:pathLst>
              <a:path h="180339">
                <a:moveTo>
                  <a:pt x="0" y="0"/>
                </a:moveTo>
                <a:lnTo>
                  <a:pt x="0" y="179958"/>
                </a:lnTo>
              </a:path>
            </a:pathLst>
          </a:custGeom>
          <a:ln w="57150">
            <a:solidFill>
              <a:srgbClr val="7E7E7E"/>
            </a:solidFill>
          </a:ln>
        </p:spPr>
        <p:txBody>
          <a:bodyPr wrap="square" lIns="0" tIns="0" rIns="0" bIns="0" rtlCol="0"/>
          <a:lstStyle/>
          <a:p>
            <a:endParaRPr/>
          </a:p>
        </p:txBody>
      </p:sp>
      <p:sp>
        <p:nvSpPr>
          <p:cNvPr id="63" name="object 47"/>
          <p:cNvSpPr/>
          <p:nvPr/>
        </p:nvSpPr>
        <p:spPr>
          <a:xfrm>
            <a:off x="3918969" y="4506595"/>
            <a:ext cx="45719" cy="300990"/>
          </a:xfrm>
          <a:custGeom>
            <a:avLst/>
            <a:gdLst/>
            <a:ahLst/>
            <a:cxnLst/>
            <a:rect l="l" t="t" r="r" b="b"/>
            <a:pathLst>
              <a:path h="180339">
                <a:moveTo>
                  <a:pt x="0" y="0"/>
                </a:moveTo>
                <a:lnTo>
                  <a:pt x="0" y="179958"/>
                </a:lnTo>
              </a:path>
            </a:pathLst>
          </a:custGeom>
          <a:ln w="57150">
            <a:solidFill>
              <a:srgbClr val="7E7E7E"/>
            </a:solidFill>
          </a:ln>
        </p:spPr>
        <p:txBody>
          <a:bodyPr wrap="square" lIns="0" tIns="0" rIns="0" bIns="0" rtlCol="0"/>
          <a:lstStyle/>
          <a:p>
            <a:endParaRPr/>
          </a:p>
        </p:txBody>
      </p:sp>
      <p:sp>
        <p:nvSpPr>
          <p:cNvPr id="64" name="object 47"/>
          <p:cNvSpPr/>
          <p:nvPr/>
        </p:nvSpPr>
        <p:spPr>
          <a:xfrm flipH="1">
            <a:off x="5158918" y="5272032"/>
            <a:ext cx="45719" cy="368411"/>
          </a:xfrm>
          <a:custGeom>
            <a:avLst/>
            <a:gdLst/>
            <a:ahLst/>
            <a:cxnLst/>
            <a:rect l="l" t="t" r="r" b="b"/>
            <a:pathLst>
              <a:path h="180339">
                <a:moveTo>
                  <a:pt x="0" y="0"/>
                </a:moveTo>
                <a:lnTo>
                  <a:pt x="0" y="179958"/>
                </a:lnTo>
              </a:path>
            </a:pathLst>
          </a:custGeom>
          <a:ln w="57150">
            <a:solidFill>
              <a:srgbClr val="7E7E7E"/>
            </a:solidFill>
          </a:ln>
        </p:spPr>
        <p:txBody>
          <a:bodyPr wrap="square" lIns="0" tIns="0" rIns="0" bIns="0" rtlCol="0"/>
          <a:lstStyle/>
          <a:p>
            <a:endParaRPr/>
          </a:p>
        </p:txBody>
      </p:sp>
      <p:sp>
        <p:nvSpPr>
          <p:cNvPr id="65" name="object 47"/>
          <p:cNvSpPr/>
          <p:nvPr/>
        </p:nvSpPr>
        <p:spPr>
          <a:xfrm>
            <a:off x="4268752" y="6116821"/>
            <a:ext cx="510432" cy="340412"/>
          </a:xfrm>
          <a:custGeom>
            <a:avLst/>
            <a:gdLst/>
            <a:ahLst/>
            <a:cxnLst/>
            <a:rect l="l" t="t" r="r" b="b"/>
            <a:pathLst>
              <a:path h="180339">
                <a:moveTo>
                  <a:pt x="0" y="0"/>
                </a:moveTo>
                <a:lnTo>
                  <a:pt x="0" y="179958"/>
                </a:lnTo>
              </a:path>
            </a:pathLst>
          </a:custGeom>
          <a:ln w="57150">
            <a:solidFill>
              <a:srgbClr val="7E7E7E"/>
            </a:solidFill>
          </a:ln>
        </p:spPr>
        <p:txBody>
          <a:bodyPr wrap="square" lIns="0" tIns="0" rIns="0" bIns="0" rtlCol="0"/>
          <a:lstStyle/>
          <a:p>
            <a:endParaRPr/>
          </a:p>
        </p:txBody>
      </p:sp>
      <p:sp>
        <p:nvSpPr>
          <p:cNvPr id="66" name="Rectangle 65"/>
          <p:cNvSpPr/>
          <p:nvPr/>
        </p:nvSpPr>
        <p:spPr>
          <a:xfrm>
            <a:off x="0" y="6519446"/>
            <a:ext cx="9067800" cy="338554"/>
          </a:xfrm>
          <a:prstGeom prst="rect">
            <a:avLst/>
          </a:prstGeom>
        </p:spPr>
        <p:txBody>
          <a:bodyPr wrap="square">
            <a:spAutoFit/>
          </a:bodyPr>
          <a:lstStyle/>
          <a:p>
            <a:pPr marL="228600" indent="-228600">
              <a:buAutoNum type="arabicPeriod"/>
            </a:pPr>
            <a:r>
              <a:rPr lang="hr-HR" sz="800" dirty="0"/>
              <a:t>prilagođeno</a:t>
            </a:r>
            <a:r>
              <a:rPr lang="en-GB" sz="800" dirty="0"/>
              <a:t> </a:t>
            </a:r>
            <a:r>
              <a:rPr lang="en-GB" sz="800" dirty="0" err="1"/>
              <a:t>prema</a:t>
            </a:r>
            <a:r>
              <a:rPr lang="en-GB" sz="800" dirty="0"/>
              <a:t>:</a:t>
            </a:r>
            <a:r>
              <a:rPr lang="hr-HR" sz="800" dirty="0"/>
              <a:t> </a:t>
            </a:r>
            <a:r>
              <a:rPr lang="en-GB" sz="800" dirty="0"/>
              <a:t>D. </a:t>
            </a:r>
            <a:r>
              <a:rPr lang="en-GB" sz="800" dirty="0" err="1"/>
              <a:t>Rahelić</a:t>
            </a:r>
            <a:r>
              <a:rPr lang="en-GB" sz="800" dirty="0"/>
              <a:t> i sur. </a:t>
            </a:r>
            <a:r>
              <a:rPr lang="en-GB" sz="800" dirty="0" err="1"/>
              <a:t>Hrvatske</a:t>
            </a:r>
            <a:r>
              <a:rPr lang="en-GB" sz="800" dirty="0"/>
              <a:t> </a:t>
            </a:r>
            <a:r>
              <a:rPr lang="en-GB" sz="800" dirty="0" err="1"/>
              <a:t>smjernice</a:t>
            </a:r>
            <a:r>
              <a:rPr lang="en-GB" sz="800" dirty="0"/>
              <a:t> </a:t>
            </a:r>
            <a:r>
              <a:rPr lang="en-GB" sz="800" dirty="0" err="1"/>
              <a:t>za</a:t>
            </a:r>
            <a:r>
              <a:rPr lang="en-GB" sz="800" dirty="0"/>
              <a:t> </a:t>
            </a:r>
            <a:r>
              <a:rPr lang="en-GB" sz="800" dirty="0" err="1"/>
              <a:t>farmakološko</a:t>
            </a:r>
            <a:r>
              <a:rPr lang="en-GB" sz="800" dirty="0"/>
              <a:t> </a:t>
            </a:r>
            <a:r>
              <a:rPr lang="en-GB" sz="800" dirty="0" err="1"/>
              <a:t>liječenje</a:t>
            </a:r>
            <a:r>
              <a:rPr lang="en-GB" sz="800" dirty="0"/>
              <a:t> </a:t>
            </a:r>
            <a:r>
              <a:rPr lang="en-GB" sz="800" dirty="0" err="1"/>
              <a:t>šećerne</a:t>
            </a:r>
            <a:r>
              <a:rPr lang="en-GB" sz="800" dirty="0"/>
              <a:t> </a:t>
            </a:r>
            <a:r>
              <a:rPr lang="en-GB" sz="800" dirty="0" err="1"/>
              <a:t>bolesti</a:t>
            </a:r>
            <a:r>
              <a:rPr lang="en-GB" sz="800" dirty="0"/>
              <a:t> </a:t>
            </a:r>
            <a:r>
              <a:rPr lang="en-GB" sz="800" dirty="0" err="1"/>
              <a:t>tipa</a:t>
            </a:r>
            <a:r>
              <a:rPr lang="en-GB" sz="800" dirty="0"/>
              <a:t> 2, </a:t>
            </a:r>
            <a:r>
              <a:rPr lang="en-GB" sz="800" dirty="0" err="1"/>
              <a:t>Liječ</a:t>
            </a:r>
            <a:r>
              <a:rPr lang="en-GB" sz="800" dirty="0"/>
              <a:t> </a:t>
            </a:r>
            <a:r>
              <a:rPr lang="en-GB" sz="800" dirty="0" err="1"/>
              <a:t>Vjesn</a:t>
            </a:r>
            <a:r>
              <a:rPr lang="en-GB" sz="800" dirty="0"/>
              <a:t> 2016; </a:t>
            </a:r>
            <a:r>
              <a:rPr lang="en-GB" sz="800" dirty="0" err="1"/>
              <a:t>godište</a:t>
            </a:r>
            <a:r>
              <a:rPr lang="en-GB" sz="800" dirty="0"/>
              <a:t> 138: </a:t>
            </a:r>
            <a:r>
              <a:rPr lang="en-GB" sz="800" dirty="0" err="1"/>
              <a:t>Shematski</a:t>
            </a:r>
            <a:r>
              <a:rPr lang="en-GB" sz="800" dirty="0"/>
              <a:t> </a:t>
            </a:r>
            <a:r>
              <a:rPr lang="en-GB" sz="800" dirty="0" err="1"/>
              <a:t>prikaz</a:t>
            </a:r>
            <a:r>
              <a:rPr lang="en-GB" sz="800" dirty="0"/>
              <a:t> </a:t>
            </a:r>
            <a:r>
              <a:rPr lang="en-GB" sz="800" dirty="0" err="1"/>
              <a:t>farmakološkog</a:t>
            </a:r>
            <a:r>
              <a:rPr lang="en-GB" sz="800" dirty="0"/>
              <a:t> </a:t>
            </a:r>
            <a:r>
              <a:rPr lang="en-GB" sz="800" dirty="0" err="1"/>
              <a:t>pristupa</a:t>
            </a:r>
            <a:r>
              <a:rPr lang="en-GB" sz="800" dirty="0"/>
              <a:t> u </a:t>
            </a:r>
            <a:r>
              <a:rPr lang="en-GB" sz="800" dirty="0" err="1"/>
              <a:t>liječenju</a:t>
            </a:r>
            <a:r>
              <a:rPr lang="en-GB" sz="800" dirty="0"/>
              <a:t> </a:t>
            </a:r>
            <a:r>
              <a:rPr lang="en-GB" sz="800" dirty="0" err="1"/>
              <a:t>šećerne</a:t>
            </a:r>
            <a:r>
              <a:rPr lang="en-GB" sz="800" dirty="0"/>
              <a:t> </a:t>
            </a:r>
            <a:r>
              <a:rPr lang="en-GB" sz="800" dirty="0" err="1"/>
              <a:t>bolesti</a:t>
            </a:r>
            <a:r>
              <a:rPr lang="en-GB" sz="800" dirty="0"/>
              <a:t> </a:t>
            </a:r>
            <a:r>
              <a:rPr lang="en-GB" sz="800" dirty="0" err="1"/>
              <a:t>tipa</a:t>
            </a:r>
            <a:r>
              <a:rPr lang="en-GB" sz="800" dirty="0"/>
              <a:t> 2</a:t>
            </a:r>
            <a:endParaRPr lang="hr-HR" sz="800" dirty="0"/>
          </a:p>
          <a:p>
            <a:r>
              <a:rPr lang="en-GB" sz="800" dirty="0" err="1"/>
              <a:t>Predstavljeni</a:t>
            </a:r>
            <a:r>
              <a:rPr lang="en-GB" sz="800" dirty="0"/>
              <a:t> </a:t>
            </a:r>
            <a:r>
              <a:rPr lang="en-GB" sz="800" dirty="0" err="1"/>
              <a:t>slučaj</a:t>
            </a:r>
            <a:r>
              <a:rPr lang="en-GB" sz="800" dirty="0"/>
              <a:t> ne </a:t>
            </a:r>
            <a:r>
              <a:rPr lang="en-GB" sz="800" dirty="0" err="1"/>
              <a:t>odgovara</a:t>
            </a:r>
            <a:r>
              <a:rPr lang="en-GB" sz="800" dirty="0"/>
              <a:t> </a:t>
            </a:r>
            <a:r>
              <a:rPr lang="en-GB" sz="800" dirty="0" err="1"/>
              <a:t>stvarnoj</a:t>
            </a:r>
            <a:r>
              <a:rPr lang="en-GB" sz="800" dirty="0"/>
              <a:t> </a:t>
            </a:r>
            <a:r>
              <a:rPr lang="en-GB" sz="800" dirty="0" err="1"/>
              <a:t>osobi</a:t>
            </a:r>
            <a:r>
              <a:rPr lang="en-GB" sz="800" dirty="0"/>
              <a:t> - </a:t>
            </a:r>
            <a:r>
              <a:rPr lang="en-GB" sz="800" dirty="0" err="1"/>
              <a:t>osmišljen</a:t>
            </a:r>
            <a:r>
              <a:rPr lang="en-GB" sz="800" dirty="0"/>
              <a:t> je u </a:t>
            </a:r>
            <a:r>
              <a:rPr lang="en-GB" sz="800" dirty="0" err="1"/>
              <a:t>Takedi</a:t>
            </a:r>
            <a:r>
              <a:rPr lang="en-GB" sz="800" dirty="0"/>
              <a:t> </a:t>
            </a:r>
            <a:r>
              <a:rPr lang="en-GB" sz="800" dirty="0" err="1"/>
              <a:t>za</a:t>
            </a:r>
            <a:r>
              <a:rPr lang="en-GB" sz="800" dirty="0"/>
              <a:t> </a:t>
            </a:r>
            <a:r>
              <a:rPr lang="en-GB" sz="800" dirty="0" err="1"/>
              <a:t>prikaz</a:t>
            </a:r>
            <a:r>
              <a:rPr lang="en-GB" sz="800" dirty="0"/>
              <a:t> </a:t>
            </a:r>
            <a:r>
              <a:rPr lang="en-GB" sz="800" dirty="0" err="1"/>
              <a:t>profila</a:t>
            </a:r>
            <a:r>
              <a:rPr lang="en-GB" sz="800" dirty="0"/>
              <a:t> </a:t>
            </a:r>
            <a:r>
              <a:rPr lang="en-GB" sz="800" dirty="0" err="1"/>
              <a:t>pacijenta</a:t>
            </a:r>
            <a:r>
              <a:rPr lang="en-GB" sz="800" dirty="0"/>
              <a:t> </a:t>
            </a:r>
            <a:r>
              <a:rPr lang="en-GB" sz="800" dirty="0" err="1"/>
              <a:t>kojem</a:t>
            </a:r>
            <a:r>
              <a:rPr lang="en-GB" sz="800" dirty="0"/>
              <a:t> </a:t>
            </a:r>
            <a:r>
              <a:rPr lang="en-GB" sz="800" dirty="0" err="1"/>
              <a:t>liječnik</a:t>
            </a:r>
            <a:r>
              <a:rPr lang="en-GB" sz="800" dirty="0"/>
              <a:t> </a:t>
            </a:r>
            <a:r>
              <a:rPr lang="en-GB" sz="800" dirty="0" err="1"/>
              <a:t>može</a:t>
            </a:r>
            <a:r>
              <a:rPr lang="en-GB" sz="800" dirty="0"/>
              <a:t> </a:t>
            </a:r>
            <a:r>
              <a:rPr lang="en-GB" sz="800" dirty="0" err="1"/>
              <a:t>preporučiti</a:t>
            </a:r>
            <a:r>
              <a:rPr lang="en-GB" sz="800" dirty="0"/>
              <a:t> </a:t>
            </a:r>
            <a:r>
              <a:rPr lang="en-GB" sz="800" dirty="0" err="1"/>
              <a:t>terapiju</a:t>
            </a:r>
            <a:endParaRPr lang="en-GB" sz="800" dirty="0"/>
          </a:p>
        </p:txBody>
      </p:sp>
      <p:sp>
        <p:nvSpPr>
          <p:cNvPr id="59" name="TextBox 58"/>
          <p:cNvSpPr txBox="1"/>
          <p:nvPr/>
        </p:nvSpPr>
        <p:spPr>
          <a:xfrm>
            <a:off x="5181778" y="2012955"/>
            <a:ext cx="668773" cy="261610"/>
          </a:xfrm>
          <a:prstGeom prst="rect">
            <a:avLst/>
          </a:prstGeom>
          <a:noFill/>
        </p:spPr>
        <p:txBody>
          <a:bodyPr wrap="none" rtlCol="0">
            <a:spAutoFit/>
          </a:bodyPr>
          <a:lstStyle/>
          <a:p>
            <a:r>
              <a:rPr lang="hr-HR" sz="1100" dirty="0">
                <a:solidFill>
                  <a:prstClr val="black"/>
                </a:solidFill>
              </a:rPr>
              <a:t>umjeren</a:t>
            </a:r>
            <a:endParaRPr lang="en-GB" sz="1100" dirty="0">
              <a:solidFill>
                <a:prstClr val="black"/>
              </a:solidFill>
            </a:endParaRPr>
          </a:p>
        </p:txBody>
      </p:sp>
    </p:spTree>
    <p:extLst>
      <p:ext uri="{BB962C8B-B14F-4D97-AF65-F5344CB8AC3E}">
        <p14:creationId xmlns:p14="http://schemas.microsoft.com/office/powerpoint/2010/main" val="1876926039"/>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279400" y="1989138"/>
            <a:ext cx="2771775" cy="898525"/>
          </a:xfrm>
          <a:prstGeom prst="rect">
            <a:avLst/>
          </a:prstGeom>
          <a:solidFill>
            <a:srgbClr val="00FF00"/>
          </a:solidFill>
          <a:ln w="25400">
            <a:solidFill>
              <a:srgbClr val="000080"/>
            </a:solidFill>
            <a:miter lim="800000"/>
            <a:headEnd/>
            <a:tailEnd/>
          </a:ln>
          <a:effectLst/>
        </p:spPr>
        <p:txBody>
          <a:bodyPr lIns="0" tIns="0" rIns="0" bIns="0"/>
          <a:lstStyle/>
          <a:p>
            <a:pPr algn="ctr" defTabSz="473075" eaLnBrk="0" hangingPunct="0"/>
            <a:endParaRPr lang="en-US" sz="2400" b="1">
              <a:solidFill>
                <a:srgbClr val="000080"/>
              </a:solidFill>
              <a:latin typeface="Arial" charset="0"/>
            </a:endParaRPr>
          </a:p>
          <a:p>
            <a:pPr algn="ctr" defTabSz="473075" eaLnBrk="0" hangingPunct="0"/>
            <a:r>
              <a:rPr lang="hr-HR" sz="2400" b="1">
                <a:solidFill>
                  <a:srgbClr val="000080"/>
                </a:solidFill>
                <a:latin typeface="Arial" charset="0"/>
              </a:rPr>
              <a:t>akutne</a:t>
            </a:r>
            <a:endParaRPr lang="en-US" sz="2000" b="1">
              <a:solidFill>
                <a:srgbClr val="000080"/>
              </a:solidFill>
              <a:latin typeface="Arial" charset="0"/>
            </a:endParaRPr>
          </a:p>
        </p:txBody>
      </p:sp>
      <p:sp>
        <p:nvSpPr>
          <p:cNvPr id="53252" name="Rectangle 4"/>
          <p:cNvSpPr>
            <a:spLocks noChangeArrowheads="1"/>
          </p:cNvSpPr>
          <p:nvPr/>
        </p:nvSpPr>
        <p:spPr bwMode="auto">
          <a:xfrm>
            <a:off x="279400" y="2927350"/>
            <a:ext cx="2771775" cy="717550"/>
          </a:xfrm>
          <a:prstGeom prst="rect">
            <a:avLst/>
          </a:prstGeom>
          <a:solidFill>
            <a:srgbClr val="E1E1E1"/>
          </a:solidFill>
          <a:ln w="25400">
            <a:solidFill>
              <a:srgbClr val="000080"/>
            </a:solidFill>
            <a:miter lim="800000"/>
            <a:headEnd/>
            <a:tailEnd/>
          </a:ln>
          <a:effectLst/>
        </p:spPr>
        <p:txBody>
          <a:bodyPr lIns="0" tIns="0" rIns="0" bIns="0"/>
          <a:lstStyle/>
          <a:p>
            <a:pPr marL="184150" lvl="1" indent="273050" algn="ctr" defTabSz="473075" eaLnBrk="0" hangingPunct="0"/>
            <a:r>
              <a:rPr lang="en-US" sz="2000">
                <a:solidFill>
                  <a:srgbClr val="000080"/>
                </a:solidFill>
                <a:latin typeface="Arial" charset="0"/>
              </a:rPr>
              <a:t> </a:t>
            </a:r>
          </a:p>
        </p:txBody>
      </p:sp>
      <p:sp>
        <p:nvSpPr>
          <p:cNvPr id="53253" name="Rectangle 5"/>
          <p:cNvSpPr>
            <a:spLocks noChangeArrowheads="1"/>
          </p:cNvSpPr>
          <p:nvPr/>
        </p:nvSpPr>
        <p:spPr bwMode="auto">
          <a:xfrm>
            <a:off x="279400" y="3683000"/>
            <a:ext cx="2771775" cy="439738"/>
          </a:xfrm>
          <a:prstGeom prst="rect">
            <a:avLst/>
          </a:prstGeom>
          <a:solidFill>
            <a:srgbClr val="E1E1E1"/>
          </a:solidFill>
          <a:ln w="25400">
            <a:solidFill>
              <a:srgbClr val="000080"/>
            </a:solidFill>
            <a:miter lim="800000"/>
            <a:headEnd/>
            <a:tailEnd/>
          </a:ln>
          <a:effectLst/>
        </p:spPr>
        <p:txBody>
          <a:bodyPr lIns="0" tIns="0" rIns="0" bIns="0"/>
          <a:lstStyle/>
          <a:p>
            <a:pPr algn="ctr" defTabSz="473075" eaLnBrk="0" hangingPunct="0"/>
            <a:r>
              <a:rPr lang="en-US" sz="2000">
                <a:solidFill>
                  <a:srgbClr val="000080"/>
                </a:solidFill>
                <a:latin typeface="Arial" charset="0"/>
              </a:rPr>
              <a:t>ketoacidoza</a:t>
            </a:r>
          </a:p>
          <a:p>
            <a:pPr algn="ctr" defTabSz="473075" eaLnBrk="0" hangingPunct="0"/>
            <a:endParaRPr lang="en-US" sz="2000">
              <a:solidFill>
                <a:srgbClr val="000080"/>
              </a:solidFill>
              <a:latin typeface="Arial" charset="0"/>
            </a:endParaRPr>
          </a:p>
        </p:txBody>
      </p:sp>
      <p:sp>
        <p:nvSpPr>
          <p:cNvPr id="53254" name="Rectangle 6"/>
          <p:cNvSpPr>
            <a:spLocks noChangeArrowheads="1"/>
          </p:cNvSpPr>
          <p:nvPr/>
        </p:nvSpPr>
        <p:spPr bwMode="auto">
          <a:xfrm>
            <a:off x="279400" y="4200525"/>
            <a:ext cx="2771775" cy="765175"/>
          </a:xfrm>
          <a:prstGeom prst="rect">
            <a:avLst/>
          </a:prstGeom>
          <a:solidFill>
            <a:srgbClr val="E1E1E1"/>
          </a:solidFill>
          <a:ln w="25400">
            <a:solidFill>
              <a:srgbClr val="000080"/>
            </a:solidFill>
            <a:miter lim="800000"/>
            <a:headEnd/>
            <a:tailEnd/>
          </a:ln>
          <a:effectLst/>
        </p:spPr>
        <p:txBody>
          <a:bodyPr lIns="0" tIns="0" rIns="0" bIns="0"/>
          <a:lstStyle/>
          <a:p>
            <a:pPr algn="ctr" defTabSz="473075" eaLnBrk="0" hangingPunct="0"/>
            <a:r>
              <a:rPr lang="en-US" sz="1600">
                <a:solidFill>
                  <a:srgbClr val="000080"/>
                </a:solidFill>
                <a:latin typeface="Arial" charset="0"/>
              </a:rPr>
              <a:t>hiperosmolarna </a:t>
            </a:r>
          </a:p>
          <a:p>
            <a:pPr algn="ctr" defTabSz="473075" eaLnBrk="0" hangingPunct="0"/>
            <a:r>
              <a:rPr lang="en-US" sz="1600">
                <a:solidFill>
                  <a:srgbClr val="000080"/>
                </a:solidFill>
                <a:latin typeface="Arial" charset="0"/>
              </a:rPr>
              <a:t>hiperglikemija</a:t>
            </a:r>
          </a:p>
          <a:p>
            <a:pPr algn="ctr" defTabSz="473075" eaLnBrk="0" hangingPunct="0"/>
            <a:r>
              <a:rPr lang="en-US" sz="1600">
                <a:solidFill>
                  <a:srgbClr val="000080"/>
                </a:solidFill>
                <a:latin typeface="Arial" charset="0"/>
              </a:rPr>
              <a:t>(bez ketoze)</a:t>
            </a:r>
          </a:p>
        </p:txBody>
      </p:sp>
      <p:sp>
        <p:nvSpPr>
          <p:cNvPr id="53255" name="Rectangle 7"/>
          <p:cNvSpPr>
            <a:spLocks noChangeArrowheads="1"/>
          </p:cNvSpPr>
          <p:nvPr/>
        </p:nvSpPr>
        <p:spPr bwMode="auto">
          <a:xfrm>
            <a:off x="279400" y="5038725"/>
            <a:ext cx="2771775" cy="1016000"/>
          </a:xfrm>
          <a:prstGeom prst="rect">
            <a:avLst/>
          </a:prstGeom>
          <a:solidFill>
            <a:srgbClr val="E1E1E1"/>
          </a:solidFill>
          <a:ln w="25400">
            <a:solidFill>
              <a:srgbClr val="000080"/>
            </a:solidFill>
            <a:miter lim="800000"/>
            <a:headEnd/>
            <a:tailEnd/>
          </a:ln>
          <a:effectLst/>
        </p:spPr>
        <p:txBody>
          <a:bodyPr lIns="0" tIns="0" rIns="0" bIns="0"/>
          <a:lstStyle/>
          <a:p>
            <a:pPr algn="ctr" defTabSz="473075" eaLnBrk="0" hangingPunct="0"/>
            <a:r>
              <a:rPr lang="en-US" sz="2000">
                <a:solidFill>
                  <a:srgbClr val="000080"/>
                </a:solidFill>
                <a:latin typeface="Arial" charset="0"/>
              </a:rPr>
              <a:t> acidoza mliječne kiseline</a:t>
            </a:r>
          </a:p>
        </p:txBody>
      </p:sp>
      <p:sp>
        <p:nvSpPr>
          <p:cNvPr id="53256" name="Rectangle 8"/>
          <p:cNvSpPr>
            <a:spLocks noChangeArrowheads="1"/>
          </p:cNvSpPr>
          <p:nvPr/>
        </p:nvSpPr>
        <p:spPr bwMode="auto">
          <a:xfrm>
            <a:off x="3121025" y="1987550"/>
            <a:ext cx="5645150" cy="898525"/>
          </a:xfrm>
          <a:prstGeom prst="rect">
            <a:avLst/>
          </a:prstGeom>
          <a:solidFill>
            <a:schemeClr val="accent1"/>
          </a:solidFill>
          <a:ln w="25400">
            <a:solidFill>
              <a:srgbClr val="000080"/>
            </a:solidFill>
            <a:miter lim="800000"/>
            <a:headEnd/>
            <a:tailEnd/>
          </a:ln>
          <a:effectLst/>
        </p:spPr>
        <p:txBody>
          <a:bodyPr lIns="0" tIns="0" rIns="0" bIns="0"/>
          <a:lstStyle/>
          <a:p>
            <a:pPr algn="ctr" defTabSz="473075" eaLnBrk="0" hangingPunct="0">
              <a:lnSpc>
                <a:spcPct val="170000"/>
              </a:lnSpc>
            </a:pPr>
            <a:r>
              <a:rPr lang="en-US" sz="2000" b="1">
                <a:solidFill>
                  <a:srgbClr val="000080"/>
                </a:solidFill>
                <a:latin typeface="Arial" charset="0"/>
              </a:rPr>
              <a:t>	</a:t>
            </a:r>
            <a:r>
              <a:rPr lang="en-US" sz="2400" b="1">
                <a:solidFill>
                  <a:srgbClr val="000080"/>
                </a:solidFill>
                <a:latin typeface="Arial" charset="0"/>
              </a:rPr>
              <a:t>kronične</a:t>
            </a:r>
            <a:endParaRPr lang="en-US" sz="2000" b="1">
              <a:solidFill>
                <a:srgbClr val="000080"/>
              </a:solidFill>
              <a:latin typeface="Arial" charset="0"/>
            </a:endParaRPr>
          </a:p>
        </p:txBody>
      </p:sp>
      <p:sp>
        <p:nvSpPr>
          <p:cNvPr id="53257" name="Rectangle 9"/>
          <p:cNvSpPr>
            <a:spLocks noChangeArrowheads="1"/>
          </p:cNvSpPr>
          <p:nvPr/>
        </p:nvSpPr>
        <p:spPr bwMode="auto">
          <a:xfrm>
            <a:off x="3121025" y="2922588"/>
            <a:ext cx="2597150" cy="717550"/>
          </a:xfrm>
          <a:prstGeom prst="rect">
            <a:avLst/>
          </a:prstGeom>
          <a:solidFill>
            <a:srgbClr val="00A000"/>
          </a:solidFill>
          <a:ln w="25400">
            <a:solidFill>
              <a:srgbClr val="000080"/>
            </a:solidFill>
            <a:miter lim="800000"/>
            <a:headEnd/>
            <a:tailEnd/>
          </a:ln>
          <a:effectLst/>
        </p:spPr>
        <p:txBody>
          <a:bodyPr lIns="0" tIns="0" rIns="0" bIns="0"/>
          <a:lstStyle/>
          <a:p>
            <a:pPr algn="ctr" defTabSz="473075" eaLnBrk="0" hangingPunct="0">
              <a:lnSpc>
                <a:spcPct val="160000"/>
              </a:lnSpc>
            </a:pPr>
            <a:r>
              <a:rPr lang="en-US" sz="2000" b="1">
                <a:solidFill>
                  <a:srgbClr val="000080"/>
                </a:solidFill>
                <a:latin typeface="Arial" charset="0"/>
              </a:rPr>
              <a:t>makrovaskularne</a:t>
            </a:r>
          </a:p>
        </p:txBody>
      </p:sp>
      <p:sp>
        <p:nvSpPr>
          <p:cNvPr id="53258" name="Rectangle 10"/>
          <p:cNvSpPr>
            <a:spLocks noChangeArrowheads="1"/>
          </p:cNvSpPr>
          <p:nvPr/>
        </p:nvSpPr>
        <p:spPr bwMode="auto">
          <a:xfrm>
            <a:off x="3121025" y="3678238"/>
            <a:ext cx="2597150" cy="439737"/>
          </a:xfrm>
          <a:prstGeom prst="rect">
            <a:avLst/>
          </a:prstGeom>
          <a:solidFill>
            <a:srgbClr val="E1E1E1"/>
          </a:solidFill>
          <a:ln w="25400">
            <a:solidFill>
              <a:srgbClr val="000080"/>
            </a:solidFill>
            <a:miter lim="800000"/>
            <a:headEnd/>
            <a:tailEnd/>
          </a:ln>
          <a:effectLst/>
        </p:spPr>
        <p:txBody>
          <a:bodyPr lIns="0" tIns="0" rIns="0" bIns="0"/>
          <a:lstStyle/>
          <a:p>
            <a:pPr algn="ctr" defTabSz="473075" eaLnBrk="0" hangingPunct="0"/>
            <a:r>
              <a:rPr lang="en-US" sz="2000">
                <a:solidFill>
                  <a:srgbClr val="000080"/>
                </a:solidFill>
                <a:latin typeface="Arial" charset="0"/>
              </a:rPr>
              <a:t>koronarna bolest</a:t>
            </a:r>
          </a:p>
          <a:p>
            <a:pPr marL="184150" lvl="1" indent="273050" algn="ctr" defTabSz="473075" eaLnBrk="0" hangingPunct="0"/>
            <a:r>
              <a:rPr lang="en-US" sz="2000">
                <a:solidFill>
                  <a:srgbClr val="000080"/>
                </a:solidFill>
                <a:latin typeface="Arial" charset="0"/>
              </a:rPr>
              <a:t> </a:t>
            </a:r>
          </a:p>
        </p:txBody>
      </p:sp>
      <p:sp>
        <p:nvSpPr>
          <p:cNvPr id="53259" name="Rectangle 11"/>
          <p:cNvSpPr>
            <a:spLocks noChangeArrowheads="1"/>
          </p:cNvSpPr>
          <p:nvPr/>
        </p:nvSpPr>
        <p:spPr bwMode="auto">
          <a:xfrm>
            <a:off x="3121025" y="4195763"/>
            <a:ext cx="2597150" cy="765175"/>
          </a:xfrm>
          <a:prstGeom prst="rect">
            <a:avLst/>
          </a:prstGeom>
          <a:solidFill>
            <a:srgbClr val="E1E1E1"/>
          </a:solidFill>
          <a:ln w="25400">
            <a:solidFill>
              <a:srgbClr val="000080"/>
            </a:solidFill>
            <a:miter lim="800000"/>
            <a:headEnd/>
            <a:tailEnd/>
          </a:ln>
          <a:effectLst/>
        </p:spPr>
        <p:txBody>
          <a:bodyPr lIns="0" tIns="0" rIns="0" bIns="0"/>
          <a:lstStyle/>
          <a:p>
            <a:pPr algn="ctr" defTabSz="473075" eaLnBrk="0" hangingPunct="0"/>
            <a:r>
              <a:rPr lang="en-US" sz="2000">
                <a:solidFill>
                  <a:srgbClr val="000080"/>
                </a:solidFill>
                <a:latin typeface="Arial" charset="0"/>
              </a:rPr>
              <a:t>cerebrovaskularna bolest</a:t>
            </a:r>
          </a:p>
        </p:txBody>
      </p:sp>
      <p:sp>
        <p:nvSpPr>
          <p:cNvPr id="53260" name="Rectangle 12"/>
          <p:cNvSpPr>
            <a:spLocks noChangeArrowheads="1"/>
          </p:cNvSpPr>
          <p:nvPr/>
        </p:nvSpPr>
        <p:spPr bwMode="auto">
          <a:xfrm>
            <a:off x="3121025" y="5033963"/>
            <a:ext cx="2597150" cy="1016000"/>
          </a:xfrm>
          <a:prstGeom prst="rect">
            <a:avLst/>
          </a:prstGeom>
          <a:solidFill>
            <a:srgbClr val="E1E1E1"/>
          </a:solidFill>
          <a:ln w="25400">
            <a:solidFill>
              <a:srgbClr val="000080"/>
            </a:solidFill>
            <a:miter lim="800000"/>
            <a:headEnd/>
            <a:tailEnd/>
          </a:ln>
          <a:effectLst/>
        </p:spPr>
        <p:txBody>
          <a:bodyPr lIns="0" tIns="0" rIns="0" bIns="0"/>
          <a:lstStyle/>
          <a:p>
            <a:pPr algn="ctr" defTabSz="473075" eaLnBrk="0" hangingPunct="0">
              <a:lnSpc>
                <a:spcPct val="120000"/>
              </a:lnSpc>
            </a:pPr>
            <a:r>
              <a:rPr lang="en-US" sz="2000">
                <a:solidFill>
                  <a:srgbClr val="000080"/>
                </a:solidFill>
                <a:latin typeface="Arial" charset="0"/>
              </a:rPr>
              <a:t>periferna vaskularna bolest</a:t>
            </a:r>
          </a:p>
        </p:txBody>
      </p:sp>
      <p:sp>
        <p:nvSpPr>
          <p:cNvPr id="53261" name="Rectangle 13"/>
          <p:cNvSpPr>
            <a:spLocks noChangeArrowheads="1"/>
          </p:cNvSpPr>
          <p:nvPr/>
        </p:nvSpPr>
        <p:spPr bwMode="auto">
          <a:xfrm>
            <a:off x="8680450" y="7131050"/>
            <a:ext cx="74613" cy="107950"/>
          </a:xfrm>
          <a:prstGeom prst="rect">
            <a:avLst/>
          </a:prstGeom>
          <a:noFill/>
          <a:ln w="9525">
            <a:noFill/>
            <a:miter lim="800000"/>
            <a:headEnd/>
            <a:tailEnd/>
          </a:ln>
          <a:effectLst/>
        </p:spPr>
        <p:txBody>
          <a:bodyPr lIns="0" tIns="0" rIns="0" bIns="0" anchor="ctr"/>
          <a:lstStyle/>
          <a:p>
            <a:pPr defTabSz="473075" eaLnBrk="0" hangingPunct="0"/>
            <a:r>
              <a:rPr lang="en-US" sz="2000" b="1">
                <a:solidFill>
                  <a:srgbClr val="41FF32"/>
                </a:solidFill>
                <a:effectLst>
                  <a:outerShdw blurRad="38100" dist="38100" dir="2700000" algn="tl">
                    <a:srgbClr val="000000"/>
                  </a:outerShdw>
                </a:effectLst>
                <a:latin typeface="Arial" charset="0"/>
              </a:rPr>
              <a:t>R</a:t>
            </a:r>
          </a:p>
        </p:txBody>
      </p:sp>
      <p:sp>
        <p:nvSpPr>
          <p:cNvPr id="53262" name="Rectangle 14"/>
          <p:cNvSpPr>
            <a:spLocks noChangeArrowheads="1"/>
          </p:cNvSpPr>
          <p:nvPr/>
        </p:nvSpPr>
        <p:spPr bwMode="auto">
          <a:xfrm>
            <a:off x="5776913" y="2914650"/>
            <a:ext cx="2989262" cy="717550"/>
          </a:xfrm>
          <a:prstGeom prst="rect">
            <a:avLst/>
          </a:prstGeom>
          <a:solidFill>
            <a:srgbClr val="00A000"/>
          </a:solidFill>
          <a:ln w="25400">
            <a:solidFill>
              <a:srgbClr val="000080"/>
            </a:solidFill>
            <a:miter lim="800000"/>
            <a:headEnd/>
            <a:tailEnd/>
          </a:ln>
          <a:effectLst/>
        </p:spPr>
        <p:txBody>
          <a:bodyPr lIns="0" tIns="0" rIns="0" bIns="0"/>
          <a:lstStyle/>
          <a:p>
            <a:pPr algn="ctr" defTabSz="473075" eaLnBrk="0" hangingPunct="0">
              <a:lnSpc>
                <a:spcPct val="160000"/>
              </a:lnSpc>
            </a:pPr>
            <a:r>
              <a:rPr lang="en-US" sz="2000" b="1">
                <a:solidFill>
                  <a:srgbClr val="000080"/>
                </a:solidFill>
                <a:latin typeface="Arial" charset="0"/>
              </a:rPr>
              <a:t>mikrovaskularne</a:t>
            </a:r>
          </a:p>
        </p:txBody>
      </p:sp>
      <p:sp>
        <p:nvSpPr>
          <p:cNvPr id="53263" name="Rectangle 15"/>
          <p:cNvSpPr>
            <a:spLocks noChangeArrowheads="1"/>
          </p:cNvSpPr>
          <p:nvPr/>
        </p:nvSpPr>
        <p:spPr bwMode="auto">
          <a:xfrm>
            <a:off x="5776913" y="3670300"/>
            <a:ext cx="2989262" cy="439738"/>
          </a:xfrm>
          <a:prstGeom prst="rect">
            <a:avLst/>
          </a:prstGeom>
          <a:solidFill>
            <a:srgbClr val="E1E1E1"/>
          </a:solidFill>
          <a:ln w="25400">
            <a:solidFill>
              <a:srgbClr val="000080"/>
            </a:solidFill>
            <a:miter lim="800000"/>
            <a:headEnd/>
            <a:tailEnd/>
          </a:ln>
          <a:effectLst/>
        </p:spPr>
        <p:txBody>
          <a:bodyPr lIns="0" tIns="0" rIns="0" bIns="0"/>
          <a:lstStyle/>
          <a:p>
            <a:pPr algn="ctr" defTabSz="473075" eaLnBrk="0" hangingPunct="0"/>
            <a:r>
              <a:rPr lang="en-US" sz="2000">
                <a:solidFill>
                  <a:srgbClr val="000080"/>
                </a:solidFill>
                <a:latin typeface="Arial" charset="0"/>
              </a:rPr>
              <a:t>retinopatija</a:t>
            </a:r>
          </a:p>
        </p:txBody>
      </p:sp>
      <p:sp>
        <p:nvSpPr>
          <p:cNvPr id="53264" name="Rectangle 16"/>
          <p:cNvSpPr>
            <a:spLocks noChangeArrowheads="1"/>
          </p:cNvSpPr>
          <p:nvPr/>
        </p:nvSpPr>
        <p:spPr bwMode="auto">
          <a:xfrm>
            <a:off x="5776913" y="4187825"/>
            <a:ext cx="2989262" cy="765175"/>
          </a:xfrm>
          <a:prstGeom prst="rect">
            <a:avLst/>
          </a:prstGeom>
          <a:solidFill>
            <a:srgbClr val="E1E1E1"/>
          </a:solidFill>
          <a:ln w="25400">
            <a:solidFill>
              <a:srgbClr val="000080"/>
            </a:solidFill>
            <a:miter lim="800000"/>
            <a:headEnd/>
            <a:tailEnd/>
          </a:ln>
          <a:effectLst/>
        </p:spPr>
        <p:txBody>
          <a:bodyPr lIns="0" tIns="0" rIns="0" bIns="0"/>
          <a:lstStyle/>
          <a:p>
            <a:pPr algn="ctr" defTabSz="473075" eaLnBrk="0" hangingPunct="0">
              <a:lnSpc>
                <a:spcPct val="170000"/>
              </a:lnSpc>
            </a:pPr>
            <a:r>
              <a:rPr lang="en-US" sz="2000">
                <a:solidFill>
                  <a:srgbClr val="000080"/>
                </a:solidFill>
                <a:latin typeface="Arial" charset="0"/>
              </a:rPr>
              <a:t>nefropatija</a:t>
            </a:r>
          </a:p>
        </p:txBody>
      </p:sp>
      <p:sp>
        <p:nvSpPr>
          <p:cNvPr id="53265" name="Rectangle 17"/>
          <p:cNvSpPr>
            <a:spLocks noChangeArrowheads="1"/>
          </p:cNvSpPr>
          <p:nvPr/>
        </p:nvSpPr>
        <p:spPr bwMode="auto">
          <a:xfrm>
            <a:off x="5776913" y="5026025"/>
            <a:ext cx="2989262" cy="1016000"/>
          </a:xfrm>
          <a:prstGeom prst="rect">
            <a:avLst/>
          </a:prstGeom>
          <a:solidFill>
            <a:srgbClr val="E1E1E1"/>
          </a:solidFill>
          <a:ln w="25400">
            <a:solidFill>
              <a:srgbClr val="000080"/>
            </a:solidFill>
            <a:miter lim="800000"/>
            <a:headEnd/>
            <a:tailEnd/>
          </a:ln>
          <a:effectLst/>
        </p:spPr>
        <p:txBody>
          <a:bodyPr lIns="0" tIns="0" rIns="0" bIns="0"/>
          <a:lstStyle/>
          <a:p>
            <a:pPr algn="ctr" defTabSz="473075" eaLnBrk="0" hangingPunct="0">
              <a:lnSpc>
                <a:spcPct val="170000"/>
              </a:lnSpc>
            </a:pPr>
            <a:r>
              <a:rPr lang="en-US" sz="2000">
                <a:solidFill>
                  <a:srgbClr val="000080"/>
                </a:solidFill>
                <a:latin typeface="Arial" charset="0"/>
              </a:rPr>
              <a:t>neuropatija</a:t>
            </a:r>
          </a:p>
        </p:txBody>
      </p:sp>
      <p:sp>
        <p:nvSpPr>
          <p:cNvPr id="53266" name="Rectangle 18"/>
          <p:cNvSpPr>
            <a:spLocks noChangeArrowheads="1"/>
          </p:cNvSpPr>
          <p:nvPr/>
        </p:nvSpPr>
        <p:spPr bwMode="auto">
          <a:xfrm>
            <a:off x="304800" y="3065463"/>
            <a:ext cx="2695575" cy="439737"/>
          </a:xfrm>
          <a:prstGeom prst="rect">
            <a:avLst/>
          </a:prstGeom>
          <a:solidFill>
            <a:srgbClr val="E1E1E1"/>
          </a:solidFill>
          <a:ln w="9525">
            <a:noFill/>
            <a:miter lim="800000"/>
            <a:headEnd/>
            <a:tailEnd/>
          </a:ln>
          <a:effectLst/>
        </p:spPr>
        <p:txBody>
          <a:bodyPr lIns="0" tIns="0" rIns="0" bIns="0"/>
          <a:lstStyle/>
          <a:p>
            <a:pPr algn="ctr" defTabSz="473075" eaLnBrk="0" hangingPunct="0"/>
            <a:r>
              <a:rPr lang="en-US" sz="2000">
                <a:solidFill>
                  <a:srgbClr val="000080"/>
                </a:solidFill>
                <a:latin typeface="Arial" charset="0"/>
              </a:rPr>
              <a:t>hipoglikemija</a:t>
            </a:r>
          </a:p>
          <a:p>
            <a:pPr algn="ctr" defTabSz="473075" eaLnBrk="0" hangingPunct="0"/>
            <a:endParaRPr lang="en-US" sz="2000">
              <a:solidFill>
                <a:srgbClr val="000080"/>
              </a:solidFill>
              <a:latin typeface="Arial" charset="0"/>
            </a:endParaRPr>
          </a:p>
        </p:txBody>
      </p:sp>
      <p:sp>
        <p:nvSpPr>
          <p:cNvPr id="53268" name="Text Box 20"/>
          <p:cNvSpPr txBox="1">
            <a:spLocks noChangeArrowheads="1"/>
          </p:cNvSpPr>
          <p:nvPr/>
        </p:nvSpPr>
        <p:spPr bwMode="auto">
          <a:xfrm>
            <a:off x="914400" y="304800"/>
            <a:ext cx="8001000" cy="646331"/>
          </a:xfrm>
          <a:prstGeom prst="rect">
            <a:avLst/>
          </a:prstGeom>
          <a:noFill/>
          <a:ln w="9525">
            <a:noFill/>
            <a:miter lim="800000"/>
            <a:headEnd/>
            <a:tailEnd/>
          </a:ln>
          <a:effectLst/>
        </p:spPr>
        <p:txBody>
          <a:bodyPr>
            <a:spAutoFit/>
          </a:bodyPr>
          <a:lstStyle/>
          <a:p>
            <a:pPr algn="ctr" eaLnBrk="0" hangingPunct="0"/>
            <a:r>
              <a:rPr lang="en-US" sz="3600" b="1" dirty="0"/>
              <a:t>KOMPLIKACIJE ŠEĆERNE BOLESTI</a:t>
            </a:r>
          </a:p>
        </p:txBody>
      </p:sp>
    </p:spTree>
  </p:cSld>
  <p:clrMapOvr>
    <a:masterClrMapping/>
  </p:clrMapOvr>
  <p:transition>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3124200" y="304800"/>
            <a:ext cx="184150" cy="641350"/>
          </a:xfrm>
          <a:prstGeom prst="rect">
            <a:avLst/>
          </a:prstGeom>
          <a:noFill/>
          <a:ln w="9525" cap="flat">
            <a:noFill/>
            <a:round/>
            <a:headEnd/>
            <a:tailEnd/>
          </a:ln>
          <a:effectLst/>
        </p:spPr>
        <p:txBody>
          <a:bodyPr wrap="none" anchor="ctr"/>
          <a:lstStyle/>
          <a:p>
            <a:endParaRPr lang="hr-HR"/>
          </a:p>
        </p:txBody>
      </p:sp>
      <p:sp>
        <p:nvSpPr>
          <p:cNvPr id="38914" name="Line 2"/>
          <p:cNvSpPr>
            <a:spLocks noChangeShapeType="1"/>
          </p:cNvSpPr>
          <p:nvPr/>
        </p:nvSpPr>
        <p:spPr bwMode="auto">
          <a:xfrm>
            <a:off x="1524000" y="1371600"/>
            <a:ext cx="7010400" cy="1588"/>
          </a:xfrm>
          <a:prstGeom prst="line">
            <a:avLst/>
          </a:prstGeom>
          <a:noFill/>
          <a:ln w="9360" cap="sq">
            <a:solidFill>
              <a:srgbClr val="FF3300"/>
            </a:solidFill>
            <a:miter lim="800000"/>
            <a:headEnd/>
            <a:tailEnd/>
          </a:ln>
          <a:effectLst/>
        </p:spPr>
        <p:txBody>
          <a:bodyPr/>
          <a:lstStyle/>
          <a:p>
            <a:endParaRPr lang="hr-HR"/>
          </a:p>
        </p:txBody>
      </p:sp>
      <p:sp>
        <p:nvSpPr>
          <p:cNvPr id="38915" name="Rectangle 3"/>
          <p:cNvSpPr>
            <a:spLocks noChangeArrowheads="1"/>
          </p:cNvSpPr>
          <p:nvPr/>
        </p:nvSpPr>
        <p:spPr bwMode="auto">
          <a:xfrm>
            <a:off x="1979712" y="404664"/>
            <a:ext cx="5562600" cy="642938"/>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3600" b="1" dirty="0"/>
              <a:t>TIP 2 - POSLJEDICE</a:t>
            </a:r>
          </a:p>
        </p:txBody>
      </p:sp>
      <p:sp>
        <p:nvSpPr>
          <p:cNvPr id="38916" name="Text Box 4"/>
          <p:cNvSpPr txBox="1">
            <a:spLocks noChangeArrowheads="1"/>
          </p:cNvSpPr>
          <p:nvPr/>
        </p:nvSpPr>
        <p:spPr bwMode="auto">
          <a:xfrm>
            <a:off x="609600" y="1884363"/>
            <a:ext cx="8229600" cy="4464941"/>
          </a:xfrm>
          <a:prstGeom prst="rect">
            <a:avLst/>
          </a:prstGeom>
          <a:noFill/>
          <a:ln w="9525" cap="flat">
            <a:noFill/>
            <a:round/>
            <a:headEnd/>
            <a:tailEnd/>
          </a:ln>
          <a:effectLst/>
        </p:spPr>
        <p:txBody>
          <a:bodyPr lIns="90000" tIns="46800" rIns="90000" bIns="46800">
            <a:spAutoFit/>
          </a:bodyPr>
          <a:lstStyle/>
          <a:p>
            <a:pPr algn="ctr">
              <a:lnSpc>
                <a:spcPct val="11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t>ŠEĆERNA BOLEST TIPA 2 NIJE BLAGA BOLEST JER OSOBE SA ŠEĆERNOM BOLEŠĆU U ODNOSU NA ZDRAVU POPULACIJU IMAJU</a:t>
            </a:r>
            <a:r>
              <a:rPr lang="en-US" sz="2000" dirty="0"/>
              <a:t>:</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dirty="0"/>
          </a:p>
          <a:p>
            <a:pPr>
              <a:lnSpc>
                <a:spcPct val="130000"/>
              </a:lnSpc>
              <a:buClr>
                <a:srgbClr val="FFFF00"/>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t> 2 	  X 	</a:t>
            </a:r>
            <a:r>
              <a:rPr lang="en-US" sz="3200" dirty="0" err="1"/>
              <a:t>češće</a:t>
            </a:r>
            <a:r>
              <a:rPr lang="en-US" sz="3200" dirty="0"/>
              <a:t> </a:t>
            </a:r>
            <a:r>
              <a:rPr lang="en-US" sz="3200" dirty="0" err="1"/>
              <a:t>krvožilne</a:t>
            </a:r>
            <a:r>
              <a:rPr lang="en-US" sz="3200" dirty="0"/>
              <a:t> </a:t>
            </a:r>
            <a:r>
              <a:rPr lang="en-US" sz="3200" dirty="0" err="1"/>
              <a:t>bolesti</a:t>
            </a:r>
            <a:endParaRPr lang="en-US" sz="3200" dirty="0"/>
          </a:p>
          <a:p>
            <a:pPr>
              <a:lnSpc>
                <a:spcPct val="130000"/>
              </a:lnSpc>
              <a:buClr>
                <a:srgbClr val="FFFF00"/>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t> 30 	  X 	</a:t>
            </a:r>
            <a:r>
              <a:rPr lang="en-US" sz="3200" dirty="0" err="1"/>
              <a:t>češće</a:t>
            </a:r>
            <a:r>
              <a:rPr lang="en-US" sz="3200" dirty="0"/>
              <a:t> </a:t>
            </a:r>
            <a:r>
              <a:rPr lang="en-US" sz="3200" dirty="0" err="1"/>
              <a:t>amputacije</a:t>
            </a:r>
            <a:endParaRPr lang="en-US" sz="3200" dirty="0"/>
          </a:p>
          <a:p>
            <a:pPr>
              <a:lnSpc>
                <a:spcPct val="130000"/>
              </a:lnSpc>
              <a:buClr>
                <a:srgbClr val="FFFF00"/>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t> 4-10  X 	</a:t>
            </a:r>
            <a:r>
              <a:rPr lang="en-US" sz="3200" dirty="0" err="1"/>
              <a:t>češći</a:t>
            </a:r>
            <a:r>
              <a:rPr lang="en-US" sz="3200" dirty="0"/>
              <a:t> </a:t>
            </a:r>
            <a:r>
              <a:rPr lang="en-US" sz="3200" dirty="0" err="1"/>
              <a:t>moždani</a:t>
            </a:r>
            <a:r>
              <a:rPr lang="en-US" sz="3200" dirty="0"/>
              <a:t> </a:t>
            </a:r>
            <a:r>
              <a:rPr lang="en-US" sz="3200" dirty="0" err="1"/>
              <a:t>udar</a:t>
            </a:r>
            <a:endParaRPr lang="en-US" sz="3200" dirty="0"/>
          </a:p>
          <a:p>
            <a:pPr>
              <a:lnSpc>
                <a:spcPct val="130000"/>
              </a:lnSpc>
              <a:buClr>
                <a:srgbClr val="FFFF00"/>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t> 5 	  X 	</a:t>
            </a:r>
            <a:r>
              <a:rPr lang="en-US" sz="3200" dirty="0" err="1"/>
              <a:t>češću</a:t>
            </a:r>
            <a:r>
              <a:rPr lang="en-US" sz="3200" dirty="0"/>
              <a:t> </a:t>
            </a:r>
            <a:r>
              <a:rPr lang="en-US" sz="3200" dirty="0" err="1"/>
              <a:t>nefropatiju</a:t>
            </a:r>
            <a:endParaRPr lang="en-US" sz="3200" dirty="0"/>
          </a:p>
          <a:p>
            <a:pPr>
              <a:lnSpc>
                <a:spcPct val="130000"/>
              </a:lnSpc>
              <a:buClr>
                <a:srgbClr val="FFFF00"/>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t> 2-3	  X 	</a:t>
            </a:r>
            <a:r>
              <a:rPr lang="en-US" sz="3200" dirty="0" err="1"/>
              <a:t>veću</a:t>
            </a:r>
            <a:r>
              <a:rPr lang="en-US" sz="3200" dirty="0"/>
              <a:t> </a:t>
            </a:r>
            <a:r>
              <a:rPr lang="en-US" sz="3200" dirty="0" err="1"/>
              <a:t>smrtnost</a:t>
            </a:r>
            <a:endParaRPr lang="en-US" sz="3200" dirty="0"/>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0"/>
            <a:ext cx="7772400" cy="2101850"/>
          </a:xfrm>
        </p:spPr>
        <p:txBody>
          <a:bodyPr/>
          <a:lstStyle/>
          <a:p>
            <a:pPr algn="ctr"/>
            <a:r>
              <a:rPr lang="hr-HR" dirty="0">
                <a:solidFill>
                  <a:schemeClr val="tx1"/>
                </a:solidFill>
                <a:latin typeface="+mn-lt"/>
              </a:rPr>
              <a:t>Patogeneza kroničnih komplikacija šećerne bolesti</a:t>
            </a:r>
            <a:endParaRPr lang="en-GB" dirty="0">
              <a:solidFill>
                <a:schemeClr val="tx1"/>
              </a:solidFill>
              <a:latin typeface="+mn-lt"/>
            </a:endParaRPr>
          </a:p>
        </p:txBody>
      </p:sp>
      <p:sp>
        <p:nvSpPr>
          <p:cNvPr id="101379" name="Rectangle 3"/>
          <p:cNvSpPr>
            <a:spLocks noGrp="1" noChangeArrowheads="1"/>
          </p:cNvSpPr>
          <p:nvPr>
            <p:ph type="body" idx="1"/>
          </p:nvPr>
        </p:nvSpPr>
        <p:spPr>
          <a:xfrm>
            <a:off x="468313" y="1916113"/>
            <a:ext cx="8229600" cy="4530725"/>
          </a:xfrm>
        </p:spPr>
        <p:txBody>
          <a:bodyPr/>
          <a:lstStyle/>
          <a:p>
            <a:r>
              <a:rPr lang="hr-HR"/>
              <a:t>Genska osjetljivost </a:t>
            </a:r>
          </a:p>
          <a:p>
            <a:r>
              <a:rPr lang="hr-HR"/>
              <a:t>Metabolički poliolski put</a:t>
            </a:r>
          </a:p>
          <a:p>
            <a:r>
              <a:rPr lang="hr-HR"/>
              <a:t>Sinteza kolagena (protein kinaza C)</a:t>
            </a:r>
          </a:p>
          <a:p>
            <a:r>
              <a:rPr lang="hr-HR"/>
              <a:t>Neenzimatska glikolizacija proteina</a:t>
            </a:r>
          </a:p>
          <a:p>
            <a:r>
              <a:rPr lang="hr-HR"/>
              <a:t>Citokini(TgF beta)</a:t>
            </a:r>
          </a:p>
          <a:p>
            <a:r>
              <a:rPr lang="hr-HR"/>
              <a:t>Oksidativni stres</a:t>
            </a:r>
          </a:p>
          <a:p>
            <a:r>
              <a:rPr lang="hr-HR"/>
              <a:t>Hemodinamske promjene</a:t>
            </a:r>
          </a:p>
          <a:p>
            <a:endParaRPr lang="en-GB"/>
          </a:p>
        </p:txBody>
      </p:sp>
    </p:spTree>
  </p:cSld>
  <p:clrMapOvr>
    <a:masterClrMapping/>
  </p:clrMapOvr>
  <p:transition>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381000" y="381000"/>
            <a:ext cx="8382000" cy="838200"/>
          </a:xfrm>
          <a:prstGeom prst="rect">
            <a:avLst/>
          </a:prstGeom>
          <a:noFill/>
          <a:ln w="9525">
            <a:noFill/>
            <a:miter lim="800000"/>
            <a:headEnd/>
            <a:tailEnd/>
          </a:ln>
          <a:effectLst>
            <a:outerShdw dist="35921" dir="2700000" algn="ctr" rotWithShape="0">
              <a:schemeClr val="bg2"/>
            </a:outerShdw>
          </a:effectLst>
        </p:spPr>
        <p:txBody>
          <a:bodyPr lIns="0" tIns="0" rIns="0" bIns="0" anchor="b"/>
          <a:lstStyle/>
          <a:p>
            <a:pPr algn="ctr"/>
            <a:r>
              <a:rPr lang="hr-HR" sz="4000" dirty="0">
                <a:solidFill>
                  <a:schemeClr val="tx2"/>
                </a:solidFill>
              </a:rPr>
              <a:t>Razvoj aterosklerotskog plaka tijekom godina</a:t>
            </a:r>
            <a:endParaRPr lang="en-GB" sz="4000" dirty="0">
              <a:solidFill>
                <a:schemeClr val="tx2"/>
              </a:solidFill>
            </a:endParaRPr>
          </a:p>
        </p:txBody>
      </p:sp>
      <p:pic>
        <p:nvPicPr>
          <p:cNvPr id="159747" name="Picture 3" descr="Foam Cells"/>
          <p:cNvPicPr>
            <a:picLocks noChangeAspect="1" noChangeArrowheads="1"/>
          </p:cNvPicPr>
          <p:nvPr/>
        </p:nvPicPr>
        <p:blipFill>
          <a:blip r:embed="rId2" cstate="print"/>
          <a:srcRect/>
          <a:stretch>
            <a:fillRect/>
          </a:stretch>
        </p:blipFill>
        <p:spPr bwMode="auto">
          <a:xfrm>
            <a:off x="625475" y="1941513"/>
            <a:ext cx="8445500" cy="2722562"/>
          </a:xfrm>
          <a:prstGeom prst="rect">
            <a:avLst/>
          </a:prstGeom>
          <a:noFill/>
        </p:spPr>
      </p:pic>
      <p:sp>
        <p:nvSpPr>
          <p:cNvPr id="159748" name="Text Box 4"/>
          <p:cNvSpPr txBox="1">
            <a:spLocks noChangeArrowheads="1"/>
          </p:cNvSpPr>
          <p:nvPr/>
        </p:nvSpPr>
        <p:spPr bwMode="auto">
          <a:xfrm>
            <a:off x="1027113" y="1570038"/>
            <a:ext cx="930275" cy="504825"/>
          </a:xfrm>
          <a:prstGeom prst="rect">
            <a:avLst/>
          </a:prstGeom>
          <a:noFill/>
          <a:ln w="9525">
            <a:noFill/>
            <a:miter lim="800000"/>
            <a:headEnd/>
            <a:tailEnd/>
          </a:ln>
          <a:effectLst/>
        </p:spPr>
        <p:txBody>
          <a:bodyPr wrap="none">
            <a:spAutoFit/>
          </a:bodyPr>
          <a:lstStyle/>
          <a:p>
            <a:pPr algn="ctr">
              <a:lnSpc>
                <a:spcPct val="80000"/>
              </a:lnSpc>
            </a:pPr>
            <a:r>
              <a:rPr lang="hr-HR" sz="1700" b="1">
                <a:latin typeface="Arial" charset="0"/>
              </a:rPr>
              <a:t>Masne </a:t>
            </a:r>
          </a:p>
          <a:p>
            <a:pPr algn="ctr">
              <a:lnSpc>
                <a:spcPct val="80000"/>
              </a:lnSpc>
            </a:pPr>
            <a:r>
              <a:rPr lang="hr-HR" sz="1700" b="1">
                <a:latin typeface="Arial" charset="0"/>
              </a:rPr>
              <a:t>stanice</a:t>
            </a:r>
            <a:endParaRPr lang="en-GB" sz="1700" b="1">
              <a:latin typeface="Arial" charset="0"/>
            </a:endParaRPr>
          </a:p>
        </p:txBody>
      </p:sp>
      <p:sp>
        <p:nvSpPr>
          <p:cNvPr id="159749" name="Text Box 5"/>
          <p:cNvSpPr txBox="1">
            <a:spLocks noChangeArrowheads="1"/>
          </p:cNvSpPr>
          <p:nvPr/>
        </p:nvSpPr>
        <p:spPr bwMode="auto">
          <a:xfrm>
            <a:off x="2209800" y="1570038"/>
            <a:ext cx="917575" cy="504825"/>
          </a:xfrm>
          <a:prstGeom prst="rect">
            <a:avLst/>
          </a:prstGeom>
          <a:noFill/>
          <a:ln w="9525">
            <a:noFill/>
            <a:miter lim="800000"/>
            <a:headEnd/>
            <a:tailEnd/>
          </a:ln>
          <a:effectLst/>
        </p:spPr>
        <p:txBody>
          <a:bodyPr wrap="none">
            <a:spAutoFit/>
          </a:bodyPr>
          <a:lstStyle/>
          <a:p>
            <a:pPr algn="ctr">
              <a:lnSpc>
                <a:spcPct val="80000"/>
              </a:lnSpc>
            </a:pPr>
            <a:r>
              <a:rPr lang="hr-HR" sz="1700" b="1">
                <a:latin typeface="Arial" charset="0"/>
              </a:rPr>
              <a:t>Masne </a:t>
            </a:r>
          </a:p>
          <a:p>
            <a:pPr algn="ctr">
              <a:lnSpc>
                <a:spcPct val="80000"/>
              </a:lnSpc>
            </a:pPr>
            <a:r>
              <a:rPr lang="hr-HR" sz="1700" b="1">
                <a:latin typeface="Arial" charset="0"/>
              </a:rPr>
              <a:t>pruge</a:t>
            </a:r>
            <a:endParaRPr lang="en-GB" sz="1700" b="1">
              <a:latin typeface="Arial" charset="0"/>
            </a:endParaRPr>
          </a:p>
        </p:txBody>
      </p:sp>
      <p:sp>
        <p:nvSpPr>
          <p:cNvPr id="159750" name="Text Box 6"/>
          <p:cNvSpPr txBox="1">
            <a:spLocks noChangeArrowheads="1"/>
          </p:cNvSpPr>
          <p:nvPr/>
        </p:nvSpPr>
        <p:spPr bwMode="auto">
          <a:xfrm>
            <a:off x="3341688" y="1570038"/>
            <a:ext cx="1133475" cy="504825"/>
          </a:xfrm>
          <a:prstGeom prst="rect">
            <a:avLst/>
          </a:prstGeom>
          <a:noFill/>
          <a:ln w="9525">
            <a:noFill/>
            <a:miter lim="800000"/>
            <a:headEnd/>
            <a:tailEnd/>
          </a:ln>
          <a:effectLst/>
        </p:spPr>
        <p:txBody>
          <a:bodyPr wrap="none">
            <a:spAutoFit/>
          </a:bodyPr>
          <a:lstStyle/>
          <a:p>
            <a:pPr algn="ctr">
              <a:lnSpc>
                <a:spcPct val="80000"/>
              </a:lnSpc>
            </a:pPr>
            <a:r>
              <a:rPr lang="hr-HR" sz="1700" b="1">
                <a:latin typeface="Arial" charset="0"/>
              </a:rPr>
              <a:t>Lezija </a:t>
            </a:r>
          </a:p>
          <a:p>
            <a:pPr algn="ctr">
              <a:lnSpc>
                <a:spcPct val="80000"/>
              </a:lnSpc>
            </a:pPr>
            <a:r>
              <a:rPr lang="hr-HR" sz="1700" b="1">
                <a:latin typeface="Arial" charset="0"/>
              </a:rPr>
              <a:t>u razvoju</a:t>
            </a:r>
            <a:endParaRPr lang="en-GB" sz="1700" b="1">
              <a:latin typeface="Arial" charset="0"/>
            </a:endParaRPr>
          </a:p>
        </p:txBody>
      </p:sp>
      <p:sp>
        <p:nvSpPr>
          <p:cNvPr id="159751" name="Text Box 7"/>
          <p:cNvSpPr txBox="1">
            <a:spLocks noChangeArrowheads="1"/>
          </p:cNvSpPr>
          <p:nvPr/>
        </p:nvSpPr>
        <p:spPr bwMode="auto">
          <a:xfrm>
            <a:off x="4527550" y="1590675"/>
            <a:ext cx="1204913" cy="298450"/>
          </a:xfrm>
          <a:prstGeom prst="rect">
            <a:avLst/>
          </a:prstGeom>
          <a:noFill/>
          <a:ln w="9525">
            <a:noFill/>
            <a:miter lim="800000"/>
            <a:headEnd/>
            <a:tailEnd/>
          </a:ln>
          <a:effectLst/>
        </p:spPr>
        <p:txBody>
          <a:bodyPr>
            <a:spAutoFit/>
          </a:bodyPr>
          <a:lstStyle/>
          <a:p>
            <a:pPr algn="ctr">
              <a:lnSpc>
                <a:spcPct val="80000"/>
              </a:lnSpc>
            </a:pPr>
            <a:r>
              <a:rPr lang="en-GB" sz="1700" b="1">
                <a:latin typeface="Arial" charset="0"/>
              </a:rPr>
              <a:t>Aterom</a:t>
            </a:r>
          </a:p>
        </p:txBody>
      </p:sp>
      <p:sp>
        <p:nvSpPr>
          <p:cNvPr id="159752" name="Text Box 8"/>
          <p:cNvSpPr txBox="1">
            <a:spLocks noChangeArrowheads="1"/>
          </p:cNvSpPr>
          <p:nvPr/>
        </p:nvSpPr>
        <p:spPr bwMode="auto">
          <a:xfrm>
            <a:off x="5734050" y="1570038"/>
            <a:ext cx="1023938" cy="504825"/>
          </a:xfrm>
          <a:prstGeom prst="rect">
            <a:avLst/>
          </a:prstGeom>
          <a:noFill/>
          <a:ln w="9525">
            <a:noFill/>
            <a:miter lim="800000"/>
            <a:headEnd/>
            <a:tailEnd/>
          </a:ln>
          <a:effectLst/>
        </p:spPr>
        <p:txBody>
          <a:bodyPr wrap="none">
            <a:spAutoFit/>
          </a:bodyPr>
          <a:lstStyle/>
          <a:p>
            <a:pPr algn="ctr">
              <a:lnSpc>
                <a:spcPct val="80000"/>
              </a:lnSpc>
            </a:pPr>
            <a:r>
              <a:rPr lang="en-GB" sz="1700" b="1">
                <a:latin typeface="Arial" charset="0"/>
              </a:rPr>
              <a:t>Fibro</a:t>
            </a:r>
            <a:r>
              <a:rPr lang="hr-HR" sz="1700" b="1">
                <a:latin typeface="Arial" charset="0"/>
              </a:rPr>
              <a:t>zni</a:t>
            </a:r>
            <a:endParaRPr lang="en-GB" sz="1700" b="1">
              <a:latin typeface="Arial" charset="0"/>
            </a:endParaRPr>
          </a:p>
          <a:p>
            <a:pPr algn="ctr">
              <a:lnSpc>
                <a:spcPct val="80000"/>
              </a:lnSpc>
            </a:pPr>
            <a:r>
              <a:rPr lang="en-GB" sz="1700" b="1">
                <a:latin typeface="Arial" charset="0"/>
              </a:rPr>
              <a:t>pla</a:t>
            </a:r>
            <a:r>
              <a:rPr lang="hr-HR" sz="1700" b="1">
                <a:latin typeface="Arial" charset="0"/>
              </a:rPr>
              <a:t>k</a:t>
            </a:r>
            <a:endParaRPr lang="en-GB" sz="1700" b="1">
              <a:latin typeface="Arial" charset="0"/>
            </a:endParaRPr>
          </a:p>
        </p:txBody>
      </p:sp>
      <p:sp>
        <p:nvSpPr>
          <p:cNvPr id="159753" name="Text Box 9"/>
          <p:cNvSpPr txBox="1">
            <a:spLocks noChangeArrowheads="1"/>
          </p:cNvSpPr>
          <p:nvPr/>
        </p:nvSpPr>
        <p:spPr bwMode="auto">
          <a:xfrm>
            <a:off x="6850063" y="1570038"/>
            <a:ext cx="1554162" cy="504825"/>
          </a:xfrm>
          <a:prstGeom prst="rect">
            <a:avLst/>
          </a:prstGeom>
          <a:noFill/>
          <a:ln w="9525">
            <a:noFill/>
            <a:miter lim="800000"/>
            <a:headEnd/>
            <a:tailEnd/>
          </a:ln>
          <a:effectLst/>
        </p:spPr>
        <p:txBody>
          <a:bodyPr wrap="none">
            <a:spAutoFit/>
          </a:bodyPr>
          <a:lstStyle/>
          <a:p>
            <a:pPr algn="ctr">
              <a:lnSpc>
                <a:spcPct val="80000"/>
              </a:lnSpc>
            </a:pPr>
            <a:r>
              <a:rPr lang="hr-HR" sz="1700" b="1">
                <a:latin typeface="Arial" charset="0"/>
              </a:rPr>
              <a:t>K</a:t>
            </a:r>
            <a:r>
              <a:rPr lang="en-GB" sz="1700" b="1">
                <a:latin typeface="Arial" charset="0"/>
              </a:rPr>
              <a:t>omplic</a:t>
            </a:r>
            <a:r>
              <a:rPr lang="hr-HR" sz="1700" b="1">
                <a:latin typeface="Arial" charset="0"/>
              </a:rPr>
              <a:t>irana</a:t>
            </a:r>
            <a:endParaRPr lang="en-GB" sz="1700" b="1">
              <a:latin typeface="Arial" charset="0"/>
            </a:endParaRPr>
          </a:p>
          <a:p>
            <a:pPr algn="ctr">
              <a:lnSpc>
                <a:spcPct val="80000"/>
              </a:lnSpc>
            </a:pPr>
            <a:r>
              <a:rPr lang="en-GB" sz="1700" b="1">
                <a:latin typeface="Arial" charset="0"/>
              </a:rPr>
              <a:t>le</a:t>
            </a:r>
            <a:r>
              <a:rPr lang="hr-HR" sz="1700" b="1">
                <a:latin typeface="Arial" charset="0"/>
              </a:rPr>
              <a:t>zija</a:t>
            </a:r>
            <a:r>
              <a:rPr lang="en-GB" sz="1700" b="1">
                <a:latin typeface="Arial" charset="0"/>
              </a:rPr>
              <a:t>/ruptur</a:t>
            </a:r>
            <a:r>
              <a:rPr lang="hr-HR" sz="1700" b="1">
                <a:latin typeface="Arial" charset="0"/>
              </a:rPr>
              <a:t>a</a:t>
            </a:r>
            <a:endParaRPr lang="en-GB" sz="1700" b="1">
              <a:latin typeface="Arial" charset="0"/>
            </a:endParaRPr>
          </a:p>
        </p:txBody>
      </p:sp>
      <p:sp>
        <p:nvSpPr>
          <p:cNvPr id="159754" name="Text Box 10"/>
          <p:cNvSpPr txBox="1">
            <a:spLocks noChangeArrowheads="1"/>
          </p:cNvSpPr>
          <p:nvPr/>
        </p:nvSpPr>
        <p:spPr bwMode="auto">
          <a:xfrm>
            <a:off x="3089275" y="4519613"/>
            <a:ext cx="3146425" cy="457200"/>
          </a:xfrm>
          <a:prstGeom prst="rect">
            <a:avLst/>
          </a:prstGeom>
          <a:noFill/>
          <a:ln w="9525">
            <a:noFill/>
            <a:miter lim="800000"/>
            <a:headEnd/>
            <a:tailEnd/>
          </a:ln>
          <a:effectLst/>
        </p:spPr>
        <p:txBody>
          <a:bodyPr wrap="none">
            <a:spAutoFit/>
          </a:bodyPr>
          <a:lstStyle/>
          <a:p>
            <a:pPr algn="ctr"/>
            <a:r>
              <a:rPr lang="hr-HR" sz="2400" b="1">
                <a:solidFill>
                  <a:schemeClr val="folHlink"/>
                </a:solidFill>
                <a:latin typeface="Arial" charset="0"/>
              </a:rPr>
              <a:t>Disfunkcija endotela</a:t>
            </a:r>
            <a:endParaRPr lang="en-GB" sz="2400" b="1">
              <a:solidFill>
                <a:schemeClr val="folHlink"/>
              </a:solidFill>
              <a:latin typeface="Arial" charset="0"/>
            </a:endParaRPr>
          </a:p>
        </p:txBody>
      </p:sp>
      <p:sp>
        <p:nvSpPr>
          <p:cNvPr id="159755" name="Line 11"/>
          <p:cNvSpPr>
            <a:spLocks noChangeShapeType="1"/>
          </p:cNvSpPr>
          <p:nvPr/>
        </p:nvSpPr>
        <p:spPr bwMode="auto">
          <a:xfrm>
            <a:off x="873125" y="4765675"/>
            <a:ext cx="2046288" cy="0"/>
          </a:xfrm>
          <a:prstGeom prst="line">
            <a:avLst/>
          </a:prstGeom>
          <a:noFill/>
          <a:ln w="57150">
            <a:solidFill>
              <a:schemeClr val="folHlink"/>
            </a:solidFill>
            <a:round/>
            <a:headEnd/>
            <a:tailEnd/>
          </a:ln>
          <a:effectLst/>
        </p:spPr>
        <p:txBody>
          <a:bodyPr/>
          <a:lstStyle/>
          <a:p>
            <a:endParaRPr lang="hr-HR"/>
          </a:p>
        </p:txBody>
      </p:sp>
      <p:sp>
        <p:nvSpPr>
          <p:cNvPr id="159756" name="Line 12"/>
          <p:cNvSpPr>
            <a:spLocks noChangeShapeType="1"/>
          </p:cNvSpPr>
          <p:nvPr/>
        </p:nvSpPr>
        <p:spPr bwMode="auto">
          <a:xfrm>
            <a:off x="6405563" y="4765675"/>
            <a:ext cx="1871662" cy="0"/>
          </a:xfrm>
          <a:prstGeom prst="line">
            <a:avLst/>
          </a:prstGeom>
          <a:noFill/>
          <a:ln w="57150">
            <a:solidFill>
              <a:schemeClr val="folHlink"/>
            </a:solidFill>
            <a:round/>
            <a:headEnd/>
            <a:tailEnd type="stealth" w="lg" len="lg"/>
          </a:ln>
          <a:effectLst/>
        </p:spPr>
        <p:txBody>
          <a:bodyPr/>
          <a:lstStyle/>
          <a:p>
            <a:endParaRPr lang="hr-HR"/>
          </a:p>
        </p:txBody>
      </p:sp>
      <p:sp>
        <p:nvSpPr>
          <p:cNvPr id="159757" name="Rectangle 13"/>
          <p:cNvSpPr>
            <a:spLocks noChangeArrowheads="1"/>
          </p:cNvSpPr>
          <p:nvPr/>
        </p:nvSpPr>
        <p:spPr bwMode="auto">
          <a:xfrm>
            <a:off x="879475" y="5019675"/>
            <a:ext cx="2316163" cy="469900"/>
          </a:xfrm>
          <a:prstGeom prst="rect">
            <a:avLst/>
          </a:prstGeom>
          <a:solidFill>
            <a:srgbClr val="7BA3BF"/>
          </a:solidFill>
          <a:ln w="12700" algn="ctr">
            <a:noFill/>
            <a:miter lim="800000"/>
            <a:headEnd/>
            <a:tailEnd/>
          </a:ln>
          <a:effectLst/>
        </p:spPr>
        <p:txBody>
          <a:bodyPr anchor="ctr" anchorCtr="1"/>
          <a:lstStyle/>
          <a:p>
            <a:pPr algn="ctr" eaLnBrk="0" hangingPunct="0">
              <a:buClr>
                <a:srgbClr val="FFFF00"/>
              </a:buClr>
              <a:buFont typeface="Wingdings" pitchFamily="2" charset="2"/>
              <a:buNone/>
            </a:pPr>
            <a:r>
              <a:rPr lang="hr-HR" sz="1700" b="1">
                <a:solidFill>
                  <a:schemeClr val="bg2"/>
                </a:solidFill>
                <a:latin typeface="Arial" charset="0"/>
              </a:rPr>
              <a:t>Prva dekada</a:t>
            </a:r>
            <a:endParaRPr lang="en-GB" sz="1700" b="1">
              <a:solidFill>
                <a:schemeClr val="bg2"/>
              </a:solidFill>
              <a:latin typeface="Arial" charset="0"/>
            </a:endParaRPr>
          </a:p>
        </p:txBody>
      </p:sp>
      <p:sp>
        <p:nvSpPr>
          <p:cNvPr id="159758" name="Rectangle 14"/>
          <p:cNvSpPr>
            <a:spLocks noChangeArrowheads="1"/>
          </p:cNvSpPr>
          <p:nvPr/>
        </p:nvSpPr>
        <p:spPr bwMode="auto">
          <a:xfrm>
            <a:off x="3363913" y="5019675"/>
            <a:ext cx="2346325" cy="469900"/>
          </a:xfrm>
          <a:prstGeom prst="rect">
            <a:avLst/>
          </a:prstGeom>
          <a:solidFill>
            <a:srgbClr val="7BA3BF"/>
          </a:solidFill>
          <a:ln w="12700" algn="ctr">
            <a:noFill/>
            <a:miter lim="800000"/>
            <a:headEnd/>
            <a:tailEnd/>
          </a:ln>
          <a:effectLst/>
        </p:spPr>
        <p:txBody>
          <a:bodyPr anchor="ctr" anchorCtr="1"/>
          <a:lstStyle/>
          <a:p>
            <a:pPr algn="ctr" eaLnBrk="0" hangingPunct="0">
              <a:buClr>
                <a:srgbClr val="FFFF00"/>
              </a:buClr>
              <a:buFont typeface="Wingdings" pitchFamily="2" charset="2"/>
              <a:buNone/>
            </a:pPr>
            <a:r>
              <a:rPr lang="hr-HR" sz="1700" b="1">
                <a:solidFill>
                  <a:schemeClr val="bg2"/>
                </a:solidFill>
                <a:latin typeface="Arial" charset="0"/>
              </a:rPr>
              <a:t>Treća dekada</a:t>
            </a:r>
            <a:endParaRPr lang="en-GB" sz="1700" b="1">
              <a:solidFill>
                <a:schemeClr val="bg2"/>
              </a:solidFill>
              <a:latin typeface="Arial" charset="0"/>
            </a:endParaRPr>
          </a:p>
        </p:txBody>
      </p:sp>
      <p:sp>
        <p:nvSpPr>
          <p:cNvPr id="159759" name="Rectangle 15"/>
          <p:cNvSpPr>
            <a:spLocks noChangeArrowheads="1"/>
          </p:cNvSpPr>
          <p:nvPr/>
        </p:nvSpPr>
        <p:spPr bwMode="auto">
          <a:xfrm>
            <a:off x="5791200" y="5019675"/>
            <a:ext cx="2578100" cy="469900"/>
          </a:xfrm>
          <a:prstGeom prst="rect">
            <a:avLst/>
          </a:prstGeom>
          <a:solidFill>
            <a:srgbClr val="7BA3BF"/>
          </a:solidFill>
          <a:ln w="12700" algn="ctr">
            <a:noFill/>
            <a:miter lim="800000"/>
            <a:headEnd/>
            <a:tailEnd/>
          </a:ln>
          <a:effectLst/>
        </p:spPr>
        <p:txBody>
          <a:bodyPr anchor="ctr" anchorCtr="1"/>
          <a:lstStyle/>
          <a:p>
            <a:pPr algn="ctr" eaLnBrk="0" hangingPunct="0">
              <a:buClr>
                <a:srgbClr val="FFFF00"/>
              </a:buClr>
              <a:buFont typeface="Wingdings" pitchFamily="2" charset="2"/>
              <a:buNone/>
            </a:pPr>
            <a:r>
              <a:rPr lang="hr-HR" sz="1700" b="1">
                <a:solidFill>
                  <a:schemeClr val="bg2"/>
                </a:solidFill>
                <a:latin typeface="Arial" charset="0"/>
              </a:rPr>
              <a:t>Četvrta dekada</a:t>
            </a:r>
            <a:endParaRPr lang="en-GB" sz="1700" b="1">
              <a:solidFill>
                <a:schemeClr val="bg2"/>
              </a:solidFill>
              <a:latin typeface="Arial" charset="0"/>
            </a:endParaRPr>
          </a:p>
        </p:txBody>
      </p:sp>
      <p:sp>
        <p:nvSpPr>
          <p:cNvPr id="159760" name="Rectangle 16"/>
          <p:cNvSpPr>
            <a:spLocks noChangeArrowheads="1"/>
          </p:cNvSpPr>
          <p:nvPr/>
        </p:nvSpPr>
        <p:spPr bwMode="auto">
          <a:xfrm>
            <a:off x="877888" y="5572125"/>
            <a:ext cx="4819650" cy="471488"/>
          </a:xfrm>
          <a:prstGeom prst="rect">
            <a:avLst/>
          </a:prstGeom>
          <a:solidFill>
            <a:schemeClr val="accent1"/>
          </a:solidFill>
          <a:ln w="12700" algn="ctr">
            <a:noFill/>
            <a:miter lim="800000"/>
            <a:headEnd/>
            <a:tailEnd/>
          </a:ln>
          <a:effectLst/>
        </p:spPr>
        <p:txBody>
          <a:bodyPr anchor="ctr" anchorCtr="1"/>
          <a:lstStyle/>
          <a:p>
            <a:pPr algn="ctr" eaLnBrk="0" hangingPunct="0">
              <a:buClr>
                <a:srgbClr val="FFFF00"/>
              </a:buClr>
              <a:buFont typeface="Wingdings" pitchFamily="2" charset="2"/>
              <a:buNone/>
            </a:pPr>
            <a:r>
              <a:rPr lang="hr-HR" sz="1700" b="1">
                <a:solidFill>
                  <a:schemeClr val="bg2"/>
                </a:solidFill>
                <a:latin typeface="Arial" charset="0"/>
              </a:rPr>
              <a:t>Rast zbog nakupljanja lipida</a:t>
            </a:r>
            <a:endParaRPr lang="en-GB" sz="1700" b="1">
              <a:solidFill>
                <a:schemeClr val="bg2"/>
              </a:solidFill>
              <a:latin typeface="Arial" charset="0"/>
            </a:endParaRPr>
          </a:p>
        </p:txBody>
      </p:sp>
      <p:sp>
        <p:nvSpPr>
          <p:cNvPr id="159761" name="Rectangle 17"/>
          <p:cNvSpPr>
            <a:spLocks noChangeArrowheads="1"/>
          </p:cNvSpPr>
          <p:nvPr/>
        </p:nvSpPr>
        <p:spPr bwMode="auto">
          <a:xfrm>
            <a:off x="5791200" y="5572125"/>
            <a:ext cx="1239838" cy="471488"/>
          </a:xfrm>
          <a:prstGeom prst="rect">
            <a:avLst/>
          </a:prstGeom>
          <a:solidFill>
            <a:schemeClr val="accent1"/>
          </a:solidFill>
          <a:ln w="12700" algn="ctr">
            <a:noFill/>
            <a:miter lim="800000"/>
            <a:headEnd/>
            <a:tailEnd/>
          </a:ln>
          <a:effectLst/>
        </p:spPr>
        <p:txBody>
          <a:bodyPr anchor="ctr" anchorCtr="1"/>
          <a:lstStyle/>
          <a:p>
            <a:pPr algn="ctr" eaLnBrk="0" hangingPunct="0">
              <a:lnSpc>
                <a:spcPct val="85000"/>
              </a:lnSpc>
              <a:buClr>
                <a:srgbClr val="FFFF00"/>
              </a:buClr>
              <a:buFont typeface="Wingdings" pitchFamily="2" charset="2"/>
              <a:buNone/>
            </a:pPr>
            <a:r>
              <a:rPr lang="hr-HR" sz="1200" b="1">
                <a:solidFill>
                  <a:schemeClr val="bg2"/>
                </a:solidFill>
                <a:latin typeface="Arial" charset="0"/>
              </a:rPr>
              <a:t>Glatka mišići i kolagen</a:t>
            </a:r>
            <a:endParaRPr lang="en-GB" sz="1200" b="1">
              <a:solidFill>
                <a:schemeClr val="bg2"/>
              </a:solidFill>
              <a:latin typeface="Arial" charset="0"/>
            </a:endParaRPr>
          </a:p>
        </p:txBody>
      </p:sp>
      <p:sp>
        <p:nvSpPr>
          <p:cNvPr id="159762" name="Rectangle 18"/>
          <p:cNvSpPr>
            <a:spLocks noChangeArrowheads="1"/>
          </p:cNvSpPr>
          <p:nvPr/>
        </p:nvSpPr>
        <p:spPr bwMode="auto">
          <a:xfrm>
            <a:off x="7124700" y="5572125"/>
            <a:ext cx="1247775" cy="471488"/>
          </a:xfrm>
          <a:prstGeom prst="rect">
            <a:avLst/>
          </a:prstGeom>
          <a:solidFill>
            <a:schemeClr val="accent1"/>
          </a:solidFill>
          <a:ln w="12700" algn="ctr">
            <a:noFill/>
            <a:miter lim="800000"/>
            <a:headEnd/>
            <a:tailEnd/>
          </a:ln>
          <a:effectLst/>
        </p:spPr>
        <p:txBody>
          <a:bodyPr anchor="ctr" anchorCtr="1"/>
          <a:lstStyle/>
          <a:p>
            <a:pPr algn="ctr" eaLnBrk="0" hangingPunct="0">
              <a:buClr>
                <a:srgbClr val="FFFF00"/>
              </a:buClr>
              <a:buFont typeface="Wingdings" pitchFamily="2" charset="2"/>
              <a:buNone/>
            </a:pPr>
            <a:r>
              <a:rPr lang="hr-HR" sz="1200" b="1">
                <a:solidFill>
                  <a:schemeClr val="bg2"/>
                </a:solidFill>
                <a:latin typeface="Arial" charset="0"/>
              </a:rPr>
              <a:t>Tromboza i hematom</a:t>
            </a:r>
            <a:endParaRPr lang="en-GB" sz="1200" b="1">
              <a:solidFill>
                <a:schemeClr val="bg2"/>
              </a:solidFill>
              <a:latin typeface="Arial" charset="0"/>
            </a:endParaRPr>
          </a:p>
        </p:txBody>
      </p:sp>
      <p:sp>
        <p:nvSpPr>
          <p:cNvPr id="159763" name="Text Box 19"/>
          <p:cNvSpPr txBox="1">
            <a:spLocks noChangeArrowheads="1"/>
          </p:cNvSpPr>
          <p:nvPr/>
        </p:nvSpPr>
        <p:spPr bwMode="auto">
          <a:xfrm>
            <a:off x="360363" y="6334125"/>
            <a:ext cx="6353175" cy="152400"/>
          </a:xfrm>
          <a:prstGeom prst="rect">
            <a:avLst/>
          </a:prstGeom>
          <a:noFill/>
          <a:ln w="9525">
            <a:noFill/>
            <a:miter lim="800000"/>
            <a:headEnd/>
            <a:tailEnd/>
          </a:ln>
          <a:effectLst/>
        </p:spPr>
        <p:txBody>
          <a:bodyPr lIns="0" tIns="0" rIns="0" bIns="0" anchor="b">
            <a:spAutoFit/>
          </a:bodyPr>
          <a:lstStyle/>
          <a:p>
            <a:r>
              <a:rPr lang="en-US" altLang="en-US" sz="1000">
                <a:latin typeface="Arial" charset="0"/>
              </a:rPr>
              <a:t>Pepine C. </a:t>
            </a:r>
            <a:r>
              <a:rPr lang="en-US" altLang="en-US" sz="1000" i="1">
                <a:latin typeface="Arial" charset="0"/>
              </a:rPr>
              <a:t>Am J Cardiol</a:t>
            </a:r>
            <a:r>
              <a:rPr lang="en-US" altLang="en-US" sz="1000">
                <a:latin typeface="Arial" charset="0"/>
              </a:rPr>
              <a:t>. 1998;82(suppl 10A):23S</a:t>
            </a:r>
            <a:r>
              <a:rPr lang="en-US" altLang="en-US" sz="1000">
                <a:latin typeface="Arial" charset="0"/>
                <a:cs typeface="Arial" charset="0"/>
              </a:rPr>
              <a:t>-</a:t>
            </a:r>
            <a:r>
              <a:rPr lang="en-US" altLang="en-US" sz="1000">
                <a:latin typeface="Arial" charset="0"/>
              </a:rPr>
              <a:t>27S.</a:t>
            </a:r>
          </a:p>
        </p:txBody>
      </p:sp>
    </p:spTree>
  </p:cSld>
  <p:clrMapOvr>
    <a:masterClrMapping/>
  </p:clrMapOvr>
  <p:transition>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1524000" y="487363"/>
            <a:ext cx="7543800" cy="641350"/>
          </a:xfrm>
          <a:prstGeom prst="rect">
            <a:avLst/>
          </a:prstGeom>
          <a:noFill/>
          <a:ln w="9525" cap="flat">
            <a:noFill/>
            <a:round/>
            <a:headEnd/>
            <a:tailEnd/>
          </a:ln>
          <a:effectLst/>
        </p:spPr>
        <p:txBody>
          <a:bodyPr wrap="none" anchor="ctr"/>
          <a:lstStyle/>
          <a:p>
            <a:endParaRPr lang="hr-HR"/>
          </a:p>
        </p:txBody>
      </p:sp>
      <p:sp>
        <p:nvSpPr>
          <p:cNvPr id="34818" name="Rectangle 2"/>
          <p:cNvSpPr>
            <a:spLocks noChangeArrowheads="1"/>
          </p:cNvSpPr>
          <p:nvPr/>
        </p:nvSpPr>
        <p:spPr bwMode="auto">
          <a:xfrm>
            <a:off x="10188575" y="6878638"/>
            <a:ext cx="71438" cy="107950"/>
          </a:xfrm>
          <a:prstGeom prst="rect">
            <a:avLst/>
          </a:prstGeom>
          <a:noFill/>
          <a:ln w="9525" cap="flat">
            <a:noFill/>
            <a:round/>
            <a:headEnd/>
            <a:tailEnd/>
          </a:ln>
          <a:effectLst/>
        </p:spPr>
        <p:txBody>
          <a:bodyPr wrap="none" anchor="ctr"/>
          <a:lstStyle/>
          <a:p>
            <a:endParaRPr lang="hr-HR"/>
          </a:p>
        </p:txBody>
      </p:sp>
      <p:sp>
        <p:nvSpPr>
          <p:cNvPr id="34819" name="Text Box 3"/>
          <p:cNvSpPr txBox="1">
            <a:spLocks noChangeArrowheads="1"/>
          </p:cNvSpPr>
          <p:nvPr/>
        </p:nvSpPr>
        <p:spPr bwMode="auto">
          <a:xfrm>
            <a:off x="69850" y="0"/>
            <a:ext cx="5854700" cy="1255713"/>
          </a:xfrm>
          <a:prstGeom prst="rect">
            <a:avLst/>
          </a:prstGeom>
          <a:noFill/>
          <a:ln w="9525" cap="flat">
            <a:noFill/>
            <a:round/>
            <a:headEnd/>
            <a:tailEnd/>
          </a:ln>
          <a:effectLst/>
        </p:spPr>
        <p:txBody>
          <a:bodyPr wrap="none" anchor="ctr"/>
          <a:lstStyle/>
          <a:p>
            <a:endParaRPr lang="hr-HR"/>
          </a:p>
        </p:txBody>
      </p:sp>
      <p:sp>
        <p:nvSpPr>
          <p:cNvPr id="34820" name="Text Box 4"/>
          <p:cNvSpPr txBox="1">
            <a:spLocks noChangeArrowheads="1"/>
          </p:cNvSpPr>
          <p:nvPr/>
        </p:nvSpPr>
        <p:spPr bwMode="auto">
          <a:xfrm>
            <a:off x="990600" y="1824038"/>
            <a:ext cx="7218363" cy="450850"/>
          </a:xfrm>
          <a:prstGeom prst="rect">
            <a:avLst/>
          </a:prstGeom>
          <a:noFill/>
          <a:ln w="9525" cap="flat">
            <a:noFill/>
            <a:round/>
            <a:headEnd/>
            <a:tailEnd/>
          </a:ln>
          <a:effectLst/>
        </p:spPr>
        <p:txBody>
          <a:bodyPr lIns="0" tIns="0" rIns="0" bIns="0"/>
          <a:lstStyle/>
          <a:p>
            <a:pPr algn="ctr">
              <a:buClrTx/>
              <a:buSzPct val="9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2000" dirty="0"/>
              <a:t>AKTIVACIJA IMUNOLOŠKOG SUSTAVA</a:t>
            </a:r>
          </a:p>
        </p:txBody>
      </p:sp>
      <p:sp>
        <p:nvSpPr>
          <p:cNvPr id="34821" name="Text Box 5"/>
          <p:cNvSpPr txBox="1">
            <a:spLocks noChangeArrowheads="1"/>
          </p:cNvSpPr>
          <p:nvPr/>
        </p:nvSpPr>
        <p:spPr bwMode="auto">
          <a:xfrm>
            <a:off x="-612576" y="2924944"/>
            <a:ext cx="10950575" cy="782638"/>
          </a:xfrm>
          <a:prstGeom prst="rect">
            <a:avLst/>
          </a:prstGeom>
          <a:noFill/>
          <a:ln w="9525" cap="flat">
            <a:noFill/>
            <a:round/>
            <a:headEnd/>
            <a:tailEnd/>
          </a:ln>
          <a:effectLst/>
        </p:spPr>
        <p:txBody>
          <a:bodyPr lIns="0" tIns="0" rIns="0" bIns="0"/>
          <a:lstStyle/>
          <a:p>
            <a:pPr algn="ctr">
              <a:buClrTx/>
              <a:buSzPct val="9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Lst>
            </a:pPr>
            <a:r>
              <a:rPr lang="hr-HR" sz="2000" dirty="0"/>
              <a:t>AUTOIMUNOLOŠKA REAKCIJA I NAPAD NA BETA-STANICE</a:t>
            </a:r>
          </a:p>
        </p:txBody>
      </p:sp>
      <p:sp>
        <p:nvSpPr>
          <p:cNvPr id="34822" name="Text Box 6"/>
          <p:cNvSpPr txBox="1">
            <a:spLocks noChangeArrowheads="1"/>
          </p:cNvSpPr>
          <p:nvPr/>
        </p:nvSpPr>
        <p:spPr bwMode="auto">
          <a:xfrm>
            <a:off x="2286000" y="4014788"/>
            <a:ext cx="4716463" cy="782637"/>
          </a:xfrm>
          <a:prstGeom prst="rect">
            <a:avLst/>
          </a:prstGeom>
          <a:noFill/>
          <a:ln w="9525" cap="flat">
            <a:noFill/>
            <a:round/>
            <a:headEnd/>
            <a:tailEnd/>
          </a:ln>
          <a:effectLst/>
        </p:spPr>
        <p:txBody>
          <a:bodyPr lIns="0" tIns="0" rIns="0" bIns="0"/>
          <a:lstStyle/>
          <a:p>
            <a:pPr algn="ctr">
              <a:buClrTx/>
              <a:buSzPct val="9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2000" dirty="0"/>
              <a:t>SMRT  BETA-STANICA</a:t>
            </a:r>
            <a:r>
              <a:rPr lang="hr-HR" sz="2500" dirty="0"/>
              <a:t> </a:t>
            </a:r>
          </a:p>
        </p:txBody>
      </p:sp>
      <p:sp>
        <p:nvSpPr>
          <p:cNvPr id="34823" name="Text Box 7"/>
          <p:cNvSpPr txBox="1">
            <a:spLocks noChangeArrowheads="1"/>
          </p:cNvSpPr>
          <p:nvPr/>
        </p:nvSpPr>
        <p:spPr bwMode="auto">
          <a:xfrm>
            <a:off x="-828600" y="5013176"/>
            <a:ext cx="11095038" cy="542925"/>
          </a:xfrm>
          <a:prstGeom prst="rect">
            <a:avLst/>
          </a:prstGeom>
          <a:noFill/>
          <a:ln w="9525" cap="flat">
            <a:noFill/>
            <a:round/>
            <a:headEnd/>
            <a:tailEnd/>
          </a:ln>
          <a:effectLst/>
        </p:spPr>
        <p:txBody>
          <a:bodyPr lIns="0" tIns="0" rIns="0" bIns="0"/>
          <a:lstStyle/>
          <a:p>
            <a:pPr algn="ctr">
              <a:buClrTx/>
              <a:buSzPct val="9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Lst>
            </a:pPr>
            <a:r>
              <a:rPr lang="hr-HR" sz="2000" b="1" dirty="0"/>
              <a:t>SMANJENJE ILI POTPUN PRESTANAK PROIZVODNJE INZULINA</a:t>
            </a:r>
          </a:p>
        </p:txBody>
      </p:sp>
      <p:sp>
        <p:nvSpPr>
          <p:cNvPr id="34824" name="Text Box 8"/>
          <p:cNvSpPr txBox="1">
            <a:spLocks noChangeArrowheads="1"/>
          </p:cNvSpPr>
          <p:nvPr/>
        </p:nvSpPr>
        <p:spPr bwMode="auto">
          <a:xfrm>
            <a:off x="990600" y="6075363"/>
            <a:ext cx="7848600" cy="782637"/>
          </a:xfrm>
          <a:prstGeom prst="rect">
            <a:avLst/>
          </a:prstGeom>
          <a:noFill/>
          <a:ln w="9525" cap="flat">
            <a:noFill/>
            <a:round/>
            <a:headEnd/>
            <a:tailEnd/>
          </a:ln>
          <a:effectLst/>
        </p:spPr>
        <p:txBody>
          <a:bodyPr lIns="0" tIns="0" rIns="0" bIns="0"/>
          <a:lstStyle/>
          <a:p>
            <a:pPr algn="ctr">
              <a:buClrTx/>
              <a:buSzPct val="9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3700" b="1" dirty="0"/>
              <a:t>ŠEĆERNA BOLEST, TIP 1</a:t>
            </a:r>
          </a:p>
        </p:txBody>
      </p:sp>
      <p:sp>
        <p:nvSpPr>
          <p:cNvPr id="34825" name="Line 9"/>
          <p:cNvSpPr>
            <a:spLocks noChangeShapeType="1"/>
          </p:cNvSpPr>
          <p:nvPr/>
        </p:nvSpPr>
        <p:spPr bwMode="auto">
          <a:xfrm>
            <a:off x="4648200" y="2319338"/>
            <a:ext cx="1588" cy="504825"/>
          </a:xfrm>
          <a:prstGeom prst="line">
            <a:avLst/>
          </a:prstGeom>
          <a:noFill/>
          <a:ln w="31680" cap="sq">
            <a:solidFill>
              <a:srgbClr val="E01F25"/>
            </a:solidFill>
            <a:miter lim="800000"/>
            <a:headEnd/>
            <a:tailEnd type="triangle" w="med" len="med"/>
          </a:ln>
          <a:effectLst/>
        </p:spPr>
        <p:txBody>
          <a:bodyPr/>
          <a:lstStyle/>
          <a:p>
            <a:endParaRPr lang="hr-HR"/>
          </a:p>
        </p:txBody>
      </p:sp>
      <p:sp>
        <p:nvSpPr>
          <p:cNvPr id="34826" name="Line 10"/>
          <p:cNvSpPr>
            <a:spLocks noChangeShapeType="1"/>
          </p:cNvSpPr>
          <p:nvPr/>
        </p:nvSpPr>
        <p:spPr bwMode="auto">
          <a:xfrm>
            <a:off x="4648200" y="3392488"/>
            <a:ext cx="1588" cy="504825"/>
          </a:xfrm>
          <a:prstGeom prst="line">
            <a:avLst/>
          </a:prstGeom>
          <a:noFill/>
          <a:ln w="31680" cap="sq">
            <a:solidFill>
              <a:srgbClr val="E01F25"/>
            </a:solidFill>
            <a:miter lim="800000"/>
            <a:headEnd/>
            <a:tailEnd type="triangle" w="med" len="med"/>
          </a:ln>
          <a:effectLst/>
        </p:spPr>
        <p:txBody>
          <a:bodyPr/>
          <a:lstStyle/>
          <a:p>
            <a:endParaRPr lang="hr-HR"/>
          </a:p>
        </p:txBody>
      </p:sp>
      <p:sp>
        <p:nvSpPr>
          <p:cNvPr id="34827" name="Line 11"/>
          <p:cNvSpPr>
            <a:spLocks noChangeShapeType="1"/>
          </p:cNvSpPr>
          <p:nvPr/>
        </p:nvSpPr>
        <p:spPr bwMode="auto">
          <a:xfrm>
            <a:off x="4648200" y="4464050"/>
            <a:ext cx="1588" cy="506413"/>
          </a:xfrm>
          <a:prstGeom prst="line">
            <a:avLst/>
          </a:prstGeom>
          <a:noFill/>
          <a:ln w="31680" cap="sq">
            <a:solidFill>
              <a:srgbClr val="E01F25"/>
            </a:solidFill>
            <a:miter lim="800000"/>
            <a:headEnd/>
            <a:tailEnd type="triangle" w="med" len="med"/>
          </a:ln>
          <a:effectLst/>
        </p:spPr>
        <p:txBody>
          <a:bodyPr/>
          <a:lstStyle/>
          <a:p>
            <a:endParaRPr lang="hr-HR"/>
          </a:p>
        </p:txBody>
      </p:sp>
      <p:sp>
        <p:nvSpPr>
          <p:cNvPr id="34828" name="Line 12"/>
          <p:cNvSpPr>
            <a:spLocks noChangeShapeType="1"/>
          </p:cNvSpPr>
          <p:nvPr/>
        </p:nvSpPr>
        <p:spPr bwMode="auto">
          <a:xfrm>
            <a:off x="4648200" y="5440363"/>
            <a:ext cx="1588" cy="427037"/>
          </a:xfrm>
          <a:prstGeom prst="line">
            <a:avLst/>
          </a:prstGeom>
          <a:noFill/>
          <a:ln w="31680" cap="sq">
            <a:solidFill>
              <a:srgbClr val="E01F25"/>
            </a:solidFill>
            <a:miter lim="800000"/>
            <a:headEnd/>
            <a:tailEnd type="triangle" w="med" len="med"/>
          </a:ln>
          <a:effectLst/>
        </p:spPr>
        <p:txBody>
          <a:bodyPr/>
          <a:lstStyle/>
          <a:p>
            <a:endParaRPr lang="hr-HR"/>
          </a:p>
        </p:txBody>
      </p:sp>
      <p:sp>
        <p:nvSpPr>
          <p:cNvPr id="34829" name="Text Box 13"/>
          <p:cNvSpPr txBox="1">
            <a:spLocks noChangeArrowheads="1"/>
          </p:cNvSpPr>
          <p:nvPr/>
        </p:nvSpPr>
        <p:spPr bwMode="auto">
          <a:xfrm>
            <a:off x="1547664" y="404664"/>
            <a:ext cx="6934200" cy="642937"/>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3600" dirty="0">
                <a:latin typeface="+mj-lt"/>
              </a:rPr>
              <a:t>TIP 1 - PATOFIZIOLOGIJA</a:t>
            </a:r>
          </a:p>
        </p:txBody>
      </p:sp>
      <p:sp>
        <p:nvSpPr>
          <p:cNvPr id="34830" name="Line 14"/>
          <p:cNvSpPr>
            <a:spLocks noChangeShapeType="1"/>
          </p:cNvSpPr>
          <p:nvPr/>
        </p:nvSpPr>
        <p:spPr bwMode="auto">
          <a:xfrm>
            <a:off x="1524000" y="1371600"/>
            <a:ext cx="7010400" cy="1588"/>
          </a:xfrm>
          <a:prstGeom prst="line">
            <a:avLst/>
          </a:prstGeom>
          <a:noFill/>
          <a:ln w="9360" cap="sq">
            <a:solidFill>
              <a:srgbClr val="FF3300"/>
            </a:solidFill>
            <a:miter lim="800000"/>
            <a:headEnd/>
            <a:tailEnd/>
          </a:ln>
          <a:effectLst/>
        </p:spPr>
        <p:txBody>
          <a:bodyPr/>
          <a:lstStyle/>
          <a:p>
            <a:endParaRPr lang="hr-HR"/>
          </a:p>
        </p:txBody>
      </p:sp>
      <p:sp>
        <p:nvSpPr>
          <p:cNvPr id="34831" name="Rectangle 15"/>
          <p:cNvSpPr>
            <a:spLocks noChangeArrowheads="1"/>
          </p:cNvSpPr>
          <p:nvPr/>
        </p:nvSpPr>
        <p:spPr bwMode="auto">
          <a:xfrm>
            <a:off x="2133600" y="1752600"/>
            <a:ext cx="4953000" cy="381000"/>
          </a:xfrm>
          <a:prstGeom prst="rect">
            <a:avLst/>
          </a:prstGeom>
          <a:noFill/>
          <a:ln w="9360" cap="sq">
            <a:solidFill>
              <a:srgbClr val="0099CC"/>
            </a:solidFill>
            <a:miter lim="800000"/>
            <a:headEnd/>
            <a:tailEnd/>
          </a:ln>
          <a:effectLst/>
        </p:spPr>
        <p:txBody>
          <a:bodyPr wrap="none" anchor="ctr"/>
          <a:lstStyle/>
          <a:p>
            <a:endParaRPr lang="hr-HR"/>
          </a:p>
        </p:txBody>
      </p:sp>
      <p:sp>
        <p:nvSpPr>
          <p:cNvPr id="34832" name="Rectangle 16"/>
          <p:cNvSpPr>
            <a:spLocks noChangeArrowheads="1"/>
          </p:cNvSpPr>
          <p:nvPr/>
        </p:nvSpPr>
        <p:spPr bwMode="auto">
          <a:xfrm>
            <a:off x="1066800" y="2895600"/>
            <a:ext cx="7467600" cy="381000"/>
          </a:xfrm>
          <a:prstGeom prst="rect">
            <a:avLst/>
          </a:prstGeom>
          <a:noFill/>
          <a:ln w="9360" cap="sq">
            <a:solidFill>
              <a:srgbClr val="0099CC"/>
            </a:solidFill>
            <a:miter lim="800000"/>
            <a:headEnd/>
            <a:tailEnd/>
          </a:ln>
          <a:effectLst/>
        </p:spPr>
        <p:txBody>
          <a:bodyPr wrap="none" anchor="ctr"/>
          <a:lstStyle/>
          <a:p>
            <a:endParaRPr lang="hr-HR"/>
          </a:p>
        </p:txBody>
      </p:sp>
      <p:sp>
        <p:nvSpPr>
          <p:cNvPr id="34833" name="Rectangle 17"/>
          <p:cNvSpPr>
            <a:spLocks noChangeArrowheads="1"/>
          </p:cNvSpPr>
          <p:nvPr/>
        </p:nvSpPr>
        <p:spPr bwMode="auto">
          <a:xfrm>
            <a:off x="3124200" y="4038600"/>
            <a:ext cx="2971800" cy="381000"/>
          </a:xfrm>
          <a:prstGeom prst="rect">
            <a:avLst/>
          </a:prstGeom>
          <a:noFill/>
          <a:ln w="9360" cap="sq">
            <a:solidFill>
              <a:srgbClr val="0099CC"/>
            </a:solidFill>
            <a:miter lim="800000"/>
            <a:headEnd/>
            <a:tailEnd/>
          </a:ln>
          <a:effectLst/>
        </p:spPr>
        <p:txBody>
          <a:bodyPr wrap="none" anchor="ctr"/>
          <a:lstStyle/>
          <a:p>
            <a:endParaRPr lang="hr-HR"/>
          </a:p>
        </p:txBody>
      </p:sp>
      <p:sp>
        <p:nvSpPr>
          <p:cNvPr id="34834" name="Rectangle 18"/>
          <p:cNvSpPr>
            <a:spLocks noChangeArrowheads="1"/>
          </p:cNvSpPr>
          <p:nvPr/>
        </p:nvSpPr>
        <p:spPr bwMode="auto">
          <a:xfrm>
            <a:off x="838200" y="5029200"/>
            <a:ext cx="8001000" cy="381000"/>
          </a:xfrm>
          <a:prstGeom prst="rect">
            <a:avLst/>
          </a:prstGeom>
          <a:noFill/>
          <a:ln w="9360" cap="sq">
            <a:solidFill>
              <a:srgbClr val="0099CC"/>
            </a:solidFill>
            <a:miter lim="800000"/>
            <a:headEnd/>
            <a:tailEnd/>
          </a:ln>
          <a:effectLst/>
        </p:spPr>
        <p:txBody>
          <a:bodyPr wrap="none" anchor="ctr"/>
          <a:lstStyle/>
          <a:p>
            <a:endParaRPr lang="hr-HR"/>
          </a:p>
        </p:txBody>
      </p:sp>
      <p:sp>
        <p:nvSpPr>
          <p:cNvPr id="34835" name="Rectangle 19"/>
          <p:cNvSpPr>
            <a:spLocks noChangeArrowheads="1"/>
          </p:cNvSpPr>
          <p:nvPr/>
        </p:nvSpPr>
        <p:spPr bwMode="auto">
          <a:xfrm>
            <a:off x="1981200" y="5867400"/>
            <a:ext cx="5791200" cy="914400"/>
          </a:xfrm>
          <a:prstGeom prst="rect">
            <a:avLst/>
          </a:prstGeom>
          <a:noFill/>
          <a:ln w="9360" cap="sq">
            <a:solidFill>
              <a:srgbClr val="0099CC"/>
            </a:solidFill>
            <a:miter lim="800000"/>
            <a:headEnd/>
            <a:tailEnd/>
          </a:ln>
          <a:effectLst/>
        </p:spPr>
        <p:txBody>
          <a:bodyPr wrap="none" anchor="ctr"/>
          <a:lstStyle/>
          <a:p>
            <a:endParaRPr lang="hr-H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228600"/>
            <a:ext cx="7772400" cy="519113"/>
          </a:xfrm>
        </p:spPr>
        <p:txBody>
          <a:bodyPr/>
          <a:lstStyle/>
          <a:p>
            <a:pPr algn="ctr"/>
            <a:r>
              <a:rPr lang="hr-HR" sz="2800" dirty="0">
                <a:solidFill>
                  <a:schemeClr val="tx1"/>
                </a:solidFill>
                <a:latin typeface="+mn-lt"/>
              </a:rPr>
              <a:t>Stopalo u dijabetičara</a:t>
            </a:r>
            <a:endParaRPr lang="en-GB" sz="2800" dirty="0">
              <a:solidFill>
                <a:schemeClr val="tx1"/>
              </a:solidFill>
              <a:latin typeface="+mn-lt"/>
            </a:endParaRPr>
          </a:p>
        </p:txBody>
      </p:sp>
      <p:pic>
        <p:nvPicPr>
          <p:cNvPr id="109571" name="Picture 3"/>
          <p:cNvPicPr>
            <a:picLocks noChangeAspect="1" noChangeArrowheads="1"/>
          </p:cNvPicPr>
          <p:nvPr/>
        </p:nvPicPr>
        <p:blipFill>
          <a:blip r:embed="rId2" cstate="print"/>
          <a:srcRect/>
          <a:stretch>
            <a:fillRect/>
          </a:stretch>
        </p:blipFill>
        <p:spPr bwMode="auto">
          <a:xfrm>
            <a:off x="304800" y="914400"/>
            <a:ext cx="8458200" cy="5183188"/>
          </a:xfrm>
          <a:prstGeom prst="rect">
            <a:avLst/>
          </a:prstGeom>
          <a:noFill/>
          <a:ln w="9525">
            <a:noFill/>
            <a:miter lim="800000"/>
            <a:headEnd/>
            <a:tailEnd/>
          </a:ln>
          <a:effectLst/>
        </p:spPr>
      </p:pic>
    </p:spTree>
  </p:cSld>
  <p:clrMapOvr>
    <a:masterClrMapping/>
  </p:clrMapOvr>
  <p:transition>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755576" y="0"/>
            <a:ext cx="7772400" cy="519113"/>
          </a:xfrm>
        </p:spPr>
        <p:txBody>
          <a:bodyPr/>
          <a:lstStyle/>
          <a:p>
            <a:pPr algn="ctr"/>
            <a:r>
              <a:rPr lang="hr-HR" sz="2800" dirty="0">
                <a:solidFill>
                  <a:schemeClr val="tx1"/>
                </a:solidFill>
                <a:latin typeface="+mn-lt"/>
              </a:rPr>
              <a:t>Očna pozadina u dijabetičara</a:t>
            </a:r>
            <a:endParaRPr lang="en-GB" sz="2800" dirty="0">
              <a:solidFill>
                <a:schemeClr val="tx1"/>
              </a:solidFill>
              <a:latin typeface="+mn-lt"/>
            </a:endParaRPr>
          </a:p>
        </p:txBody>
      </p:sp>
      <p:pic>
        <p:nvPicPr>
          <p:cNvPr id="110595" name="Picture 3"/>
          <p:cNvPicPr>
            <a:picLocks noChangeAspect="1" noChangeArrowheads="1"/>
          </p:cNvPicPr>
          <p:nvPr/>
        </p:nvPicPr>
        <p:blipFill>
          <a:blip r:embed="rId2" cstate="print"/>
          <a:srcRect/>
          <a:stretch>
            <a:fillRect/>
          </a:stretch>
        </p:blipFill>
        <p:spPr bwMode="auto">
          <a:xfrm>
            <a:off x="1066800" y="1143000"/>
            <a:ext cx="7239000" cy="5715000"/>
          </a:xfrm>
          <a:prstGeom prst="rect">
            <a:avLst/>
          </a:prstGeom>
          <a:noFill/>
          <a:ln w="9525">
            <a:noFill/>
            <a:miter lim="800000"/>
            <a:headEnd/>
            <a:tailEnd/>
          </a:ln>
          <a:effectLst/>
        </p:spPr>
      </p:pic>
    </p:spTree>
  </p:cSld>
  <p:clrMapOvr>
    <a:masterClrMapping/>
  </p:clrMapOvr>
  <p:transition>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228600"/>
            <a:ext cx="7772400" cy="946150"/>
          </a:xfrm>
        </p:spPr>
        <p:txBody>
          <a:bodyPr/>
          <a:lstStyle/>
          <a:p>
            <a:pPr algn="ctr"/>
            <a:r>
              <a:rPr lang="hr-HR" sz="2800" dirty="0">
                <a:solidFill>
                  <a:schemeClr val="tx1"/>
                </a:solidFill>
                <a:latin typeface="+mn-lt"/>
              </a:rPr>
              <a:t>Pečati na mrežnici nakon laserske fotokoagulacije</a:t>
            </a:r>
            <a:endParaRPr lang="en-GB" sz="2800" dirty="0">
              <a:solidFill>
                <a:schemeClr val="tx1"/>
              </a:solidFill>
              <a:latin typeface="+mn-lt"/>
            </a:endParaRPr>
          </a:p>
        </p:txBody>
      </p:sp>
      <p:pic>
        <p:nvPicPr>
          <p:cNvPr id="111619" name="Picture 3"/>
          <p:cNvPicPr>
            <a:picLocks noChangeAspect="1" noChangeArrowheads="1"/>
          </p:cNvPicPr>
          <p:nvPr/>
        </p:nvPicPr>
        <p:blipFill>
          <a:blip r:embed="rId2" cstate="print"/>
          <a:srcRect/>
          <a:stretch>
            <a:fillRect/>
          </a:stretch>
        </p:blipFill>
        <p:spPr bwMode="auto">
          <a:xfrm>
            <a:off x="1524000" y="1219200"/>
            <a:ext cx="6400800" cy="4960938"/>
          </a:xfrm>
          <a:prstGeom prst="rect">
            <a:avLst/>
          </a:prstGeom>
          <a:noFill/>
          <a:ln w="9525">
            <a:noFill/>
            <a:miter lim="800000"/>
            <a:headEnd/>
            <a:tailEnd/>
          </a:ln>
          <a:effectLst/>
        </p:spPr>
      </p:pic>
    </p:spTree>
  </p:cSld>
  <p:clrMapOvr>
    <a:masterClrMapping/>
  </p:clrMapOvr>
  <p:transition>
    <p:pu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762000" y="304800"/>
            <a:ext cx="7772400" cy="519113"/>
          </a:xfrm>
        </p:spPr>
        <p:txBody>
          <a:bodyPr/>
          <a:lstStyle/>
          <a:p>
            <a:pPr algn="ctr"/>
            <a:r>
              <a:rPr lang="hr-HR" sz="2800" dirty="0"/>
              <a:t>“</a:t>
            </a:r>
            <a:r>
              <a:rPr lang="hr-HR" sz="2800" dirty="0">
                <a:solidFill>
                  <a:schemeClr val="tx1"/>
                </a:solidFill>
                <a:latin typeface="+mn-lt"/>
              </a:rPr>
              <a:t>Necrobiosis lipoidica diabeticorum”</a:t>
            </a:r>
            <a:endParaRPr lang="en-GB" sz="2800" dirty="0">
              <a:solidFill>
                <a:schemeClr val="tx1"/>
              </a:solidFill>
              <a:latin typeface="+mn-lt"/>
            </a:endParaRPr>
          </a:p>
        </p:txBody>
      </p:sp>
      <p:pic>
        <p:nvPicPr>
          <p:cNvPr id="112643" name="Picture 3"/>
          <p:cNvPicPr>
            <a:picLocks noChangeAspect="1" noChangeArrowheads="1"/>
          </p:cNvPicPr>
          <p:nvPr/>
        </p:nvPicPr>
        <p:blipFill>
          <a:blip r:embed="rId2" cstate="print"/>
          <a:srcRect/>
          <a:stretch>
            <a:fillRect/>
          </a:stretch>
        </p:blipFill>
        <p:spPr bwMode="auto">
          <a:xfrm>
            <a:off x="1524000" y="990600"/>
            <a:ext cx="6629400" cy="5595938"/>
          </a:xfrm>
          <a:prstGeom prst="rect">
            <a:avLst/>
          </a:prstGeom>
          <a:noFill/>
          <a:ln w="9525">
            <a:noFill/>
            <a:miter lim="800000"/>
            <a:headEnd/>
            <a:tailEnd/>
          </a:ln>
          <a:effectLst/>
        </p:spPr>
      </p:pic>
    </p:spTree>
  </p:cSld>
  <p:clrMapOvr>
    <a:masterClrMapping/>
  </p:clrMapOvr>
  <p:transition>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09600" y="228600"/>
            <a:ext cx="7772400" cy="946150"/>
          </a:xfrm>
        </p:spPr>
        <p:txBody>
          <a:bodyPr/>
          <a:lstStyle/>
          <a:p>
            <a:pPr algn="ctr"/>
            <a:r>
              <a:rPr lang="hr-HR" sz="2800" dirty="0">
                <a:solidFill>
                  <a:schemeClr val="tx1"/>
                </a:solidFill>
                <a:latin typeface="+mn-lt"/>
              </a:rPr>
              <a:t>Suženje potkoljenične arterije i stanje nakon PTA</a:t>
            </a:r>
            <a:endParaRPr lang="en-GB" sz="2800" dirty="0">
              <a:solidFill>
                <a:schemeClr val="tx1"/>
              </a:solidFill>
              <a:latin typeface="+mn-lt"/>
            </a:endParaRPr>
          </a:p>
        </p:txBody>
      </p:sp>
      <p:pic>
        <p:nvPicPr>
          <p:cNvPr id="113667" name="Picture 3"/>
          <p:cNvPicPr>
            <a:picLocks noChangeAspect="1" noChangeArrowheads="1"/>
          </p:cNvPicPr>
          <p:nvPr/>
        </p:nvPicPr>
        <p:blipFill>
          <a:blip r:embed="rId2" cstate="print"/>
          <a:srcRect/>
          <a:stretch>
            <a:fillRect/>
          </a:stretch>
        </p:blipFill>
        <p:spPr bwMode="auto">
          <a:xfrm>
            <a:off x="609600" y="1250950"/>
            <a:ext cx="8001000" cy="5607050"/>
          </a:xfrm>
          <a:prstGeom prst="rect">
            <a:avLst/>
          </a:prstGeom>
          <a:noFill/>
          <a:ln w="9525">
            <a:noFill/>
            <a:miter lim="800000"/>
            <a:headEnd/>
            <a:tailEnd/>
          </a:ln>
          <a:effectLst/>
        </p:spPr>
      </p:pic>
    </p:spTree>
  </p:cSld>
  <p:clrMapOvr>
    <a:masterClrMapping/>
  </p:clrMapOvr>
  <p:transition>
    <p:pu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130175"/>
            <a:ext cx="7772400" cy="2101850"/>
          </a:xfrm>
        </p:spPr>
        <p:txBody>
          <a:bodyPr/>
          <a:lstStyle/>
          <a:p>
            <a:pPr algn="ctr"/>
            <a:r>
              <a:rPr lang="hr-HR" dirty="0">
                <a:solidFill>
                  <a:schemeClr val="tx1"/>
                </a:solidFill>
                <a:latin typeface="+mn-lt"/>
              </a:rPr>
              <a:t>Ostale manifestacije kroničnih komplikacija šećerne bolesti</a:t>
            </a:r>
            <a:endParaRPr lang="en-GB" dirty="0">
              <a:solidFill>
                <a:schemeClr val="tx1"/>
              </a:solidFill>
              <a:latin typeface="+mn-lt"/>
            </a:endParaRPr>
          </a:p>
        </p:txBody>
      </p:sp>
      <p:sp>
        <p:nvSpPr>
          <p:cNvPr id="114691" name="Rectangle 3"/>
          <p:cNvSpPr>
            <a:spLocks noGrp="1" noChangeArrowheads="1"/>
          </p:cNvSpPr>
          <p:nvPr>
            <p:ph type="body" idx="1"/>
          </p:nvPr>
        </p:nvSpPr>
        <p:spPr>
          <a:xfrm>
            <a:off x="762000" y="2286000"/>
            <a:ext cx="7772400" cy="4114800"/>
          </a:xfrm>
        </p:spPr>
        <p:txBody>
          <a:bodyPr/>
          <a:lstStyle/>
          <a:p>
            <a:pPr>
              <a:lnSpc>
                <a:spcPct val="90000"/>
              </a:lnSpc>
            </a:pPr>
            <a:r>
              <a:rPr lang="hr-HR" dirty="0"/>
              <a:t>Kožne promjene(necrobiosis lipoidica,anularni granulom,scleroderma like sindrom,acantosis nigricans)</a:t>
            </a:r>
          </a:p>
          <a:p>
            <a:pPr>
              <a:lnSpc>
                <a:spcPct val="90000"/>
              </a:lnSpc>
            </a:pPr>
            <a:r>
              <a:rPr lang="hr-HR" dirty="0"/>
              <a:t>Impotencija i neplodnost</a:t>
            </a:r>
          </a:p>
          <a:p>
            <a:pPr>
              <a:lnSpc>
                <a:spcPct val="90000"/>
              </a:lnSpc>
            </a:pPr>
            <a:r>
              <a:rPr lang="hr-HR" dirty="0"/>
              <a:t>Smanjena koštana masa u dijabetičara tipa 1</a:t>
            </a:r>
          </a:p>
          <a:p>
            <a:pPr>
              <a:lnSpc>
                <a:spcPct val="90000"/>
              </a:lnSpc>
            </a:pPr>
            <a:r>
              <a:rPr lang="hr-HR" dirty="0"/>
              <a:t>Ubrzana pregradnja kosti u dijabetičara tipa 2</a:t>
            </a:r>
            <a:endParaRPr lang="en-GB" dirty="0"/>
          </a:p>
        </p:txBody>
      </p:sp>
    </p:spTree>
  </p:cSld>
  <p:clrMapOvr>
    <a:masterClrMapping/>
  </p:clrMapOvr>
  <p:transition>
    <p:pu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a:latin typeface="+mn-lt"/>
              </a:rPr>
              <a:t>Koronarna bolest- Srčani infarkt</a:t>
            </a:r>
          </a:p>
        </p:txBody>
      </p:sp>
      <p:pic>
        <p:nvPicPr>
          <p:cNvPr id="4" name="Picture 5"/>
          <p:cNvPicPr>
            <a:picLocks noGrp="1" noChangeAspect="1" noChangeArrowheads="1"/>
          </p:cNvPicPr>
          <p:nvPr>
            <p:ph idx="1"/>
          </p:nvPr>
        </p:nvPicPr>
        <p:blipFill>
          <a:blip r:embed="rId2" cstate="print"/>
          <a:srcRect/>
          <a:stretch>
            <a:fillRect/>
          </a:stretch>
        </p:blipFill>
        <p:spPr bwMode="auto">
          <a:xfrm>
            <a:off x="827584" y="1275632"/>
            <a:ext cx="7704856" cy="5582368"/>
          </a:xfrm>
          <a:prstGeom prst="rect">
            <a:avLst/>
          </a:prstGeom>
          <a:noFill/>
          <a:ln w="9525" cap="flat">
            <a:noFill/>
            <a:round/>
            <a:headEnd/>
            <a:tailEnd/>
          </a:ln>
          <a:effectLst/>
        </p:spPr>
      </p:pic>
    </p:spTree>
  </p:cSld>
  <p:clrMapOvr>
    <a:masterClrMapping/>
  </p:clrMapOvr>
  <p:transition>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GB"/>
              <a:t>Presentation title</a:t>
            </a:r>
          </a:p>
        </p:txBody>
      </p:sp>
      <p:sp>
        <p:nvSpPr>
          <p:cNvPr id="12" name="Slide Number Placeholder 4"/>
          <p:cNvSpPr>
            <a:spLocks noGrp="1"/>
          </p:cNvSpPr>
          <p:nvPr>
            <p:ph type="sldNum" sz="quarter" idx="11"/>
          </p:nvPr>
        </p:nvSpPr>
        <p:spPr/>
        <p:txBody>
          <a:bodyPr/>
          <a:lstStyle/>
          <a:p>
            <a:r>
              <a:rPr lang="en-GB"/>
              <a:t>Slide no </a:t>
            </a:r>
            <a:fld id="{6ED7FE53-A824-423C-BCF9-B56354BF7C71}" type="slidenum">
              <a:rPr lang="en-GB"/>
              <a:pPr/>
              <a:t>57</a:t>
            </a:fld>
            <a:endParaRPr lang="en-GB"/>
          </a:p>
        </p:txBody>
      </p:sp>
      <p:sp>
        <p:nvSpPr>
          <p:cNvPr id="13" name="Date Placeholder 5"/>
          <p:cNvSpPr>
            <a:spLocks noGrp="1"/>
          </p:cNvSpPr>
          <p:nvPr>
            <p:ph type="dt" sz="half" idx="12"/>
          </p:nvPr>
        </p:nvSpPr>
        <p:spPr/>
        <p:txBody>
          <a:bodyPr/>
          <a:lstStyle/>
          <a:p>
            <a:r>
              <a:rPr lang="en-GB"/>
              <a:t>Date</a:t>
            </a:r>
          </a:p>
        </p:txBody>
      </p:sp>
      <p:sp>
        <p:nvSpPr>
          <p:cNvPr id="612354" name="Rectangle 2"/>
          <p:cNvSpPr>
            <a:spLocks noGrp="1" noChangeArrowheads="1"/>
          </p:cNvSpPr>
          <p:nvPr>
            <p:ph type="title"/>
          </p:nvPr>
        </p:nvSpPr>
        <p:spPr>
          <a:xfrm>
            <a:off x="539552" y="260648"/>
            <a:ext cx="8094663" cy="555625"/>
          </a:xfrm>
        </p:spPr>
        <p:txBody>
          <a:bodyPr>
            <a:normAutofit fontScale="90000"/>
          </a:bodyPr>
          <a:lstStyle/>
          <a:p>
            <a:pPr algn="ctr"/>
            <a:r>
              <a:rPr lang="hr-HR" dirty="0">
                <a:latin typeface="+mn-lt"/>
              </a:rPr>
              <a:t>Troškovi dijabetesa u 7 EU zemalja:</a:t>
            </a:r>
            <a:endParaRPr lang="en-GB" dirty="0">
              <a:latin typeface="+mn-lt"/>
            </a:endParaRPr>
          </a:p>
        </p:txBody>
      </p:sp>
      <p:graphicFrame>
        <p:nvGraphicFramePr>
          <p:cNvPr id="612355" name="Object 3"/>
          <p:cNvGraphicFramePr>
            <a:graphicFrameLocks noChangeAspect="1"/>
          </p:cNvGraphicFramePr>
          <p:nvPr/>
        </p:nvGraphicFramePr>
        <p:xfrm>
          <a:off x="2528888" y="2533650"/>
          <a:ext cx="4086225" cy="3654425"/>
        </p:xfrm>
        <a:graphic>
          <a:graphicData uri="http://schemas.openxmlformats.org/presentationml/2006/ole">
            <mc:AlternateContent xmlns:mc="http://schemas.openxmlformats.org/markup-compatibility/2006">
              <mc:Choice xmlns:v="urn:schemas-microsoft-com:vml" Requires="v">
                <p:oleObj name="Chart" r:id="rId3" imgW="9163143" imgH="4743543" progId="MSGraph.Chart.8">
                  <p:embed followColorScheme="full"/>
                </p:oleObj>
              </mc:Choice>
              <mc:Fallback>
                <p:oleObj name="Chart" r:id="rId3" imgW="9163143" imgH="4743543" progId="MSGraph.Chart.8">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l="27374" t="5879" r="27689" b="9555"/>
                      <a:stretch>
                        <a:fillRect/>
                      </a:stretch>
                    </p:blipFill>
                    <p:spPr bwMode="auto">
                      <a:xfrm>
                        <a:off x="2528888" y="2533650"/>
                        <a:ext cx="4086225" cy="36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2356" name="Text Box 4"/>
          <p:cNvSpPr txBox="1">
            <a:spLocks noChangeArrowheads="1"/>
          </p:cNvSpPr>
          <p:nvPr/>
        </p:nvSpPr>
        <p:spPr bwMode="auto">
          <a:xfrm>
            <a:off x="0" y="6553200"/>
            <a:ext cx="2770188" cy="244475"/>
          </a:xfrm>
          <a:prstGeom prst="rect">
            <a:avLst/>
          </a:prstGeom>
          <a:noFill/>
          <a:ln w="12700">
            <a:noFill/>
            <a:miter lim="800000"/>
            <a:headEnd/>
            <a:tailEnd type="none" w="lg" len="med"/>
          </a:ln>
          <a:effectLst/>
        </p:spPr>
        <p:txBody>
          <a:bodyPr>
            <a:spAutoFit/>
          </a:bodyPr>
          <a:lstStyle/>
          <a:p>
            <a:pPr algn="l"/>
            <a:r>
              <a:rPr lang="en-GB" sz="1000" b="0">
                <a:solidFill>
                  <a:schemeClr val="tx1"/>
                </a:solidFill>
              </a:rPr>
              <a:t>CODE-2 (Jönsson 2002)</a:t>
            </a:r>
          </a:p>
        </p:txBody>
      </p:sp>
      <p:sp>
        <p:nvSpPr>
          <p:cNvPr id="612357" name="Text Box 5"/>
          <p:cNvSpPr txBox="1">
            <a:spLocks noChangeArrowheads="1"/>
          </p:cNvSpPr>
          <p:nvPr/>
        </p:nvSpPr>
        <p:spPr bwMode="auto">
          <a:xfrm>
            <a:off x="841375" y="3213100"/>
            <a:ext cx="2938463" cy="779463"/>
          </a:xfrm>
          <a:prstGeom prst="rect">
            <a:avLst/>
          </a:prstGeom>
          <a:noFill/>
          <a:ln w="12700">
            <a:noFill/>
            <a:miter lim="800000"/>
            <a:headEnd/>
            <a:tailEnd type="none" w="lg" len="med"/>
          </a:ln>
          <a:effectLst/>
        </p:spPr>
        <p:txBody>
          <a:bodyPr>
            <a:spAutoFit/>
          </a:bodyPr>
          <a:lstStyle/>
          <a:p>
            <a:pPr algn="l"/>
            <a:r>
              <a:rPr lang="en-GB">
                <a:solidFill>
                  <a:schemeClr val="tx1"/>
                </a:solidFill>
              </a:rPr>
              <a:t>Hospitali</a:t>
            </a:r>
            <a:r>
              <a:rPr lang="hr-HR">
                <a:solidFill>
                  <a:schemeClr val="tx1"/>
                </a:solidFill>
              </a:rPr>
              <a:t>zacija</a:t>
            </a:r>
            <a:r>
              <a:rPr lang="en-GB">
                <a:solidFill>
                  <a:schemeClr val="tx1"/>
                </a:solidFill>
              </a:rPr>
              <a:t> </a:t>
            </a:r>
            <a:endParaRPr lang="hr-HR">
              <a:solidFill>
                <a:schemeClr val="tx1"/>
              </a:solidFill>
            </a:endParaRPr>
          </a:p>
          <a:p>
            <a:pPr algn="l"/>
            <a:r>
              <a:rPr lang="en-GB">
                <a:solidFill>
                  <a:srgbClr val="CC0000"/>
                </a:solidFill>
              </a:rPr>
              <a:t>55%</a:t>
            </a:r>
          </a:p>
        </p:txBody>
      </p:sp>
      <p:sp>
        <p:nvSpPr>
          <p:cNvPr id="612358" name="Text Box 6"/>
          <p:cNvSpPr txBox="1">
            <a:spLocks noChangeArrowheads="1"/>
          </p:cNvSpPr>
          <p:nvPr/>
        </p:nvSpPr>
        <p:spPr bwMode="auto">
          <a:xfrm>
            <a:off x="4919663" y="2333625"/>
            <a:ext cx="3190875" cy="366713"/>
          </a:xfrm>
          <a:prstGeom prst="rect">
            <a:avLst/>
          </a:prstGeom>
          <a:noFill/>
          <a:ln w="12700">
            <a:noFill/>
            <a:miter lim="800000"/>
            <a:headEnd/>
            <a:tailEnd type="none" w="lg" len="med"/>
          </a:ln>
          <a:effectLst/>
        </p:spPr>
        <p:txBody>
          <a:bodyPr>
            <a:spAutoFit/>
          </a:bodyPr>
          <a:lstStyle/>
          <a:p>
            <a:pPr algn="l"/>
            <a:r>
              <a:rPr lang="hr-HR">
                <a:solidFill>
                  <a:schemeClr val="tx1"/>
                </a:solidFill>
              </a:rPr>
              <a:t>Lijekovi</a:t>
            </a:r>
            <a:r>
              <a:rPr lang="en-GB">
                <a:solidFill>
                  <a:schemeClr val="tx1"/>
                </a:solidFill>
              </a:rPr>
              <a:t> </a:t>
            </a:r>
            <a:r>
              <a:rPr lang="en-GB">
                <a:solidFill>
                  <a:srgbClr val="CC0000"/>
                </a:solidFill>
              </a:rPr>
              <a:t>7%</a:t>
            </a:r>
          </a:p>
        </p:txBody>
      </p:sp>
      <p:sp>
        <p:nvSpPr>
          <p:cNvPr id="612359" name="Text Box 7"/>
          <p:cNvSpPr txBox="1">
            <a:spLocks noChangeArrowheads="1"/>
          </p:cNvSpPr>
          <p:nvPr/>
        </p:nvSpPr>
        <p:spPr bwMode="auto">
          <a:xfrm>
            <a:off x="6457950" y="3741738"/>
            <a:ext cx="2938463" cy="641350"/>
          </a:xfrm>
          <a:prstGeom prst="rect">
            <a:avLst/>
          </a:prstGeom>
          <a:noFill/>
          <a:ln w="12700">
            <a:noFill/>
            <a:miter lim="800000"/>
            <a:headEnd/>
            <a:tailEnd type="none" w="lg" len="med"/>
          </a:ln>
          <a:effectLst/>
        </p:spPr>
        <p:txBody>
          <a:bodyPr>
            <a:spAutoFit/>
          </a:bodyPr>
          <a:lstStyle/>
          <a:p>
            <a:pPr algn="l"/>
            <a:r>
              <a:rPr lang="hr-HR">
                <a:solidFill>
                  <a:schemeClr val="tx1"/>
                </a:solidFill>
              </a:rPr>
              <a:t>Poliklinička skrb</a:t>
            </a:r>
            <a:r>
              <a:rPr lang="en-GB">
                <a:solidFill>
                  <a:schemeClr val="tx1"/>
                </a:solidFill>
              </a:rPr>
              <a:t> </a:t>
            </a:r>
            <a:r>
              <a:rPr lang="en-GB">
                <a:solidFill>
                  <a:srgbClr val="CC0000"/>
                </a:solidFill>
              </a:rPr>
              <a:t>18%</a:t>
            </a:r>
          </a:p>
        </p:txBody>
      </p:sp>
      <p:sp>
        <p:nvSpPr>
          <p:cNvPr id="612360" name="Text Box 8"/>
          <p:cNvSpPr txBox="1">
            <a:spLocks noChangeArrowheads="1"/>
          </p:cNvSpPr>
          <p:nvPr/>
        </p:nvSpPr>
        <p:spPr bwMode="auto">
          <a:xfrm>
            <a:off x="6313488" y="5221288"/>
            <a:ext cx="2938462" cy="366712"/>
          </a:xfrm>
          <a:prstGeom prst="rect">
            <a:avLst/>
          </a:prstGeom>
          <a:noFill/>
          <a:ln w="12700">
            <a:noFill/>
            <a:miter lim="800000"/>
            <a:headEnd/>
            <a:tailEnd type="none" w="lg" len="med"/>
          </a:ln>
          <a:effectLst/>
        </p:spPr>
        <p:txBody>
          <a:bodyPr>
            <a:spAutoFit/>
          </a:bodyPr>
          <a:lstStyle/>
          <a:p>
            <a:pPr algn="l"/>
            <a:r>
              <a:rPr lang="hr-HR">
                <a:solidFill>
                  <a:schemeClr val="tx1"/>
                </a:solidFill>
              </a:rPr>
              <a:t>Ostalo</a:t>
            </a:r>
            <a:r>
              <a:rPr lang="en-GB">
                <a:solidFill>
                  <a:schemeClr val="tx1"/>
                </a:solidFill>
              </a:rPr>
              <a:t> </a:t>
            </a:r>
            <a:r>
              <a:rPr lang="en-GB">
                <a:solidFill>
                  <a:srgbClr val="CC0000"/>
                </a:solidFill>
              </a:rPr>
              <a:t>20%</a:t>
            </a:r>
          </a:p>
        </p:txBody>
      </p:sp>
      <p:sp>
        <p:nvSpPr>
          <p:cNvPr id="612361" name="Line 9"/>
          <p:cNvSpPr>
            <a:spLocks noChangeShapeType="1"/>
          </p:cNvSpPr>
          <p:nvPr/>
        </p:nvSpPr>
        <p:spPr bwMode="auto">
          <a:xfrm flipH="1">
            <a:off x="4895850" y="2711450"/>
            <a:ext cx="41275" cy="168275"/>
          </a:xfrm>
          <a:prstGeom prst="line">
            <a:avLst/>
          </a:prstGeom>
          <a:noFill/>
          <a:ln w="12700">
            <a:solidFill>
              <a:schemeClr val="folHlink"/>
            </a:solidFill>
            <a:round/>
            <a:headEnd/>
            <a:tailEnd type="none" w="lg" len="med"/>
          </a:ln>
          <a:effectLst/>
        </p:spPr>
        <p:txBody>
          <a:bodyPr/>
          <a:lstStyle/>
          <a:p>
            <a:endParaRPr lang="hr-HR"/>
          </a:p>
        </p:txBody>
      </p:sp>
      <p:sp>
        <p:nvSpPr>
          <p:cNvPr id="612362" name="Text Box 10"/>
          <p:cNvSpPr txBox="1">
            <a:spLocks noChangeArrowheads="1"/>
          </p:cNvSpPr>
          <p:nvPr/>
        </p:nvSpPr>
        <p:spPr bwMode="auto">
          <a:xfrm>
            <a:off x="250825" y="1196975"/>
            <a:ext cx="8661400" cy="646331"/>
          </a:xfrm>
          <a:prstGeom prst="rect">
            <a:avLst/>
          </a:prstGeom>
          <a:noFill/>
          <a:ln w="12700">
            <a:noFill/>
            <a:miter lim="800000"/>
            <a:headEnd/>
            <a:tailEnd type="none" w="lg" len="med"/>
          </a:ln>
          <a:effectLst/>
        </p:spPr>
        <p:txBody>
          <a:bodyPr>
            <a:spAutoFit/>
          </a:bodyPr>
          <a:lstStyle/>
          <a:p>
            <a:pPr algn="ctr"/>
            <a:r>
              <a:rPr lang="hr-HR" b="0" dirty="0"/>
              <a:t>Distribucija ukupnih troškova liječenja dijabetesa tipa 2</a:t>
            </a:r>
            <a:r>
              <a:rPr lang="en-GB" b="0" dirty="0"/>
              <a:t> </a:t>
            </a:r>
            <a:r>
              <a:rPr lang="hr-HR" b="0" dirty="0"/>
              <a:t>u Švedskoj</a:t>
            </a:r>
            <a:r>
              <a:rPr lang="en-GB" b="0" dirty="0"/>
              <a:t>, </a:t>
            </a:r>
            <a:r>
              <a:rPr lang="en-GB" b="0" dirty="0" err="1"/>
              <a:t>Belgi</a:t>
            </a:r>
            <a:r>
              <a:rPr lang="hr-HR" b="0" dirty="0"/>
              <a:t>ji</a:t>
            </a:r>
            <a:r>
              <a:rPr lang="en-GB" b="0" dirty="0"/>
              <a:t>, </a:t>
            </a:r>
            <a:r>
              <a:rPr lang="hr-HR" b="0" dirty="0"/>
              <a:t>Njemačkoj</a:t>
            </a:r>
            <a:r>
              <a:rPr lang="en-GB" b="0" dirty="0"/>
              <a:t>, Franc</a:t>
            </a:r>
            <a:r>
              <a:rPr lang="hr-HR" b="0" dirty="0"/>
              <a:t>uskoj</a:t>
            </a:r>
            <a:r>
              <a:rPr lang="en-GB" b="0" dirty="0"/>
              <a:t>, </a:t>
            </a:r>
            <a:r>
              <a:rPr lang="hr-HR" b="0" dirty="0"/>
              <a:t>Nizozemskoj</a:t>
            </a:r>
            <a:r>
              <a:rPr lang="en-GB" b="0" dirty="0"/>
              <a:t>, </a:t>
            </a:r>
            <a:r>
              <a:rPr lang="hr-HR" b="0" dirty="0"/>
              <a:t>Španjolskoj</a:t>
            </a:r>
            <a:r>
              <a:rPr lang="en-GB" b="0" dirty="0"/>
              <a:t> </a:t>
            </a:r>
            <a:r>
              <a:rPr lang="hr-HR" b="0" dirty="0"/>
              <a:t>i</a:t>
            </a:r>
            <a:r>
              <a:rPr lang="en-GB" b="0" dirty="0"/>
              <a:t> Ital</a:t>
            </a:r>
            <a:r>
              <a:rPr lang="hr-HR" b="0" dirty="0"/>
              <a:t>iji</a:t>
            </a:r>
            <a:endParaRPr lang="en-GB" b="0" dirty="0"/>
          </a:p>
        </p:txBody>
      </p:sp>
    </p:spTree>
  </p:cSld>
  <p:clrMapOvr>
    <a:masterClrMapping/>
  </p:clrMapOvr>
  <p:transition>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t>Presentation title</a:t>
            </a:r>
          </a:p>
        </p:txBody>
      </p:sp>
      <p:sp>
        <p:nvSpPr>
          <p:cNvPr id="5" name="Slide Number Placeholder 4"/>
          <p:cNvSpPr>
            <a:spLocks noGrp="1"/>
          </p:cNvSpPr>
          <p:nvPr>
            <p:ph type="sldNum" sz="quarter" idx="11"/>
          </p:nvPr>
        </p:nvSpPr>
        <p:spPr/>
        <p:txBody>
          <a:bodyPr/>
          <a:lstStyle/>
          <a:p>
            <a:r>
              <a:rPr lang="en-GB"/>
              <a:t>Slide no </a:t>
            </a:r>
            <a:fld id="{060ADC45-2C56-4C03-8ACE-1F5CF6436852}" type="slidenum">
              <a:rPr lang="en-GB"/>
              <a:pPr/>
              <a:t>58</a:t>
            </a:fld>
            <a:endParaRPr lang="en-GB"/>
          </a:p>
        </p:txBody>
      </p:sp>
      <p:sp>
        <p:nvSpPr>
          <p:cNvPr id="6" name="Date Placeholder 5"/>
          <p:cNvSpPr>
            <a:spLocks noGrp="1"/>
          </p:cNvSpPr>
          <p:nvPr>
            <p:ph type="dt" sz="half" idx="12"/>
          </p:nvPr>
        </p:nvSpPr>
        <p:spPr/>
        <p:txBody>
          <a:bodyPr/>
          <a:lstStyle/>
          <a:p>
            <a:r>
              <a:rPr lang="en-GB"/>
              <a:t>Date</a:t>
            </a:r>
          </a:p>
        </p:txBody>
      </p:sp>
      <p:sp>
        <p:nvSpPr>
          <p:cNvPr id="653314" name="Rectangle 2"/>
          <p:cNvSpPr>
            <a:spLocks noGrp="1" noChangeArrowheads="1"/>
          </p:cNvSpPr>
          <p:nvPr>
            <p:ph type="title"/>
          </p:nvPr>
        </p:nvSpPr>
        <p:spPr>
          <a:xfrm>
            <a:off x="457200" y="260648"/>
            <a:ext cx="8686800" cy="838200"/>
          </a:xfrm>
        </p:spPr>
        <p:txBody>
          <a:bodyPr>
            <a:noAutofit/>
          </a:bodyPr>
          <a:lstStyle/>
          <a:p>
            <a:pPr algn="ctr"/>
            <a:r>
              <a:rPr lang="hr-HR" sz="2800" dirty="0">
                <a:solidFill>
                  <a:schemeClr val="tx1"/>
                </a:solidFill>
              </a:rPr>
              <a:t>Troškovi komplikacija prema tipu komplikacije i udjelima u ukupnom trošku bolesti</a:t>
            </a:r>
          </a:p>
        </p:txBody>
      </p:sp>
      <p:pic>
        <p:nvPicPr>
          <p:cNvPr id="653318" name="Picture 6"/>
          <p:cNvPicPr>
            <a:picLocks noChangeAspect="1" noChangeArrowheads="1"/>
          </p:cNvPicPr>
          <p:nvPr/>
        </p:nvPicPr>
        <p:blipFill>
          <a:blip r:embed="rId2" cstate="print"/>
          <a:srcRect/>
          <a:stretch>
            <a:fillRect/>
          </a:stretch>
        </p:blipFill>
        <p:spPr bwMode="auto">
          <a:xfrm>
            <a:off x="250825" y="1987550"/>
            <a:ext cx="8553450" cy="3375025"/>
          </a:xfrm>
          <a:prstGeom prst="rect">
            <a:avLst/>
          </a:prstGeom>
          <a:noFill/>
          <a:ln w="3175" algn="ctr">
            <a:noFill/>
            <a:miter lim="800000"/>
            <a:headEnd/>
            <a:tailEnd/>
          </a:ln>
          <a:effectLst/>
        </p:spPr>
      </p:pic>
      <p:sp>
        <p:nvSpPr>
          <p:cNvPr id="7" name="Oval 6"/>
          <p:cNvSpPr/>
          <p:nvPr/>
        </p:nvSpPr>
        <p:spPr>
          <a:xfrm>
            <a:off x="7596336" y="4509120"/>
            <a:ext cx="136815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ransition>
    <p:pu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1763688" y="332656"/>
            <a:ext cx="5670550" cy="769938"/>
          </a:xfrm>
          <a:prstGeom prst="rect">
            <a:avLst/>
          </a:prstGeom>
          <a:noFill/>
          <a:ln w="9525" cap="flat">
            <a:noFill/>
            <a:round/>
            <a:headEnd/>
            <a:tailEnd/>
          </a:ln>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3600" dirty="0">
                <a:effectLst>
                  <a:outerShdw blurRad="38100" dist="38100" dir="2700000" algn="tl">
                    <a:srgbClr val="000000">
                      <a:alpha val="43137"/>
                    </a:srgbClr>
                  </a:outerShdw>
                </a:effectLst>
              </a:rPr>
              <a:t>KOMPLIKACIJE ŠEĆERNE BOLESTI</a:t>
            </a:r>
          </a:p>
        </p:txBody>
      </p:sp>
      <p:sp>
        <p:nvSpPr>
          <p:cNvPr id="68610" name="Rectangle 2"/>
          <p:cNvSpPr>
            <a:spLocks noChangeArrowheads="1"/>
          </p:cNvSpPr>
          <p:nvPr/>
        </p:nvSpPr>
        <p:spPr bwMode="auto">
          <a:xfrm>
            <a:off x="92075" y="1295400"/>
            <a:ext cx="8435975" cy="963613"/>
          </a:xfrm>
          <a:prstGeom prst="rect">
            <a:avLst/>
          </a:prstGeom>
          <a:noFill/>
          <a:ln w="9525" cap="flat">
            <a:noFill/>
            <a:round/>
            <a:headEnd/>
            <a:tailEnd/>
          </a:ln>
          <a:effectLst/>
        </p:spPr>
        <p:txBody>
          <a:bodyPr lIns="90000" tIns="46800" rIns="90000" bIns="46800"/>
          <a:lstStyle/>
          <a:p>
            <a:pPr marL="287338" indent="-287338">
              <a:lnSpc>
                <a:spcPct val="120000"/>
              </a:lnSpc>
              <a:spcBef>
                <a:spcPts val="600"/>
              </a:spcBef>
              <a:buClr>
                <a:srgbClr val="FFFFCC"/>
              </a:buClr>
              <a:buSzPct val="60000"/>
              <a:buFont typeface="Times New Roman" pitchFamily="16" charset="0"/>
              <a:buBlip>
                <a:blip r:embed="rId3"/>
              </a:buBlip>
              <a:tabLst>
                <a:tab pos="287338" algn="l"/>
                <a:tab pos="1201738" algn="l"/>
                <a:tab pos="2116138" algn="l"/>
                <a:tab pos="3030538" algn="l"/>
                <a:tab pos="3944938" algn="l"/>
                <a:tab pos="4859338" algn="l"/>
                <a:tab pos="5773738" algn="l"/>
                <a:tab pos="6688138" algn="l"/>
                <a:tab pos="7602538" algn="l"/>
                <a:tab pos="8516938" algn="l"/>
                <a:tab pos="9431338" algn="l"/>
                <a:tab pos="10345738" algn="l"/>
              </a:tabLst>
            </a:pPr>
            <a:r>
              <a:rPr lang="hr-HR" i="1" dirty="0">
                <a:solidFill>
                  <a:srgbClr val="FF0000"/>
                </a:solidFill>
                <a:effectLst>
                  <a:outerShdw blurRad="38100" dist="38100" dir="2700000" algn="tl">
                    <a:srgbClr val="000000"/>
                  </a:outerShdw>
                </a:effectLst>
                <a:ea typeface="MS PGothic" pitchFamily="32" charset="-128"/>
              </a:rPr>
              <a:t>svakih 7 sekundi jedna osoba umre od komplikacija dijabetesa</a:t>
            </a:r>
          </a:p>
          <a:p>
            <a:pPr marL="287338" indent="-287338">
              <a:lnSpc>
                <a:spcPct val="120000"/>
              </a:lnSpc>
              <a:spcBef>
                <a:spcPts val="600"/>
              </a:spcBef>
              <a:buClr>
                <a:srgbClr val="FFFFCC"/>
              </a:buClr>
              <a:buSzPct val="60000"/>
              <a:tabLst>
                <a:tab pos="287338" algn="l"/>
                <a:tab pos="1201738" algn="l"/>
                <a:tab pos="2116138" algn="l"/>
                <a:tab pos="3030538" algn="l"/>
                <a:tab pos="3944938" algn="l"/>
                <a:tab pos="4859338" algn="l"/>
                <a:tab pos="5773738" algn="l"/>
                <a:tab pos="6688138" algn="l"/>
                <a:tab pos="7602538" algn="l"/>
                <a:tab pos="8516938" algn="l"/>
                <a:tab pos="9431338" algn="l"/>
                <a:tab pos="10345738" algn="l"/>
              </a:tabLst>
            </a:pPr>
            <a:endParaRPr lang="fr-FR" b="1" i="1" dirty="0">
              <a:solidFill>
                <a:srgbClr val="00FF00"/>
              </a:solidFill>
              <a:effectLst>
                <a:outerShdw blurRad="38100" dist="38100" dir="2700000" algn="tl">
                  <a:srgbClr val="000000"/>
                </a:outerShdw>
              </a:effectLst>
              <a:ea typeface="MS PGothic" pitchFamily="32" charset="-128"/>
            </a:endParaRPr>
          </a:p>
        </p:txBody>
      </p:sp>
      <p:pic>
        <p:nvPicPr>
          <p:cNvPr id="68611" name="Picture 3"/>
          <p:cNvPicPr>
            <a:picLocks noChangeAspect="1" noChangeArrowheads="1"/>
          </p:cNvPicPr>
          <p:nvPr/>
        </p:nvPicPr>
        <p:blipFill>
          <a:blip r:embed="rId4" cstate="print"/>
          <a:srcRect/>
          <a:stretch>
            <a:fillRect/>
          </a:stretch>
        </p:blipFill>
        <p:spPr bwMode="auto">
          <a:xfrm>
            <a:off x="92075" y="1916112"/>
            <a:ext cx="1522413" cy="1584895"/>
          </a:xfrm>
          <a:prstGeom prst="rect">
            <a:avLst/>
          </a:prstGeom>
          <a:noFill/>
          <a:ln w="9525" cap="flat">
            <a:noFill/>
            <a:round/>
            <a:headEnd/>
            <a:tailEnd/>
          </a:ln>
          <a:effectLst/>
        </p:spPr>
      </p:pic>
      <p:pic>
        <p:nvPicPr>
          <p:cNvPr id="68612" name="Picture 4"/>
          <p:cNvPicPr>
            <a:picLocks noChangeAspect="1" noChangeArrowheads="1"/>
          </p:cNvPicPr>
          <p:nvPr/>
        </p:nvPicPr>
        <p:blipFill>
          <a:blip r:embed="rId5" cstate="print"/>
          <a:srcRect/>
          <a:stretch>
            <a:fillRect/>
          </a:stretch>
        </p:blipFill>
        <p:spPr bwMode="auto">
          <a:xfrm>
            <a:off x="1673224" y="2246410"/>
            <a:ext cx="2610743" cy="1662015"/>
          </a:xfrm>
          <a:prstGeom prst="rect">
            <a:avLst/>
          </a:prstGeom>
          <a:noFill/>
          <a:ln w="9525" cap="flat">
            <a:noFill/>
            <a:round/>
            <a:headEnd/>
            <a:tailEnd/>
          </a:ln>
          <a:effectLst/>
        </p:spPr>
      </p:pic>
      <p:pic>
        <p:nvPicPr>
          <p:cNvPr id="68613" name="Picture 5"/>
          <p:cNvPicPr>
            <a:picLocks noChangeAspect="1" noChangeArrowheads="1"/>
          </p:cNvPicPr>
          <p:nvPr/>
        </p:nvPicPr>
        <p:blipFill>
          <a:blip r:embed="rId6" cstate="print"/>
          <a:srcRect/>
          <a:stretch>
            <a:fillRect/>
          </a:stretch>
        </p:blipFill>
        <p:spPr bwMode="auto">
          <a:xfrm>
            <a:off x="5652120" y="4365104"/>
            <a:ext cx="3153432" cy="2058441"/>
          </a:xfrm>
          <a:prstGeom prst="rect">
            <a:avLst/>
          </a:prstGeom>
          <a:noFill/>
          <a:ln w="9525" cap="flat">
            <a:noFill/>
            <a:round/>
            <a:headEnd/>
            <a:tailEnd/>
          </a:ln>
          <a:effectLst/>
        </p:spPr>
      </p:pic>
      <p:pic>
        <p:nvPicPr>
          <p:cNvPr id="68614" name="Picture 6"/>
          <p:cNvPicPr>
            <a:picLocks noChangeAspect="1" noChangeArrowheads="1"/>
          </p:cNvPicPr>
          <p:nvPr/>
        </p:nvPicPr>
        <p:blipFill>
          <a:blip r:embed="rId7" cstate="print"/>
          <a:srcRect/>
          <a:stretch>
            <a:fillRect/>
          </a:stretch>
        </p:blipFill>
        <p:spPr bwMode="auto">
          <a:xfrm>
            <a:off x="4499992" y="1988840"/>
            <a:ext cx="2797004" cy="2163887"/>
          </a:xfrm>
          <a:prstGeom prst="rect">
            <a:avLst/>
          </a:prstGeom>
          <a:noFill/>
          <a:ln w="9525" cap="flat">
            <a:noFill/>
            <a:round/>
            <a:headEnd/>
            <a:tailEnd/>
          </a:ln>
          <a:effectLst/>
        </p:spPr>
      </p:pic>
      <p:pic>
        <p:nvPicPr>
          <p:cNvPr id="68615" name="Picture 7"/>
          <p:cNvPicPr>
            <a:picLocks noChangeAspect="1" noChangeArrowheads="1"/>
          </p:cNvPicPr>
          <p:nvPr/>
        </p:nvPicPr>
        <p:blipFill>
          <a:blip r:embed="rId8" cstate="print"/>
          <a:srcRect/>
          <a:stretch>
            <a:fillRect/>
          </a:stretch>
        </p:blipFill>
        <p:spPr bwMode="auto">
          <a:xfrm>
            <a:off x="207292" y="4365104"/>
            <a:ext cx="2386684" cy="2402409"/>
          </a:xfrm>
          <a:prstGeom prst="rect">
            <a:avLst/>
          </a:prstGeom>
          <a:noFill/>
          <a:ln w="9525" cap="flat">
            <a:noFill/>
            <a:round/>
            <a:headEnd/>
            <a:tailEnd/>
          </a:ln>
          <a:effectLst/>
        </p:spPr>
      </p:pic>
      <p:pic>
        <p:nvPicPr>
          <p:cNvPr id="68616" name="Picture 8"/>
          <p:cNvPicPr>
            <a:picLocks noChangeAspect="1" noChangeArrowheads="1"/>
          </p:cNvPicPr>
          <p:nvPr/>
        </p:nvPicPr>
        <p:blipFill>
          <a:blip r:embed="rId9" cstate="print"/>
          <a:srcRect l="24837"/>
          <a:stretch>
            <a:fillRect/>
          </a:stretch>
        </p:blipFill>
        <p:spPr bwMode="auto">
          <a:xfrm>
            <a:off x="2784474" y="4365104"/>
            <a:ext cx="2370297" cy="2034109"/>
          </a:xfrm>
          <a:prstGeom prst="rect">
            <a:avLst/>
          </a:prstGeom>
          <a:noFill/>
          <a:ln w="9525" cap="flat">
            <a:noFill/>
            <a:round/>
            <a:headEnd/>
            <a:tailEnd/>
          </a:ln>
          <a:effectLst/>
        </p:spPr>
      </p:pic>
      <p:sp>
        <p:nvSpPr>
          <p:cNvPr id="68617" name="Text Box 9"/>
          <p:cNvSpPr txBox="1">
            <a:spLocks noChangeArrowheads="1"/>
          </p:cNvSpPr>
          <p:nvPr/>
        </p:nvSpPr>
        <p:spPr bwMode="auto">
          <a:xfrm>
            <a:off x="134938" y="3444875"/>
            <a:ext cx="1292190" cy="371513"/>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1800" b="1" i="1" dirty="0">
                <a:cs typeface="Arial" charset="0"/>
              </a:rPr>
              <a:t>retinopatije</a:t>
            </a:r>
          </a:p>
        </p:txBody>
      </p:sp>
      <p:sp>
        <p:nvSpPr>
          <p:cNvPr id="68618" name="Text Box 10"/>
          <p:cNvSpPr txBox="1">
            <a:spLocks noChangeArrowheads="1"/>
          </p:cNvSpPr>
          <p:nvPr/>
        </p:nvSpPr>
        <p:spPr bwMode="auto">
          <a:xfrm>
            <a:off x="2166938" y="3906838"/>
            <a:ext cx="1238137" cy="371513"/>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1800" b="1" i="1" dirty="0">
                <a:cs typeface="Arial" charset="0"/>
              </a:rPr>
              <a:t>nefropatije</a:t>
            </a:r>
          </a:p>
        </p:txBody>
      </p:sp>
      <p:sp>
        <p:nvSpPr>
          <p:cNvPr id="68619" name="Text Box 11"/>
          <p:cNvSpPr txBox="1">
            <a:spLocks noChangeArrowheads="1"/>
          </p:cNvSpPr>
          <p:nvPr/>
        </p:nvSpPr>
        <p:spPr bwMode="auto">
          <a:xfrm>
            <a:off x="7233627" y="2708920"/>
            <a:ext cx="1910373" cy="648512"/>
          </a:xfrm>
          <a:prstGeom prst="rect">
            <a:avLst/>
          </a:prstGeom>
          <a:noFill/>
          <a:ln w="9525" cap="flat">
            <a:noFill/>
            <a:round/>
            <a:headEnd/>
            <a:tailEnd/>
          </a:ln>
          <a:effectLst/>
        </p:spPr>
        <p:txBody>
          <a:bodyPr wrap="non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1800" b="1" i="1" dirty="0">
                <a:cs typeface="Arial" charset="0"/>
              </a:rPr>
              <a:t>kardiovaskularne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1800" b="1" i="1" dirty="0">
                <a:cs typeface="Arial" charset="0"/>
              </a:rPr>
              <a:t>komplikacije</a:t>
            </a:r>
          </a:p>
        </p:txBody>
      </p:sp>
      <p:sp>
        <p:nvSpPr>
          <p:cNvPr id="68620" name="Text Box 12"/>
          <p:cNvSpPr txBox="1">
            <a:spLocks noChangeArrowheads="1"/>
          </p:cNvSpPr>
          <p:nvPr/>
        </p:nvSpPr>
        <p:spPr bwMode="auto">
          <a:xfrm>
            <a:off x="2860675" y="6418263"/>
            <a:ext cx="2638071" cy="371513"/>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1800" b="1" i="1" dirty="0">
                <a:cs typeface="Arial" charset="0"/>
              </a:rPr>
              <a:t>dijabetičko stopalo i šaka</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539750" y="333375"/>
            <a:ext cx="8229600" cy="1143000"/>
          </a:xfrm>
          <a:prstGeom prst="rect">
            <a:avLst/>
          </a:prstGeom>
          <a:noFill/>
          <a:ln w="9525" cap="flat">
            <a:noFill/>
            <a:round/>
            <a:headEnd/>
            <a:tailEnd/>
          </a:ln>
          <a:effec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3600" dirty="0">
                <a:latin typeface="+mj-lt"/>
              </a:rPr>
              <a:t>TIP 2 - PATOFIZIOLOGIJA  </a:t>
            </a:r>
            <a:br>
              <a:rPr lang="hr-HR" sz="1800" b="1" dirty="0">
                <a:solidFill>
                  <a:srgbClr val="CC0000"/>
                </a:solidFill>
                <a:effectLst>
                  <a:outerShdw blurRad="38100" dist="38100" dir="2700000" algn="tl">
                    <a:srgbClr val="000000"/>
                  </a:outerShdw>
                </a:effectLst>
                <a:latin typeface="Arial" charset="0"/>
              </a:rPr>
            </a:br>
            <a:endParaRPr lang="hr-HR" sz="1800" b="1" dirty="0">
              <a:solidFill>
                <a:srgbClr val="CC0000"/>
              </a:solidFill>
              <a:effectLst>
                <a:outerShdw blurRad="38100" dist="38100" dir="2700000" algn="tl">
                  <a:srgbClr val="000000"/>
                </a:outerShdw>
              </a:effectLst>
              <a:latin typeface="Arial" charset="0"/>
            </a:endParaRPr>
          </a:p>
        </p:txBody>
      </p:sp>
      <p:sp>
        <p:nvSpPr>
          <p:cNvPr id="35842" name="Freeform 2"/>
          <p:cNvSpPr>
            <a:spLocks/>
          </p:cNvSpPr>
          <p:nvPr/>
        </p:nvSpPr>
        <p:spPr bwMode="auto">
          <a:xfrm>
            <a:off x="5029200" y="3295650"/>
            <a:ext cx="2516188" cy="742950"/>
          </a:xfrm>
          <a:custGeom>
            <a:avLst/>
            <a:gdLst/>
            <a:ahLst/>
            <a:cxnLst>
              <a:cxn ang="0">
                <a:pos x="432" y="0"/>
              </a:cxn>
              <a:cxn ang="0">
                <a:pos x="0" y="288"/>
              </a:cxn>
            </a:cxnLst>
            <a:rect l="0" t="0" r="r" b="b"/>
            <a:pathLst>
              <a:path w="433" h="289">
                <a:moveTo>
                  <a:pt x="432" y="0"/>
                </a:moveTo>
                <a:lnTo>
                  <a:pt x="0" y="288"/>
                </a:lnTo>
              </a:path>
            </a:pathLst>
          </a:custGeom>
          <a:noFill/>
          <a:ln w="38160" cap="rnd">
            <a:solidFill>
              <a:srgbClr val="FF0000"/>
            </a:solidFill>
            <a:round/>
            <a:headEnd/>
            <a:tailEnd type="stealth" w="med" len="med"/>
          </a:ln>
          <a:effectLst/>
        </p:spPr>
        <p:txBody>
          <a:bodyPr wrap="none" anchor="ctr"/>
          <a:lstStyle/>
          <a:p>
            <a:endParaRPr lang="hr-HR"/>
          </a:p>
        </p:txBody>
      </p:sp>
      <p:sp>
        <p:nvSpPr>
          <p:cNvPr id="35843" name="Rectangle 3"/>
          <p:cNvSpPr>
            <a:spLocks noChangeArrowheads="1"/>
          </p:cNvSpPr>
          <p:nvPr/>
        </p:nvSpPr>
        <p:spPr bwMode="auto">
          <a:xfrm>
            <a:off x="6418263" y="2533650"/>
            <a:ext cx="2166937" cy="708613"/>
          </a:xfrm>
          <a:prstGeom prst="rect">
            <a:avLst/>
          </a:prstGeom>
          <a:noFill/>
          <a:ln w="25560" cap="sq">
            <a:solidFill>
              <a:srgbClr val="0099CC"/>
            </a:solidFill>
            <a:miter lim="800000"/>
            <a:headEnd/>
            <a:tailEnd/>
          </a:ln>
          <a:effectLst/>
        </p:spPr>
        <p:txBody>
          <a:bodyPr lIns="92160" tIns="46080" rIns="92160" bIns="4608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2000" b="1" dirty="0">
                <a:latin typeface="Arial" charset="0"/>
              </a:rPr>
              <a:t>neosjetljivost na inzulin</a:t>
            </a:r>
            <a:endParaRPr lang="en-US" sz="2000" b="1" dirty="0">
              <a:latin typeface="Arial" charset="0"/>
            </a:endParaRPr>
          </a:p>
        </p:txBody>
      </p:sp>
      <p:sp>
        <p:nvSpPr>
          <p:cNvPr id="35844" name="Rectangle 4"/>
          <p:cNvSpPr>
            <a:spLocks noChangeArrowheads="1"/>
          </p:cNvSpPr>
          <p:nvPr/>
        </p:nvSpPr>
        <p:spPr bwMode="auto">
          <a:xfrm>
            <a:off x="1060776" y="5064125"/>
            <a:ext cx="7959082" cy="400837"/>
          </a:xfrm>
          <a:prstGeom prst="rect">
            <a:avLst/>
          </a:prstGeom>
          <a:noFill/>
          <a:ln w="25560" cap="sq">
            <a:solidFill>
              <a:srgbClr val="0099CC"/>
            </a:solidFill>
            <a:miter lim="800000"/>
            <a:headEnd/>
            <a:tailEnd/>
          </a:ln>
          <a:effectLst/>
        </p:spPr>
        <p:txBody>
          <a:bodyPr wrap="none" lIns="92160" tIns="46080" rIns="92160" bIns="4608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2000" b="1" dirty="0">
                <a:latin typeface="Arial" charset="0"/>
              </a:rPr>
              <a:t>neprimjerena glikemija natašte, </a:t>
            </a:r>
            <a:r>
              <a:rPr lang="en-US" sz="2000" b="1" dirty="0" err="1">
                <a:latin typeface="Arial" charset="0"/>
              </a:rPr>
              <a:t>poremećena</a:t>
            </a:r>
            <a:r>
              <a:rPr lang="en-US" sz="2000" b="1" dirty="0">
                <a:latin typeface="Arial" charset="0"/>
              </a:rPr>
              <a:t> </a:t>
            </a:r>
            <a:r>
              <a:rPr lang="en-US" sz="2000" b="1" dirty="0" err="1">
                <a:latin typeface="Arial" charset="0"/>
              </a:rPr>
              <a:t>tolerancija</a:t>
            </a:r>
            <a:r>
              <a:rPr lang="en-US" sz="2000" b="1" dirty="0">
                <a:latin typeface="Arial" charset="0"/>
              </a:rPr>
              <a:t> </a:t>
            </a:r>
            <a:r>
              <a:rPr lang="en-US" sz="2000" b="1" dirty="0" err="1">
                <a:latin typeface="Arial" charset="0"/>
              </a:rPr>
              <a:t>glukoze</a:t>
            </a:r>
            <a:endParaRPr lang="en-US" sz="2000" b="1" dirty="0">
              <a:latin typeface="Arial" charset="0"/>
            </a:endParaRPr>
          </a:p>
        </p:txBody>
      </p:sp>
      <p:sp>
        <p:nvSpPr>
          <p:cNvPr id="35845" name="Rectangle 5"/>
          <p:cNvSpPr>
            <a:spLocks noChangeArrowheads="1"/>
          </p:cNvSpPr>
          <p:nvPr/>
        </p:nvSpPr>
        <p:spPr bwMode="auto">
          <a:xfrm>
            <a:off x="3200400" y="5918200"/>
            <a:ext cx="3810000" cy="370059"/>
          </a:xfrm>
          <a:prstGeom prst="rect">
            <a:avLst/>
          </a:prstGeom>
          <a:noFill/>
          <a:ln w="25560" cap="sq">
            <a:solidFill>
              <a:srgbClr val="0099CC"/>
            </a:solidFill>
            <a:miter lim="800000"/>
            <a:headEnd/>
            <a:tailEnd/>
          </a:ln>
          <a:effectLst/>
        </p:spPr>
        <p:txBody>
          <a:bodyPr lIns="92160" tIns="46080" rIns="92160" bIns="4608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err="1">
                <a:latin typeface="Arial" charset="0"/>
              </a:rPr>
              <a:t>šećerna</a:t>
            </a:r>
            <a:r>
              <a:rPr lang="en-US" b="1" dirty="0">
                <a:latin typeface="Arial" charset="0"/>
              </a:rPr>
              <a:t> </a:t>
            </a:r>
            <a:r>
              <a:rPr lang="en-US" b="1" dirty="0" err="1">
                <a:latin typeface="Arial" charset="0"/>
              </a:rPr>
              <a:t>bolest</a:t>
            </a:r>
            <a:r>
              <a:rPr lang="en-US" b="1" dirty="0">
                <a:latin typeface="Arial" charset="0"/>
              </a:rPr>
              <a:t>, tip 2</a:t>
            </a:r>
          </a:p>
        </p:txBody>
      </p:sp>
      <p:sp>
        <p:nvSpPr>
          <p:cNvPr id="35846" name="Rectangle 6"/>
          <p:cNvSpPr>
            <a:spLocks noChangeArrowheads="1"/>
          </p:cNvSpPr>
          <p:nvPr/>
        </p:nvSpPr>
        <p:spPr bwMode="auto">
          <a:xfrm>
            <a:off x="1475656" y="1484784"/>
            <a:ext cx="7112000" cy="400837"/>
          </a:xfrm>
          <a:prstGeom prst="rect">
            <a:avLst/>
          </a:prstGeom>
          <a:noFill/>
          <a:ln w="25560" cap="sq">
            <a:solidFill>
              <a:srgbClr val="0099CC"/>
            </a:solidFill>
            <a:miter lim="800000"/>
            <a:headEnd/>
            <a:tailEnd/>
          </a:ln>
          <a:effectLst/>
        </p:spPr>
        <p:txBody>
          <a:bodyPr lIns="92160" tIns="46080" rIns="92160" bIns="4608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err="1">
                <a:latin typeface="Arial" charset="0"/>
              </a:rPr>
              <a:t>genetska</a:t>
            </a:r>
            <a:r>
              <a:rPr lang="en-US" sz="2000" b="1" dirty="0">
                <a:latin typeface="Arial" charset="0"/>
              </a:rPr>
              <a:t> </a:t>
            </a:r>
            <a:r>
              <a:rPr lang="en-US" sz="2000" b="1" dirty="0" err="1">
                <a:latin typeface="Arial" charset="0"/>
              </a:rPr>
              <a:t>predispozicija</a:t>
            </a:r>
            <a:r>
              <a:rPr lang="en-US" sz="2000" b="1" dirty="0">
                <a:latin typeface="Arial" charset="0"/>
              </a:rPr>
              <a:t>/</a:t>
            </a:r>
            <a:r>
              <a:rPr lang="en-US" sz="2000" b="1" dirty="0" err="1">
                <a:latin typeface="Arial" charset="0"/>
              </a:rPr>
              <a:t>čimbenici</a:t>
            </a:r>
            <a:r>
              <a:rPr lang="en-US" sz="2000" b="1" dirty="0">
                <a:latin typeface="Arial" charset="0"/>
              </a:rPr>
              <a:t> </a:t>
            </a:r>
            <a:r>
              <a:rPr lang="en-US" sz="2000" b="1" dirty="0" err="1">
                <a:latin typeface="Arial" charset="0"/>
              </a:rPr>
              <a:t>okoline</a:t>
            </a:r>
            <a:r>
              <a:rPr lang="en-US" sz="2000" b="1" dirty="0">
                <a:latin typeface="Arial" charset="0"/>
              </a:rPr>
              <a:t>, </a:t>
            </a:r>
            <a:r>
              <a:rPr lang="en-US" sz="2000" b="1" dirty="0" err="1">
                <a:latin typeface="Arial" charset="0"/>
              </a:rPr>
              <a:t>npr</a:t>
            </a:r>
            <a:r>
              <a:rPr lang="en-US" sz="2000" b="1" dirty="0">
                <a:latin typeface="Arial" charset="0"/>
              </a:rPr>
              <a:t>. </a:t>
            </a:r>
            <a:r>
              <a:rPr lang="en-US" sz="2000" b="1" dirty="0" err="1">
                <a:latin typeface="Arial" charset="0"/>
              </a:rPr>
              <a:t>debljina</a:t>
            </a:r>
            <a:endParaRPr lang="en-US" sz="2000" b="1" dirty="0">
              <a:latin typeface="Arial" charset="0"/>
            </a:endParaRPr>
          </a:p>
        </p:txBody>
      </p:sp>
      <p:sp>
        <p:nvSpPr>
          <p:cNvPr id="35847" name="Rectangle 7"/>
          <p:cNvSpPr>
            <a:spLocks noChangeArrowheads="1"/>
          </p:cNvSpPr>
          <p:nvPr/>
        </p:nvSpPr>
        <p:spPr bwMode="auto">
          <a:xfrm>
            <a:off x="990600" y="2533650"/>
            <a:ext cx="3810000" cy="708613"/>
          </a:xfrm>
          <a:prstGeom prst="rect">
            <a:avLst/>
          </a:prstGeom>
          <a:noFill/>
          <a:ln w="25560" cap="sq">
            <a:solidFill>
              <a:srgbClr val="0099CC"/>
            </a:solidFill>
            <a:miter lim="800000"/>
            <a:headEnd/>
            <a:tailEnd/>
          </a:ln>
          <a:effectLst/>
        </p:spPr>
        <p:txBody>
          <a:bodyPr lIns="92160" tIns="46080" rIns="92160" bIns="4608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latin typeface="Arial" charset="0"/>
              </a:rPr>
              <a:t>beta - </a:t>
            </a:r>
            <a:r>
              <a:rPr lang="en-US" sz="2000" b="1" dirty="0" err="1">
                <a:latin typeface="Arial" charset="0"/>
              </a:rPr>
              <a:t>stanice</a:t>
            </a:r>
            <a:r>
              <a:rPr lang="en-US" sz="2000" b="1" dirty="0">
                <a:latin typeface="Arial" charset="0"/>
              </a:rPr>
              <a:t> - </a:t>
            </a:r>
            <a:r>
              <a:rPr lang="en-US" sz="2000" b="1" dirty="0" err="1">
                <a:latin typeface="Arial" charset="0"/>
              </a:rPr>
              <a:t>sekretorna</a:t>
            </a:r>
            <a:r>
              <a:rPr lang="en-US" sz="2000" b="1" dirty="0">
                <a:latin typeface="Arial" charset="0"/>
              </a:rPr>
              <a:t> </a:t>
            </a:r>
            <a:r>
              <a:rPr lang="en-US" sz="2000" b="1" dirty="0" err="1">
                <a:latin typeface="Arial" charset="0"/>
              </a:rPr>
              <a:t>sposobnost</a:t>
            </a:r>
            <a:endParaRPr lang="en-US" sz="2000" b="1" dirty="0">
              <a:latin typeface="Arial" charset="0"/>
            </a:endParaRPr>
          </a:p>
        </p:txBody>
      </p:sp>
      <p:sp>
        <p:nvSpPr>
          <p:cNvPr id="35848" name="Rectangle 8"/>
          <p:cNvSpPr>
            <a:spLocks noChangeArrowheads="1"/>
          </p:cNvSpPr>
          <p:nvPr/>
        </p:nvSpPr>
        <p:spPr bwMode="auto">
          <a:xfrm>
            <a:off x="3194385" y="4191000"/>
            <a:ext cx="3688682" cy="400837"/>
          </a:xfrm>
          <a:prstGeom prst="rect">
            <a:avLst/>
          </a:prstGeom>
          <a:noFill/>
          <a:ln w="25560" cap="sq">
            <a:solidFill>
              <a:srgbClr val="0099CC"/>
            </a:solidFill>
            <a:miter lim="800000"/>
            <a:headEnd/>
            <a:tailEnd/>
          </a:ln>
          <a:effectLst/>
        </p:spPr>
        <p:txBody>
          <a:bodyPr wrap="none" lIns="92160" tIns="46080" rIns="92160" bIns="4608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err="1">
                <a:latin typeface="Arial" charset="0"/>
              </a:rPr>
              <a:t>relativan</a:t>
            </a:r>
            <a:r>
              <a:rPr lang="en-US" sz="2000" b="1" dirty="0">
                <a:latin typeface="Arial" charset="0"/>
              </a:rPr>
              <a:t> </a:t>
            </a:r>
            <a:r>
              <a:rPr lang="en-US" sz="2000" b="1" dirty="0" err="1">
                <a:latin typeface="Arial" charset="0"/>
              </a:rPr>
              <a:t>nedostatak</a:t>
            </a:r>
            <a:r>
              <a:rPr lang="en-US" sz="2000" b="1" dirty="0">
                <a:latin typeface="Arial" charset="0"/>
              </a:rPr>
              <a:t> </a:t>
            </a:r>
            <a:r>
              <a:rPr lang="en-US" sz="2000" b="1" dirty="0" err="1">
                <a:latin typeface="Arial" charset="0"/>
              </a:rPr>
              <a:t>inzulina</a:t>
            </a:r>
            <a:endParaRPr lang="en-US" sz="2000" b="1" dirty="0">
              <a:latin typeface="Arial" charset="0"/>
            </a:endParaRPr>
          </a:p>
        </p:txBody>
      </p:sp>
      <p:sp>
        <p:nvSpPr>
          <p:cNvPr id="35849" name="Freeform 9"/>
          <p:cNvSpPr>
            <a:spLocks/>
          </p:cNvSpPr>
          <p:nvPr/>
        </p:nvSpPr>
        <p:spPr bwMode="auto">
          <a:xfrm>
            <a:off x="2830513" y="2057400"/>
            <a:ext cx="522287" cy="469900"/>
          </a:xfrm>
          <a:custGeom>
            <a:avLst/>
            <a:gdLst/>
            <a:ahLst/>
            <a:cxnLst>
              <a:cxn ang="0">
                <a:pos x="376" y="0"/>
              </a:cxn>
              <a:cxn ang="0">
                <a:pos x="0" y="342"/>
              </a:cxn>
            </a:cxnLst>
            <a:rect l="0" t="0" r="r" b="b"/>
            <a:pathLst>
              <a:path w="377" h="343">
                <a:moveTo>
                  <a:pt x="376" y="0"/>
                </a:moveTo>
                <a:lnTo>
                  <a:pt x="0" y="342"/>
                </a:lnTo>
              </a:path>
            </a:pathLst>
          </a:custGeom>
          <a:noFill/>
          <a:ln w="38160" cap="rnd">
            <a:solidFill>
              <a:srgbClr val="FF0000"/>
            </a:solidFill>
            <a:round/>
            <a:headEnd/>
            <a:tailEnd type="stealth" w="med" len="med"/>
          </a:ln>
          <a:effectLst/>
        </p:spPr>
        <p:txBody>
          <a:bodyPr wrap="none" anchor="ctr"/>
          <a:lstStyle/>
          <a:p>
            <a:endParaRPr lang="hr-HR"/>
          </a:p>
        </p:txBody>
      </p:sp>
      <p:sp>
        <p:nvSpPr>
          <p:cNvPr id="35850" name="Freeform 10"/>
          <p:cNvSpPr>
            <a:spLocks/>
          </p:cNvSpPr>
          <p:nvPr/>
        </p:nvSpPr>
        <p:spPr bwMode="auto">
          <a:xfrm>
            <a:off x="2819400" y="3295650"/>
            <a:ext cx="2057400" cy="742950"/>
          </a:xfrm>
          <a:custGeom>
            <a:avLst/>
            <a:gdLst/>
            <a:ahLst/>
            <a:cxnLst>
              <a:cxn ang="0">
                <a:pos x="0" y="0"/>
              </a:cxn>
              <a:cxn ang="0">
                <a:pos x="528" y="336"/>
              </a:cxn>
            </a:cxnLst>
            <a:rect l="0" t="0" r="r" b="b"/>
            <a:pathLst>
              <a:path w="529" h="337">
                <a:moveTo>
                  <a:pt x="0" y="0"/>
                </a:moveTo>
                <a:lnTo>
                  <a:pt x="528" y="336"/>
                </a:lnTo>
              </a:path>
            </a:pathLst>
          </a:custGeom>
          <a:noFill/>
          <a:ln w="38160" cap="rnd">
            <a:solidFill>
              <a:srgbClr val="FF0000"/>
            </a:solidFill>
            <a:round/>
            <a:headEnd/>
            <a:tailEnd type="stealth" w="med" len="med"/>
          </a:ln>
          <a:effectLst/>
        </p:spPr>
        <p:txBody>
          <a:bodyPr wrap="none" anchor="ctr"/>
          <a:lstStyle/>
          <a:p>
            <a:endParaRPr lang="hr-HR"/>
          </a:p>
        </p:txBody>
      </p:sp>
      <p:sp>
        <p:nvSpPr>
          <p:cNvPr id="35851" name="Freeform 11"/>
          <p:cNvSpPr>
            <a:spLocks/>
          </p:cNvSpPr>
          <p:nvPr/>
        </p:nvSpPr>
        <p:spPr bwMode="auto">
          <a:xfrm>
            <a:off x="5027613" y="5562600"/>
            <a:ext cx="3175" cy="328613"/>
          </a:xfrm>
          <a:custGeom>
            <a:avLst/>
            <a:gdLst/>
            <a:ahLst/>
            <a:cxnLst>
              <a:cxn ang="0">
                <a:pos x="0" y="0"/>
              </a:cxn>
              <a:cxn ang="0">
                <a:pos x="1" y="206"/>
              </a:cxn>
            </a:cxnLst>
            <a:rect l="0" t="0" r="r" b="b"/>
            <a:pathLst>
              <a:path w="2" h="207">
                <a:moveTo>
                  <a:pt x="0" y="0"/>
                </a:moveTo>
                <a:lnTo>
                  <a:pt x="1" y="206"/>
                </a:lnTo>
              </a:path>
            </a:pathLst>
          </a:custGeom>
          <a:noFill/>
          <a:ln w="38160" cap="rnd">
            <a:solidFill>
              <a:srgbClr val="FF0000"/>
            </a:solidFill>
            <a:round/>
            <a:headEnd/>
            <a:tailEnd type="stealth" w="med" len="med"/>
          </a:ln>
          <a:effectLst/>
        </p:spPr>
        <p:txBody>
          <a:bodyPr wrap="none" anchor="ctr"/>
          <a:lstStyle/>
          <a:p>
            <a:endParaRPr lang="hr-HR"/>
          </a:p>
        </p:txBody>
      </p:sp>
      <p:sp>
        <p:nvSpPr>
          <p:cNvPr id="35852" name="Freeform 12"/>
          <p:cNvSpPr>
            <a:spLocks/>
          </p:cNvSpPr>
          <p:nvPr/>
        </p:nvSpPr>
        <p:spPr bwMode="auto">
          <a:xfrm>
            <a:off x="5027613" y="4711700"/>
            <a:ext cx="3175" cy="317500"/>
          </a:xfrm>
          <a:custGeom>
            <a:avLst/>
            <a:gdLst/>
            <a:ahLst/>
            <a:cxnLst>
              <a:cxn ang="0">
                <a:pos x="0" y="0"/>
              </a:cxn>
              <a:cxn ang="0">
                <a:pos x="1" y="199"/>
              </a:cxn>
            </a:cxnLst>
            <a:rect l="0" t="0" r="r" b="b"/>
            <a:pathLst>
              <a:path w="2" h="200">
                <a:moveTo>
                  <a:pt x="0" y="0"/>
                </a:moveTo>
                <a:lnTo>
                  <a:pt x="1" y="199"/>
                </a:lnTo>
              </a:path>
            </a:pathLst>
          </a:custGeom>
          <a:noFill/>
          <a:ln w="38160" cap="rnd">
            <a:solidFill>
              <a:srgbClr val="FF0000"/>
            </a:solidFill>
            <a:round/>
            <a:headEnd/>
            <a:tailEnd type="stealth" w="med" len="med"/>
          </a:ln>
          <a:effectLst/>
        </p:spPr>
        <p:txBody>
          <a:bodyPr wrap="none" anchor="ctr"/>
          <a:lstStyle/>
          <a:p>
            <a:endParaRPr lang="hr-HR"/>
          </a:p>
        </p:txBody>
      </p:sp>
      <p:sp>
        <p:nvSpPr>
          <p:cNvPr id="35853" name="Freeform 13"/>
          <p:cNvSpPr>
            <a:spLocks/>
          </p:cNvSpPr>
          <p:nvPr/>
        </p:nvSpPr>
        <p:spPr bwMode="auto">
          <a:xfrm>
            <a:off x="7010400" y="2057400"/>
            <a:ext cx="457200" cy="457200"/>
          </a:xfrm>
          <a:custGeom>
            <a:avLst/>
            <a:gdLst/>
            <a:ahLst/>
            <a:cxnLst>
              <a:cxn ang="0">
                <a:pos x="0" y="0"/>
              </a:cxn>
              <a:cxn ang="0">
                <a:pos x="376" y="342"/>
              </a:cxn>
            </a:cxnLst>
            <a:rect l="0" t="0" r="r" b="b"/>
            <a:pathLst>
              <a:path w="377" h="343">
                <a:moveTo>
                  <a:pt x="0" y="0"/>
                </a:moveTo>
                <a:lnTo>
                  <a:pt x="376" y="342"/>
                </a:lnTo>
              </a:path>
            </a:pathLst>
          </a:custGeom>
          <a:noFill/>
          <a:ln w="38160" cap="rnd">
            <a:solidFill>
              <a:srgbClr val="FF0000"/>
            </a:solidFill>
            <a:round/>
            <a:headEnd/>
            <a:tailEnd type="stealth" w="med" len="med"/>
          </a:ln>
          <a:effectLst/>
        </p:spPr>
        <p:txBody>
          <a:bodyPr wrap="none" anchor="ctr"/>
          <a:lstStyle/>
          <a:p>
            <a:endParaRPr lang="hr-HR"/>
          </a:p>
        </p:txBody>
      </p:sp>
      <p:sp>
        <p:nvSpPr>
          <p:cNvPr id="35854" name="Line 14"/>
          <p:cNvSpPr>
            <a:spLocks noChangeShapeType="1"/>
          </p:cNvSpPr>
          <p:nvPr/>
        </p:nvSpPr>
        <p:spPr bwMode="auto">
          <a:xfrm>
            <a:off x="1524000" y="1371600"/>
            <a:ext cx="7010400" cy="1588"/>
          </a:xfrm>
          <a:prstGeom prst="line">
            <a:avLst/>
          </a:prstGeom>
          <a:noFill/>
          <a:ln w="9360" cap="sq">
            <a:solidFill>
              <a:srgbClr val="FF3300"/>
            </a:solidFill>
            <a:miter lim="800000"/>
            <a:headEnd/>
            <a:tailEnd/>
          </a:ln>
          <a:effectLst/>
        </p:spPr>
        <p:txBody>
          <a:bodyPr/>
          <a:lstStyle/>
          <a:p>
            <a:endParaRPr lang="hr-H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r>
              <a:rPr lang="en-GB"/>
              <a:t>Date</a:t>
            </a:r>
          </a:p>
        </p:txBody>
      </p:sp>
      <p:sp>
        <p:nvSpPr>
          <p:cNvPr id="3" name="Footer Placeholder 1"/>
          <p:cNvSpPr>
            <a:spLocks noGrp="1"/>
          </p:cNvSpPr>
          <p:nvPr>
            <p:ph type="ftr" sz="quarter" idx="11"/>
          </p:nvPr>
        </p:nvSpPr>
        <p:spPr/>
        <p:txBody>
          <a:bodyPr/>
          <a:lstStyle/>
          <a:p>
            <a:r>
              <a:rPr lang="en-GB"/>
              <a:t>Presentation title</a:t>
            </a:r>
          </a:p>
        </p:txBody>
      </p:sp>
      <p:sp>
        <p:nvSpPr>
          <p:cNvPr id="4" name="Slide Number Placeholder 2"/>
          <p:cNvSpPr>
            <a:spLocks noGrp="1"/>
          </p:cNvSpPr>
          <p:nvPr>
            <p:ph type="sldNum" sz="quarter" idx="12"/>
          </p:nvPr>
        </p:nvSpPr>
        <p:spPr/>
        <p:txBody>
          <a:bodyPr/>
          <a:lstStyle/>
          <a:p>
            <a:r>
              <a:rPr lang="en-GB"/>
              <a:t>Slide no </a:t>
            </a:r>
            <a:fld id="{D4C3EA06-1F49-4D34-B820-50EF7E485A23}" type="slidenum">
              <a:rPr lang="en-GB"/>
              <a:pPr/>
              <a:t>60</a:t>
            </a:fld>
            <a:endParaRPr lang="en-GB"/>
          </a:p>
        </p:txBody>
      </p:sp>
      <p:pic>
        <p:nvPicPr>
          <p:cNvPr id="660483" name="Picture 3" descr="C:\Documents and Settings\Saša\My Documents\My Pictures\Sljeme.JPG"/>
          <p:cNvPicPr>
            <a:picLocks noChangeAspect="1" noChangeArrowheads="1"/>
          </p:cNvPicPr>
          <p:nvPr/>
        </p:nvPicPr>
        <p:blipFill>
          <a:blip r:embed="rId2" cstate="print"/>
          <a:srcRect/>
          <a:stretch>
            <a:fillRect/>
          </a:stretch>
        </p:blipFill>
        <p:spPr bwMode="auto">
          <a:xfrm>
            <a:off x="228600" y="152400"/>
            <a:ext cx="8610600" cy="6400800"/>
          </a:xfrm>
          <a:prstGeom prst="rect">
            <a:avLst/>
          </a:prstGeom>
          <a:noFill/>
        </p:spPr>
      </p:pic>
      <p:pic>
        <p:nvPicPr>
          <p:cNvPr id="2" name="Slika 1">
            <a:extLst>
              <a:ext uri="{FF2B5EF4-FFF2-40B4-BE49-F238E27FC236}">
                <a16:creationId xmlns:a16="http://schemas.microsoft.com/office/drawing/2014/main" id="{D732477E-6FEF-DB63-AE56-937F981C9172}"/>
              </a:ext>
            </a:extLst>
          </p:cNvPr>
          <p:cNvPicPr>
            <a:picLocks noChangeAspect="1"/>
          </p:cNvPicPr>
          <p:nvPr/>
        </p:nvPicPr>
        <p:blipFill>
          <a:blip r:embed="rId3"/>
          <a:stretch>
            <a:fillRect/>
          </a:stretch>
        </p:blipFill>
        <p:spPr>
          <a:xfrm>
            <a:off x="865723" y="4463036"/>
            <a:ext cx="1548518" cy="481626"/>
          </a:xfrm>
          <a:prstGeom prst="rect">
            <a:avLst/>
          </a:prstGeom>
        </p:spPr>
      </p:pic>
      <p:pic>
        <p:nvPicPr>
          <p:cNvPr id="6" name="Slika 5">
            <a:extLst>
              <a:ext uri="{FF2B5EF4-FFF2-40B4-BE49-F238E27FC236}">
                <a16:creationId xmlns:a16="http://schemas.microsoft.com/office/drawing/2014/main" id="{FB69A261-6A46-03D3-354A-2F6655D5AB1A}"/>
              </a:ext>
            </a:extLst>
          </p:cNvPr>
          <p:cNvPicPr>
            <a:picLocks noChangeAspect="1"/>
          </p:cNvPicPr>
          <p:nvPr/>
        </p:nvPicPr>
        <p:blipFill>
          <a:blip r:embed="rId4"/>
          <a:stretch>
            <a:fillRect/>
          </a:stretch>
        </p:blipFill>
        <p:spPr>
          <a:xfrm>
            <a:off x="2633325" y="4322816"/>
            <a:ext cx="2993395" cy="853514"/>
          </a:xfrm>
          <a:prstGeom prst="rect">
            <a:avLst/>
          </a:prstGeom>
        </p:spPr>
      </p:pic>
      <p:pic>
        <p:nvPicPr>
          <p:cNvPr id="7" name="Slika 6">
            <a:extLst>
              <a:ext uri="{FF2B5EF4-FFF2-40B4-BE49-F238E27FC236}">
                <a16:creationId xmlns:a16="http://schemas.microsoft.com/office/drawing/2014/main" id="{5AE3273A-DDD2-7481-770C-5BF80AEABA5E}"/>
              </a:ext>
            </a:extLst>
          </p:cNvPr>
          <p:cNvPicPr>
            <a:picLocks noChangeAspect="1"/>
          </p:cNvPicPr>
          <p:nvPr/>
        </p:nvPicPr>
        <p:blipFill>
          <a:blip r:embed="rId5"/>
          <a:stretch>
            <a:fillRect/>
          </a:stretch>
        </p:blipFill>
        <p:spPr>
          <a:xfrm>
            <a:off x="5690548" y="4508760"/>
            <a:ext cx="786452" cy="390178"/>
          </a:xfrm>
          <a:prstGeom prst="rect">
            <a:avLst/>
          </a:prstGeom>
        </p:spPr>
      </p:pic>
      <p:pic>
        <p:nvPicPr>
          <p:cNvPr id="8" name="Slika 7">
            <a:extLst>
              <a:ext uri="{FF2B5EF4-FFF2-40B4-BE49-F238E27FC236}">
                <a16:creationId xmlns:a16="http://schemas.microsoft.com/office/drawing/2014/main" id="{411A69A2-98A1-0D6D-1A40-AE66376D883E}"/>
              </a:ext>
            </a:extLst>
          </p:cNvPr>
          <p:cNvPicPr>
            <a:picLocks noChangeAspect="1"/>
          </p:cNvPicPr>
          <p:nvPr/>
        </p:nvPicPr>
        <p:blipFill>
          <a:blip r:embed="rId6"/>
          <a:stretch>
            <a:fillRect/>
          </a:stretch>
        </p:blipFill>
        <p:spPr>
          <a:xfrm>
            <a:off x="6838246" y="4505557"/>
            <a:ext cx="560881" cy="408467"/>
          </a:xfrm>
          <a:prstGeom prst="rect">
            <a:avLst/>
          </a:prstGeom>
        </p:spPr>
      </p:pic>
      <p:sp>
        <p:nvSpPr>
          <p:cNvPr id="11" name="TekstniOkvir 10">
            <a:extLst>
              <a:ext uri="{FF2B5EF4-FFF2-40B4-BE49-F238E27FC236}">
                <a16:creationId xmlns:a16="http://schemas.microsoft.com/office/drawing/2014/main" id="{6C1298DC-0B6F-4E5B-A3B1-F4D132A5E7B0}"/>
              </a:ext>
            </a:extLst>
          </p:cNvPr>
          <p:cNvSpPr txBox="1"/>
          <p:nvPr/>
        </p:nvSpPr>
        <p:spPr>
          <a:xfrm>
            <a:off x="1691680" y="2842430"/>
            <a:ext cx="5256584" cy="1200329"/>
          </a:xfrm>
          <a:prstGeom prst="rect">
            <a:avLst/>
          </a:prstGeom>
          <a:noFill/>
        </p:spPr>
        <p:txBody>
          <a:bodyPr wrap="square">
            <a:spAutoFit/>
          </a:bodyPr>
          <a:lstStyle/>
          <a:p>
            <a:r>
              <a:rPr lang="pt-BR" dirty="0"/>
              <a:t>Za više o EU fondovima:</a:t>
            </a:r>
          </a:p>
          <a:p>
            <a:r>
              <a:rPr lang="pt-BR" dirty="0">
                <a:hlinkClick r:id="rId7"/>
              </a:rPr>
              <a:t>https://strukturnifondovi.hr/eu-fondovi/</a:t>
            </a:r>
            <a:endParaRPr lang="hr-HR" dirty="0"/>
          </a:p>
          <a:p>
            <a:endParaRPr lang="pt-BR" dirty="0"/>
          </a:p>
          <a:p>
            <a:endParaRPr lang="pt-BR" dirty="0"/>
          </a:p>
        </p:txBody>
      </p:sp>
    </p:spTree>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762000" y="1371600"/>
            <a:ext cx="2057400" cy="296863"/>
          </a:xfrm>
          <a:prstGeom prst="rect">
            <a:avLst/>
          </a:prstGeom>
          <a:solidFill>
            <a:srgbClr val="FF9900"/>
          </a:solidFill>
          <a:ln w="9525" cap="flat">
            <a:noFill/>
            <a:round/>
            <a:headEnd/>
            <a:tailEnd/>
          </a:ln>
          <a:effectLst/>
        </p:spPr>
        <p:txBody>
          <a:bodyPr lIns="0" tIns="0" rIns="0" bIns="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000066"/>
                </a:solidFill>
                <a:latin typeface="Arial" charset="0"/>
              </a:rPr>
              <a:t>obilježja</a:t>
            </a:r>
          </a:p>
        </p:txBody>
      </p:sp>
      <p:sp>
        <p:nvSpPr>
          <p:cNvPr id="37890" name="Rectangle 2"/>
          <p:cNvSpPr>
            <a:spLocks noChangeArrowheads="1"/>
          </p:cNvSpPr>
          <p:nvPr/>
        </p:nvSpPr>
        <p:spPr bwMode="auto">
          <a:xfrm>
            <a:off x="3048000" y="1371600"/>
            <a:ext cx="2743200" cy="304800"/>
          </a:xfrm>
          <a:prstGeom prst="rect">
            <a:avLst/>
          </a:prstGeom>
          <a:solidFill>
            <a:srgbClr val="FF9900"/>
          </a:solidFill>
          <a:ln w="9525" cap="flat">
            <a:noFill/>
            <a:round/>
            <a:headEnd/>
            <a:tailEnd/>
          </a:ln>
          <a:effectLst/>
        </p:spPr>
        <p:txBody>
          <a:bodyPr lIns="0" tIns="0" rIns="0" bIns="0"/>
          <a:lstStyle/>
          <a:p>
            <a:pPr marL="184150" lvl="1" indent="273050" algn="ctr">
              <a:buClrTx/>
              <a:buFontTx/>
              <a:buNone/>
              <a:tabLst>
                <a:tab pos="184150" algn="l"/>
                <a:tab pos="1098550" algn="l"/>
                <a:tab pos="2012950" algn="l"/>
                <a:tab pos="2927350" algn="l"/>
                <a:tab pos="3841750" algn="l"/>
                <a:tab pos="4756150" algn="l"/>
                <a:tab pos="5670550" algn="l"/>
                <a:tab pos="6584950" algn="l"/>
                <a:tab pos="7499350" algn="l"/>
                <a:tab pos="8413750" algn="l"/>
                <a:tab pos="9328150" algn="l"/>
                <a:tab pos="10242550" algn="l"/>
              </a:tabLst>
            </a:pPr>
            <a:r>
              <a:rPr lang="hr-HR" sz="2000" b="1">
                <a:solidFill>
                  <a:srgbClr val="000066"/>
                </a:solidFill>
                <a:latin typeface="Arial" charset="0"/>
              </a:rPr>
              <a:t>TIP 1</a:t>
            </a:r>
          </a:p>
        </p:txBody>
      </p:sp>
      <p:sp>
        <p:nvSpPr>
          <p:cNvPr id="37891" name="Rectangle 3"/>
          <p:cNvSpPr>
            <a:spLocks noChangeArrowheads="1"/>
          </p:cNvSpPr>
          <p:nvPr/>
        </p:nvSpPr>
        <p:spPr bwMode="auto">
          <a:xfrm>
            <a:off x="6019800" y="1371600"/>
            <a:ext cx="2209800" cy="304800"/>
          </a:xfrm>
          <a:prstGeom prst="rect">
            <a:avLst/>
          </a:prstGeom>
          <a:solidFill>
            <a:srgbClr val="FF9900"/>
          </a:solidFill>
          <a:ln w="9525" cap="flat">
            <a:noFill/>
            <a:round/>
            <a:headEnd/>
            <a:tailEnd/>
          </a:ln>
          <a:effectLst/>
        </p:spPr>
        <p:txBody>
          <a:bodyPr lIns="0" tIns="0" rIns="0" bIns="0"/>
          <a:lstStyle/>
          <a:p>
            <a:pPr marL="184150" lvl="1" indent="273050" algn="ctr">
              <a:buClrTx/>
              <a:buFontTx/>
              <a:buNone/>
              <a:tabLst>
                <a:tab pos="184150" algn="l"/>
                <a:tab pos="1098550" algn="l"/>
                <a:tab pos="2012950" algn="l"/>
                <a:tab pos="2927350" algn="l"/>
                <a:tab pos="3841750" algn="l"/>
                <a:tab pos="4756150" algn="l"/>
                <a:tab pos="5670550" algn="l"/>
                <a:tab pos="6584950" algn="l"/>
                <a:tab pos="7499350" algn="l"/>
                <a:tab pos="8413750" algn="l"/>
                <a:tab pos="9328150" algn="l"/>
                <a:tab pos="10242550" algn="l"/>
              </a:tabLst>
            </a:pPr>
            <a:r>
              <a:rPr lang="hr-HR" sz="2000" b="1">
                <a:solidFill>
                  <a:srgbClr val="000066"/>
                </a:solidFill>
                <a:latin typeface="Arial" charset="0"/>
              </a:rPr>
              <a:t>TIP 2</a:t>
            </a:r>
          </a:p>
        </p:txBody>
      </p:sp>
      <p:sp>
        <p:nvSpPr>
          <p:cNvPr id="37892" name="Rectangle 4"/>
          <p:cNvSpPr>
            <a:spLocks noChangeArrowheads="1"/>
          </p:cNvSpPr>
          <p:nvPr/>
        </p:nvSpPr>
        <p:spPr bwMode="auto">
          <a:xfrm>
            <a:off x="762000" y="1828800"/>
            <a:ext cx="2057400" cy="533400"/>
          </a:xfrm>
          <a:prstGeom prst="rect">
            <a:avLst/>
          </a:prstGeom>
          <a:solidFill>
            <a:srgbClr val="FF9900"/>
          </a:solidFill>
          <a:ln w="9525" cap="flat">
            <a:noFill/>
            <a:round/>
            <a:headEnd/>
            <a:tailEnd/>
          </a:ln>
          <a:effectLst/>
        </p:spPr>
        <p:txBody>
          <a:bodyPr lIns="0" tIns="0" rIns="0" bIns="0"/>
          <a:lstStyle/>
          <a:p>
            <a:pPr algn="ctr">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000066"/>
                </a:solidFill>
                <a:latin typeface="Arial" charset="0"/>
              </a:rPr>
              <a:t>dob pojave bolesti</a:t>
            </a:r>
          </a:p>
        </p:txBody>
      </p:sp>
      <p:sp>
        <p:nvSpPr>
          <p:cNvPr id="37893" name="Rectangle 5"/>
          <p:cNvSpPr>
            <a:spLocks noChangeArrowheads="1"/>
          </p:cNvSpPr>
          <p:nvPr/>
        </p:nvSpPr>
        <p:spPr bwMode="auto">
          <a:xfrm>
            <a:off x="3048000" y="1828800"/>
            <a:ext cx="2743200" cy="533400"/>
          </a:xfrm>
          <a:prstGeom prst="rect">
            <a:avLst/>
          </a:prstGeom>
          <a:solidFill>
            <a:srgbClr val="993300"/>
          </a:solidFill>
          <a:ln w="9525" cap="flat">
            <a:noFill/>
            <a:round/>
            <a:headEnd/>
            <a:tailEnd/>
          </a:ln>
          <a:effectLst/>
        </p:spPr>
        <p:txBody>
          <a:bodyPr lIns="0" tIns="0" rIns="0" bIns="0"/>
          <a:lstStyle/>
          <a:p>
            <a:pPr algn="ctr">
              <a:lnSpc>
                <a:spcPct val="11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solidFill>
                  <a:srgbClr val="FFFF00"/>
                </a:solidFill>
                <a:latin typeface="Arial" charset="0"/>
              </a:rPr>
              <a:t>bilo kada, može i u djetinjstvu</a:t>
            </a:r>
          </a:p>
        </p:txBody>
      </p:sp>
      <p:sp>
        <p:nvSpPr>
          <p:cNvPr id="37894" name="Rectangle 6"/>
          <p:cNvSpPr>
            <a:spLocks noChangeArrowheads="1"/>
          </p:cNvSpPr>
          <p:nvPr/>
        </p:nvSpPr>
        <p:spPr bwMode="auto">
          <a:xfrm>
            <a:off x="6019800" y="1828800"/>
            <a:ext cx="2209800" cy="533400"/>
          </a:xfrm>
          <a:prstGeom prst="rect">
            <a:avLst/>
          </a:prstGeom>
          <a:solidFill>
            <a:srgbClr val="FFFFCC"/>
          </a:solidFill>
          <a:ln w="9525" cap="flat">
            <a:noFill/>
            <a:round/>
            <a:headEnd/>
            <a:tailEnd/>
          </a:ln>
          <a:effectLst/>
        </p:spPr>
        <p:txBody>
          <a:bodyPr lIns="0" tIns="0" rIns="0" bIns="0"/>
          <a:lstStyle/>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000066"/>
                </a:solidFill>
                <a:latin typeface="Arial" charset="0"/>
              </a:rPr>
              <a:t>najčešće &gt;40 godina</a:t>
            </a:r>
          </a:p>
        </p:txBody>
      </p:sp>
      <p:sp>
        <p:nvSpPr>
          <p:cNvPr id="37895" name="Rectangle 7"/>
          <p:cNvSpPr>
            <a:spLocks noChangeArrowheads="1"/>
          </p:cNvSpPr>
          <p:nvPr/>
        </p:nvSpPr>
        <p:spPr bwMode="auto">
          <a:xfrm>
            <a:off x="762000" y="2514600"/>
            <a:ext cx="2057400" cy="381000"/>
          </a:xfrm>
          <a:prstGeom prst="rect">
            <a:avLst/>
          </a:prstGeom>
          <a:solidFill>
            <a:srgbClr val="FF9900"/>
          </a:solidFill>
          <a:ln w="9525" cap="flat">
            <a:noFill/>
            <a:round/>
            <a:headEnd/>
            <a:tailEnd/>
          </a:ln>
          <a:effectLst/>
        </p:spPr>
        <p:txBody>
          <a:bodyPr lIns="0" tIns="0" rIns="0" bIns="0"/>
          <a:lstStyle/>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000066"/>
                </a:solidFill>
                <a:latin typeface="Arial" charset="0"/>
              </a:rPr>
              <a:t>prevalencija</a:t>
            </a:r>
          </a:p>
        </p:txBody>
      </p:sp>
      <p:sp>
        <p:nvSpPr>
          <p:cNvPr id="37896" name="Rectangle 8"/>
          <p:cNvSpPr>
            <a:spLocks noChangeArrowheads="1"/>
          </p:cNvSpPr>
          <p:nvPr/>
        </p:nvSpPr>
        <p:spPr bwMode="auto">
          <a:xfrm>
            <a:off x="3048000" y="2514600"/>
            <a:ext cx="2743200" cy="381000"/>
          </a:xfrm>
          <a:prstGeom prst="rect">
            <a:avLst/>
          </a:prstGeom>
          <a:solidFill>
            <a:srgbClr val="993300"/>
          </a:solidFill>
          <a:ln w="9525" cap="flat">
            <a:noFill/>
            <a:round/>
            <a:headEnd/>
            <a:tailEnd/>
          </a:ln>
          <a:effectLst/>
        </p:spPr>
        <p:txBody>
          <a:bodyPr lIns="0" tIns="0" rIns="0" bIns="0"/>
          <a:lstStyle/>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FFFF00"/>
                </a:solidFill>
                <a:latin typeface="Arial" charset="0"/>
              </a:rPr>
              <a:t>manja od 0, 25%</a:t>
            </a:r>
          </a:p>
        </p:txBody>
      </p:sp>
      <p:sp>
        <p:nvSpPr>
          <p:cNvPr id="37897" name="Rectangle 9"/>
          <p:cNvSpPr>
            <a:spLocks noChangeArrowheads="1"/>
          </p:cNvSpPr>
          <p:nvPr/>
        </p:nvSpPr>
        <p:spPr bwMode="auto">
          <a:xfrm>
            <a:off x="6019800" y="2514600"/>
            <a:ext cx="2209800" cy="381000"/>
          </a:xfrm>
          <a:prstGeom prst="rect">
            <a:avLst/>
          </a:prstGeom>
          <a:solidFill>
            <a:srgbClr val="FFFFCC"/>
          </a:solidFill>
          <a:ln w="9525" cap="flat">
            <a:noFill/>
            <a:round/>
            <a:headEnd/>
            <a:tailEnd/>
          </a:ln>
          <a:effectLst/>
        </p:spPr>
        <p:txBody>
          <a:bodyPr lIns="0" tIns="0" rIns="0" bIns="0"/>
          <a:lstStyle/>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000066"/>
                </a:solidFill>
                <a:latin typeface="Arial" charset="0"/>
              </a:rPr>
              <a:t>oko 2, 5%</a:t>
            </a:r>
          </a:p>
        </p:txBody>
      </p:sp>
      <p:sp>
        <p:nvSpPr>
          <p:cNvPr id="37898" name="Rectangle 10"/>
          <p:cNvSpPr>
            <a:spLocks noChangeArrowheads="1"/>
          </p:cNvSpPr>
          <p:nvPr/>
        </p:nvSpPr>
        <p:spPr bwMode="auto">
          <a:xfrm>
            <a:off x="762000" y="3048000"/>
            <a:ext cx="2057400" cy="484188"/>
          </a:xfrm>
          <a:prstGeom prst="rect">
            <a:avLst/>
          </a:prstGeom>
          <a:solidFill>
            <a:srgbClr val="FF9900"/>
          </a:solidFill>
          <a:ln w="9525" cap="flat">
            <a:noFill/>
            <a:round/>
            <a:headEnd/>
            <a:tailEnd/>
          </a:ln>
          <a:effectLst/>
        </p:spPr>
        <p:txBody>
          <a:bodyPr lIns="0" tIns="0" rIns="0" bIns="0"/>
          <a:lstStyle/>
          <a:p>
            <a:pPr algn="ctr">
              <a:lnSpc>
                <a:spcPct val="7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000066"/>
                </a:solidFill>
                <a:latin typeface="Arial" charset="0"/>
              </a:rPr>
              <a:t>razvoj kliničke slike</a:t>
            </a:r>
          </a:p>
        </p:txBody>
      </p:sp>
      <p:sp>
        <p:nvSpPr>
          <p:cNvPr id="37899" name="Rectangle 11"/>
          <p:cNvSpPr>
            <a:spLocks noChangeArrowheads="1"/>
          </p:cNvSpPr>
          <p:nvPr/>
        </p:nvSpPr>
        <p:spPr bwMode="auto">
          <a:xfrm>
            <a:off x="3059113" y="2997200"/>
            <a:ext cx="2743200" cy="457200"/>
          </a:xfrm>
          <a:prstGeom prst="rect">
            <a:avLst/>
          </a:prstGeom>
          <a:solidFill>
            <a:srgbClr val="993300"/>
          </a:solidFill>
          <a:ln w="9525" cap="flat">
            <a:noFill/>
            <a:round/>
            <a:headEnd/>
            <a:tailEnd/>
          </a:ln>
          <a:effectLst/>
        </p:spPr>
        <p:txBody>
          <a:bodyPr lIns="0" tIns="0" rIns="0" bIns="0"/>
          <a:lstStyle/>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2000" b="1">
                <a:solidFill>
                  <a:srgbClr val="FFFF00"/>
                </a:solidFill>
                <a:latin typeface="Arial" charset="0"/>
              </a:rPr>
              <a:t>nagao</a:t>
            </a:r>
          </a:p>
        </p:txBody>
      </p:sp>
      <p:sp>
        <p:nvSpPr>
          <p:cNvPr id="37900" name="Rectangle 12"/>
          <p:cNvSpPr>
            <a:spLocks noChangeArrowheads="1"/>
          </p:cNvSpPr>
          <p:nvPr/>
        </p:nvSpPr>
        <p:spPr bwMode="auto">
          <a:xfrm>
            <a:off x="6019800" y="3048000"/>
            <a:ext cx="2209800" cy="431800"/>
          </a:xfrm>
          <a:prstGeom prst="rect">
            <a:avLst/>
          </a:prstGeom>
          <a:solidFill>
            <a:srgbClr val="FFFFCC"/>
          </a:solidFill>
          <a:ln w="9525" cap="flat">
            <a:noFill/>
            <a:round/>
            <a:headEnd/>
            <a:tailEnd/>
          </a:ln>
          <a:effectLst/>
        </p:spPr>
        <p:txBody>
          <a:bodyPr lIns="0" tIns="0" rIns="0" bIns="0"/>
          <a:lstStyle/>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000066"/>
                </a:solidFill>
                <a:latin typeface="Arial" charset="0"/>
              </a:rPr>
              <a:t>postupan</a:t>
            </a:r>
          </a:p>
        </p:txBody>
      </p:sp>
      <p:sp>
        <p:nvSpPr>
          <p:cNvPr id="37901" name="Rectangle 13"/>
          <p:cNvSpPr>
            <a:spLocks noChangeArrowheads="1"/>
          </p:cNvSpPr>
          <p:nvPr/>
        </p:nvSpPr>
        <p:spPr bwMode="auto">
          <a:xfrm>
            <a:off x="762000" y="3678238"/>
            <a:ext cx="2057400" cy="444500"/>
          </a:xfrm>
          <a:prstGeom prst="rect">
            <a:avLst/>
          </a:prstGeom>
          <a:solidFill>
            <a:srgbClr val="FF9900"/>
          </a:solidFill>
          <a:ln w="9525" cap="flat">
            <a:noFill/>
            <a:round/>
            <a:headEnd/>
            <a:tailEnd/>
          </a:ln>
          <a:effectLst/>
        </p:spPr>
        <p:txBody>
          <a:bodyPr lIns="0" tIns="0" rIns="0" bIns="0"/>
          <a:lstStyle/>
          <a:p>
            <a:pPr algn="ctr">
              <a:lnSpc>
                <a:spcPct val="11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000066"/>
                </a:solidFill>
                <a:latin typeface="Arial" charset="0"/>
              </a:rPr>
              <a:t>sklonost ketozi</a:t>
            </a:r>
          </a:p>
        </p:txBody>
      </p:sp>
      <p:sp>
        <p:nvSpPr>
          <p:cNvPr id="37902" name="Rectangle 14"/>
          <p:cNvSpPr>
            <a:spLocks noChangeArrowheads="1"/>
          </p:cNvSpPr>
          <p:nvPr/>
        </p:nvSpPr>
        <p:spPr bwMode="auto">
          <a:xfrm>
            <a:off x="3048000" y="3657600"/>
            <a:ext cx="2743200" cy="465138"/>
          </a:xfrm>
          <a:prstGeom prst="rect">
            <a:avLst/>
          </a:prstGeom>
          <a:solidFill>
            <a:srgbClr val="993300"/>
          </a:solidFill>
          <a:ln w="9525" cap="flat">
            <a:noFill/>
            <a:round/>
            <a:headEnd/>
            <a:tailEnd/>
          </a:ln>
          <a:effectLst/>
        </p:spPr>
        <p:txBody>
          <a:bodyPr lIns="0" tIns="0" rIns="0" bIns="0"/>
          <a:lstStyle/>
          <a:p>
            <a:pPr algn="ctr">
              <a:lnSpc>
                <a:spcPct val="11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2000" b="1">
                <a:solidFill>
                  <a:srgbClr val="FFFF00"/>
                </a:solidFill>
                <a:latin typeface="Arial" charset="0"/>
              </a:rPr>
              <a:t>velika</a:t>
            </a:r>
          </a:p>
        </p:txBody>
      </p:sp>
      <p:sp>
        <p:nvSpPr>
          <p:cNvPr id="37903" name="Rectangle 15"/>
          <p:cNvSpPr>
            <a:spLocks noChangeArrowheads="1"/>
          </p:cNvSpPr>
          <p:nvPr/>
        </p:nvSpPr>
        <p:spPr bwMode="auto">
          <a:xfrm>
            <a:off x="6019800" y="3657600"/>
            <a:ext cx="2209800" cy="465138"/>
          </a:xfrm>
          <a:prstGeom prst="rect">
            <a:avLst/>
          </a:prstGeom>
          <a:solidFill>
            <a:srgbClr val="FFFFCC"/>
          </a:solidFill>
          <a:ln w="9525" cap="flat">
            <a:noFill/>
            <a:round/>
            <a:headEnd/>
            <a:tailEnd/>
          </a:ln>
          <a:effectLst/>
        </p:spPr>
        <p:txBody>
          <a:bodyPr lIns="0" tIns="0" rIns="0" bIns="0"/>
          <a:lstStyle/>
          <a:p>
            <a:pPr algn="ctr">
              <a:lnSpc>
                <a:spcPct val="11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2000" b="1">
                <a:solidFill>
                  <a:srgbClr val="000066"/>
                </a:solidFill>
                <a:latin typeface="Arial" charset="0"/>
              </a:rPr>
              <a:t>mala</a:t>
            </a:r>
          </a:p>
        </p:txBody>
      </p:sp>
      <p:sp>
        <p:nvSpPr>
          <p:cNvPr id="37904" name="Rectangle 16"/>
          <p:cNvSpPr>
            <a:spLocks noChangeArrowheads="1"/>
          </p:cNvSpPr>
          <p:nvPr/>
        </p:nvSpPr>
        <p:spPr bwMode="auto">
          <a:xfrm>
            <a:off x="762000" y="4267200"/>
            <a:ext cx="2057400" cy="444500"/>
          </a:xfrm>
          <a:prstGeom prst="rect">
            <a:avLst/>
          </a:prstGeom>
          <a:solidFill>
            <a:srgbClr val="FF9900"/>
          </a:solidFill>
          <a:ln w="9525" cap="flat">
            <a:noFill/>
            <a:round/>
            <a:headEnd/>
            <a:tailEnd/>
          </a:ln>
          <a:effectLst/>
        </p:spPr>
        <p:txBody>
          <a:bodyPr lIns="0" tIns="0" rIns="0" bIns="0"/>
          <a:lstStyle/>
          <a:p>
            <a:pPr algn="ctr">
              <a:lnSpc>
                <a:spcPct val="11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000066"/>
                </a:solidFill>
                <a:latin typeface="Arial" charset="0"/>
              </a:rPr>
              <a:t>tjelesna težina</a:t>
            </a:r>
          </a:p>
        </p:txBody>
      </p:sp>
      <p:sp>
        <p:nvSpPr>
          <p:cNvPr id="37905" name="Rectangle 17"/>
          <p:cNvSpPr>
            <a:spLocks noChangeArrowheads="1"/>
          </p:cNvSpPr>
          <p:nvPr/>
        </p:nvSpPr>
        <p:spPr bwMode="auto">
          <a:xfrm>
            <a:off x="3048000" y="4267200"/>
            <a:ext cx="2743200" cy="444500"/>
          </a:xfrm>
          <a:prstGeom prst="rect">
            <a:avLst/>
          </a:prstGeom>
          <a:solidFill>
            <a:srgbClr val="993300"/>
          </a:solidFill>
          <a:ln w="9525" cap="flat">
            <a:noFill/>
            <a:round/>
            <a:headEnd/>
            <a:tailEnd/>
          </a:ln>
          <a:effectLst/>
        </p:spPr>
        <p:txBody>
          <a:bodyPr lIns="0" tIns="0" rIns="0" bIns="0"/>
          <a:lstStyle/>
          <a:p>
            <a:pPr marL="184150" lvl="1" indent="273050" algn="ctr">
              <a:lnSpc>
                <a:spcPct val="110000"/>
              </a:lnSpc>
              <a:buClrTx/>
              <a:buFontTx/>
              <a:buNone/>
              <a:tabLst>
                <a:tab pos="184150" algn="l"/>
                <a:tab pos="1098550" algn="l"/>
                <a:tab pos="2012950" algn="l"/>
                <a:tab pos="2927350" algn="l"/>
                <a:tab pos="3841750" algn="l"/>
                <a:tab pos="4756150" algn="l"/>
                <a:tab pos="5670550" algn="l"/>
                <a:tab pos="6584950" algn="l"/>
                <a:tab pos="7499350" algn="l"/>
                <a:tab pos="8413750" algn="l"/>
                <a:tab pos="9328150" algn="l"/>
                <a:tab pos="10242550" algn="l"/>
              </a:tabLst>
            </a:pPr>
            <a:r>
              <a:rPr lang="en-US" sz="2000" b="1">
                <a:solidFill>
                  <a:srgbClr val="FFFF00"/>
                </a:solidFill>
                <a:latin typeface="Arial" charset="0"/>
              </a:rPr>
              <a:t>obično mršavi</a:t>
            </a:r>
          </a:p>
        </p:txBody>
      </p:sp>
      <p:sp>
        <p:nvSpPr>
          <p:cNvPr id="37906" name="Rectangle 18"/>
          <p:cNvSpPr>
            <a:spLocks noChangeArrowheads="1"/>
          </p:cNvSpPr>
          <p:nvPr/>
        </p:nvSpPr>
        <p:spPr bwMode="auto">
          <a:xfrm>
            <a:off x="6019800" y="4267200"/>
            <a:ext cx="2209800" cy="444500"/>
          </a:xfrm>
          <a:prstGeom prst="rect">
            <a:avLst/>
          </a:prstGeom>
          <a:solidFill>
            <a:srgbClr val="FFFFCC"/>
          </a:solidFill>
          <a:ln w="9525" cap="flat">
            <a:noFill/>
            <a:round/>
            <a:headEnd/>
            <a:tailEnd/>
          </a:ln>
          <a:effectLst/>
        </p:spPr>
        <p:txBody>
          <a:bodyPr lIns="0" tIns="0" rIns="0" bIns="0"/>
          <a:lstStyle/>
          <a:p>
            <a:pPr algn="ctr">
              <a:lnSpc>
                <a:spcPct val="11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000066"/>
                </a:solidFill>
                <a:latin typeface="Arial" charset="0"/>
              </a:rPr>
              <a:t>50-80% gojazni</a:t>
            </a:r>
          </a:p>
        </p:txBody>
      </p:sp>
      <p:sp>
        <p:nvSpPr>
          <p:cNvPr id="37907" name="Rectangle 19"/>
          <p:cNvSpPr>
            <a:spLocks noChangeArrowheads="1"/>
          </p:cNvSpPr>
          <p:nvPr/>
        </p:nvSpPr>
        <p:spPr bwMode="auto">
          <a:xfrm>
            <a:off x="762000" y="4800600"/>
            <a:ext cx="2057400" cy="625475"/>
          </a:xfrm>
          <a:prstGeom prst="rect">
            <a:avLst/>
          </a:prstGeom>
          <a:solidFill>
            <a:srgbClr val="FF9900"/>
          </a:solidFill>
          <a:ln w="9525" cap="flat">
            <a:noFill/>
            <a:round/>
            <a:headEnd/>
            <a:tailEnd/>
          </a:ln>
          <a:effectLst/>
        </p:spPr>
        <p:txBody>
          <a:bodyPr lIns="0" tIns="0" rIns="0" bIns="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000066"/>
                </a:solidFill>
                <a:latin typeface="Arial" charset="0"/>
              </a:rPr>
              <a:t>genetska predispozicija</a:t>
            </a:r>
          </a:p>
        </p:txBody>
      </p:sp>
      <p:sp>
        <p:nvSpPr>
          <p:cNvPr id="37908" name="Rectangle 20"/>
          <p:cNvSpPr>
            <a:spLocks noChangeArrowheads="1"/>
          </p:cNvSpPr>
          <p:nvPr/>
        </p:nvSpPr>
        <p:spPr bwMode="auto">
          <a:xfrm>
            <a:off x="3048000" y="4876800"/>
            <a:ext cx="2743200" cy="533400"/>
          </a:xfrm>
          <a:prstGeom prst="rect">
            <a:avLst/>
          </a:prstGeom>
          <a:solidFill>
            <a:srgbClr val="993300"/>
          </a:solidFill>
          <a:ln w="9525" cap="flat">
            <a:noFill/>
            <a:round/>
            <a:headEnd/>
            <a:tailEnd/>
          </a:ln>
          <a:effectLst/>
        </p:spPr>
        <p:txBody>
          <a:bodyPr lIns="0" tIns="0" rIns="0" bIns="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2000" b="1">
                <a:solidFill>
                  <a:srgbClr val="FFFF00"/>
                </a:solidFill>
                <a:latin typeface="Arial" charset="0"/>
              </a:rPr>
              <a:t>25-50 %</a:t>
            </a:r>
          </a:p>
        </p:txBody>
      </p:sp>
      <p:sp>
        <p:nvSpPr>
          <p:cNvPr id="37909" name="Rectangle 21"/>
          <p:cNvSpPr>
            <a:spLocks noChangeArrowheads="1"/>
          </p:cNvSpPr>
          <p:nvPr/>
        </p:nvSpPr>
        <p:spPr bwMode="auto">
          <a:xfrm>
            <a:off x="6019800" y="4876800"/>
            <a:ext cx="2209800" cy="517525"/>
          </a:xfrm>
          <a:prstGeom prst="rect">
            <a:avLst/>
          </a:prstGeom>
          <a:solidFill>
            <a:srgbClr val="FFFFCC"/>
          </a:solidFill>
          <a:ln w="9525" cap="flat">
            <a:noFill/>
            <a:round/>
            <a:headEnd/>
            <a:tailEnd/>
          </a:ln>
          <a:effectLst/>
        </p:spPr>
        <p:txBody>
          <a:bodyPr lIns="0" tIns="0" rIns="0" bIns="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2000" b="1">
                <a:solidFill>
                  <a:srgbClr val="000066"/>
                </a:solidFill>
                <a:latin typeface="Arial" charset="0"/>
              </a:rPr>
              <a:t>90-100 %</a:t>
            </a:r>
          </a:p>
        </p:txBody>
      </p:sp>
      <p:sp>
        <p:nvSpPr>
          <p:cNvPr id="37910" name="Rectangle 22"/>
          <p:cNvSpPr>
            <a:spLocks noChangeArrowheads="1"/>
          </p:cNvSpPr>
          <p:nvPr/>
        </p:nvSpPr>
        <p:spPr bwMode="auto">
          <a:xfrm>
            <a:off x="762000" y="5562600"/>
            <a:ext cx="2057400" cy="579438"/>
          </a:xfrm>
          <a:prstGeom prst="rect">
            <a:avLst/>
          </a:prstGeom>
          <a:solidFill>
            <a:srgbClr val="FF9900"/>
          </a:solidFill>
          <a:ln w="9525" cap="flat">
            <a:noFill/>
            <a:round/>
            <a:headEnd/>
            <a:tailEnd/>
          </a:ln>
          <a:effectLst/>
        </p:spPr>
        <p:txBody>
          <a:bodyPr lIns="0" tIns="0" rIns="0" bIns="0"/>
          <a:lstStyle/>
          <a:p>
            <a:pPr algn="ctr">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000066"/>
                </a:solidFill>
                <a:latin typeface="Arial" charset="0"/>
              </a:rPr>
              <a:t>kronične komplikacije</a:t>
            </a:r>
          </a:p>
        </p:txBody>
      </p:sp>
      <p:sp>
        <p:nvSpPr>
          <p:cNvPr id="37911" name="Rectangle 23"/>
          <p:cNvSpPr>
            <a:spLocks noChangeArrowheads="1"/>
          </p:cNvSpPr>
          <p:nvPr/>
        </p:nvSpPr>
        <p:spPr bwMode="auto">
          <a:xfrm>
            <a:off x="3059113" y="5589588"/>
            <a:ext cx="2743200" cy="579437"/>
          </a:xfrm>
          <a:prstGeom prst="rect">
            <a:avLst/>
          </a:prstGeom>
          <a:solidFill>
            <a:srgbClr val="993300"/>
          </a:solidFill>
          <a:ln w="9525" cap="flat">
            <a:noFill/>
            <a:round/>
            <a:headEnd/>
            <a:tailEnd/>
          </a:ln>
          <a:effectLst/>
        </p:spPr>
        <p:txBody>
          <a:bodyPr lIns="0" tIns="0" rIns="0" bIns="0"/>
          <a:lstStyle/>
          <a:p>
            <a:pPr algn="ctr">
              <a:lnSpc>
                <a:spcPct val="12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2000" b="1">
                <a:solidFill>
                  <a:srgbClr val="FFFF00"/>
                </a:solidFill>
                <a:latin typeface="Arial" charset="0"/>
              </a:rPr>
              <a:t>da</a:t>
            </a:r>
          </a:p>
        </p:txBody>
      </p:sp>
      <p:sp>
        <p:nvSpPr>
          <p:cNvPr id="37912" name="Rectangle 24"/>
          <p:cNvSpPr>
            <a:spLocks noChangeArrowheads="1"/>
          </p:cNvSpPr>
          <p:nvPr/>
        </p:nvSpPr>
        <p:spPr bwMode="auto">
          <a:xfrm>
            <a:off x="6019800" y="5562600"/>
            <a:ext cx="2209800" cy="579438"/>
          </a:xfrm>
          <a:prstGeom prst="rect">
            <a:avLst/>
          </a:prstGeom>
          <a:solidFill>
            <a:srgbClr val="FFFFCC"/>
          </a:solidFill>
          <a:ln w="9525" cap="flat">
            <a:noFill/>
            <a:round/>
            <a:headEnd/>
            <a:tailEnd/>
          </a:ln>
          <a:effectLst/>
        </p:spPr>
        <p:txBody>
          <a:bodyPr lIns="0" tIns="0" rIns="0" bIns="0"/>
          <a:lstStyle/>
          <a:p>
            <a:pPr algn="ctr">
              <a:lnSpc>
                <a:spcPct val="12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000066"/>
                </a:solidFill>
                <a:latin typeface="Arial" charset="0"/>
              </a:rPr>
              <a:t>da</a:t>
            </a:r>
          </a:p>
        </p:txBody>
      </p:sp>
      <p:sp>
        <p:nvSpPr>
          <p:cNvPr id="37913" name="Rectangle 25"/>
          <p:cNvSpPr>
            <a:spLocks noChangeArrowheads="1"/>
          </p:cNvSpPr>
          <p:nvPr/>
        </p:nvSpPr>
        <p:spPr bwMode="auto">
          <a:xfrm>
            <a:off x="762000" y="6248400"/>
            <a:ext cx="2057400" cy="457200"/>
          </a:xfrm>
          <a:prstGeom prst="rect">
            <a:avLst/>
          </a:prstGeom>
          <a:solidFill>
            <a:srgbClr val="FF9900"/>
          </a:solidFill>
          <a:ln w="9525" cap="flat">
            <a:noFill/>
            <a:round/>
            <a:headEnd/>
            <a:tailEnd/>
          </a:ln>
          <a:effectLst/>
        </p:spPr>
        <p:txBody>
          <a:bodyPr lIns="0" tIns="0" rIns="0" bIns="0"/>
          <a:lstStyle/>
          <a:p>
            <a:pPr algn="ctr">
              <a:lnSpc>
                <a:spcPct val="13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000066"/>
                </a:solidFill>
                <a:latin typeface="Arial" charset="0"/>
              </a:rPr>
              <a:t>liječenje</a:t>
            </a:r>
          </a:p>
        </p:txBody>
      </p:sp>
      <p:sp>
        <p:nvSpPr>
          <p:cNvPr id="37914" name="Rectangle 26"/>
          <p:cNvSpPr>
            <a:spLocks noChangeArrowheads="1"/>
          </p:cNvSpPr>
          <p:nvPr/>
        </p:nvSpPr>
        <p:spPr bwMode="auto">
          <a:xfrm>
            <a:off x="3048000" y="6248400"/>
            <a:ext cx="2743200" cy="457200"/>
          </a:xfrm>
          <a:prstGeom prst="rect">
            <a:avLst/>
          </a:prstGeom>
          <a:solidFill>
            <a:srgbClr val="993300"/>
          </a:solidFill>
          <a:ln w="9525" cap="flat">
            <a:noFill/>
            <a:round/>
            <a:headEnd/>
            <a:tailEnd/>
          </a:ln>
          <a:effectLst/>
        </p:spPr>
        <p:txBody>
          <a:bodyPr lIns="0" tIns="0" rIns="0" bIns="0"/>
          <a:lstStyle/>
          <a:p>
            <a:pPr algn="ctr">
              <a:lnSpc>
                <a:spcPct val="13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FFFF00"/>
                </a:solidFill>
                <a:latin typeface="Arial" charset="0"/>
              </a:rPr>
              <a:t>inzulin neophodan</a:t>
            </a:r>
          </a:p>
        </p:txBody>
      </p:sp>
      <p:sp>
        <p:nvSpPr>
          <p:cNvPr id="37915" name="Rectangle 27"/>
          <p:cNvSpPr>
            <a:spLocks noChangeArrowheads="1"/>
          </p:cNvSpPr>
          <p:nvPr/>
        </p:nvSpPr>
        <p:spPr bwMode="auto">
          <a:xfrm>
            <a:off x="6019800" y="6248400"/>
            <a:ext cx="2209800" cy="457200"/>
          </a:xfrm>
          <a:prstGeom prst="rect">
            <a:avLst/>
          </a:prstGeom>
          <a:solidFill>
            <a:srgbClr val="FFFFCC"/>
          </a:solidFill>
          <a:ln w="9525" cap="flat">
            <a:noFill/>
            <a:round/>
            <a:headEnd/>
            <a:tailEnd/>
          </a:ln>
          <a:effectLst/>
        </p:spPr>
        <p:txBody>
          <a:bodyPr lIns="0" tIns="0" rIns="0" bIns="0"/>
          <a:lstStyle/>
          <a:p>
            <a:pPr algn="ctr">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000066"/>
                </a:solidFill>
                <a:latin typeface="Arial" charset="0"/>
              </a:rPr>
              <a:t>dijeta, tablete, inzulin</a:t>
            </a:r>
          </a:p>
        </p:txBody>
      </p:sp>
      <p:sp>
        <p:nvSpPr>
          <p:cNvPr id="37916" name="Text Box 28"/>
          <p:cNvSpPr txBox="1">
            <a:spLocks noChangeArrowheads="1"/>
          </p:cNvSpPr>
          <p:nvPr/>
        </p:nvSpPr>
        <p:spPr bwMode="auto">
          <a:xfrm>
            <a:off x="1619672" y="260648"/>
            <a:ext cx="6096000" cy="642938"/>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3600" b="1" dirty="0"/>
              <a:t>KLINIČKE OSOBINE</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Line 1"/>
          <p:cNvSpPr>
            <a:spLocks noChangeShapeType="1"/>
          </p:cNvSpPr>
          <p:nvPr/>
        </p:nvSpPr>
        <p:spPr bwMode="auto">
          <a:xfrm>
            <a:off x="1524000" y="1371600"/>
            <a:ext cx="7010400" cy="1588"/>
          </a:xfrm>
          <a:prstGeom prst="line">
            <a:avLst/>
          </a:prstGeom>
          <a:noFill/>
          <a:ln w="9360" cap="sq">
            <a:solidFill>
              <a:srgbClr val="FF3300"/>
            </a:solidFill>
            <a:miter lim="800000"/>
            <a:headEnd/>
            <a:tailEnd/>
          </a:ln>
          <a:effectLst/>
        </p:spPr>
        <p:txBody>
          <a:bodyPr/>
          <a:lstStyle/>
          <a:p>
            <a:endParaRPr lang="hr-HR"/>
          </a:p>
        </p:txBody>
      </p:sp>
      <p:sp>
        <p:nvSpPr>
          <p:cNvPr id="39938" name="Rectangle 2"/>
          <p:cNvSpPr>
            <a:spLocks noChangeArrowheads="1"/>
          </p:cNvSpPr>
          <p:nvPr/>
        </p:nvSpPr>
        <p:spPr bwMode="auto">
          <a:xfrm>
            <a:off x="1403648" y="404664"/>
            <a:ext cx="6705600" cy="642938"/>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dirty="0"/>
              <a:t>G</a:t>
            </a:r>
            <a:r>
              <a:rPr lang="hr-HR" sz="3600" b="1" dirty="0"/>
              <a:t>ESTACIJSKI DIJABETES</a:t>
            </a:r>
          </a:p>
        </p:txBody>
      </p:sp>
      <p:sp>
        <p:nvSpPr>
          <p:cNvPr id="39939" name="Text Box 3"/>
          <p:cNvSpPr txBox="1">
            <a:spLocks noChangeArrowheads="1"/>
          </p:cNvSpPr>
          <p:nvPr/>
        </p:nvSpPr>
        <p:spPr bwMode="auto">
          <a:xfrm>
            <a:off x="381000" y="1517650"/>
            <a:ext cx="7467600" cy="4956175"/>
          </a:xfrm>
          <a:prstGeom prst="rect">
            <a:avLst/>
          </a:prstGeom>
          <a:noFill/>
          <a:ln w="9525" cap="flat">
            <a:noFill/>
            <a:round/>
            <a:headEnd/>
            <a:tailEnd/>
          </a:ln>
          <a:effectLst/>
        </p:spPr>
        <p:txBody>
          <a:bodyPr lIns="90000" tIns="46800" rIns="90000" bIns="46800">
            <a:spAutoFit/>
          </a:bodyPr>
          <a:lstStyle/>
          <a:p>
            <a:pPr>
              <a:lnSpc>
                <a:spcPct val="190000"/>
              </a:lnSpc>
              <a:buClr>
                <a:srgbClr val="FFFF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a:latin typeface="Arial" charset="0"/>
              </a:rPr>
              <a:t> </a:t>
            </a:r>
            <a:r>
              <a:rPr lang="en-US" sz="2800" dirty="0" err="1"/>
              <a:t>Hipeglikemija</a:t>
            </a:r>
            <a:r>
              <a:rPr lang="en-US" sz="2800" dirty="0"/>
              <a:t> </a:t>
            </a:r>
            <a:r>
              <a:rPr lang="en-US" sz="2800" dirty="0" err="1"/>
              <a:t>za</a:t>
            </a:r>
            <a:r>
              <a:rPr lang="en-US" sz="2800" dirty="0"/>
              <a:t> </a:t>
            </a:r>
            <a:r>
              <a:rPr lang="en-US" sz="2800" dirty="0" err="1"/>
              <a:t>vrijeme</a:t>
            </a:r>
            <a:r>
              <a:rPr lang="en-US" sz="2800" dirty="0"/>
              <a:t> </a:t>
            </a:r>
            <a:r>
              <a:rPr lang="en-US" sz="2800" dirty="0" err="1"/>
              <a:t>trudnoće</a:t>
            </a:r>
            <a:r>
              <a:rPr lang="en-US" sz="2800" dirty="0"/>
              <a:t> </a:t>
            </a:r>
          </a:p>
          <a:p>
            <a:pPr>
              <a:lnSpc>
                <a:spcPct val="190000"/>
              </a:lnSpc>
              <a:buClr>
                <a:srgbClr val="FFFF00"/>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a:t> </a:t>
            </a:r>
            <a:r>
              <a:rPr lang="en-US" sz="2800" dirty="0" err="1"/>
              <a:t>Potreban</a:t>
            </a:r>
            <a:r>
              <a:rPr lang="en-US" sz="2800" dirty="0"/>
              <a:t> </a:t>
            </a:r>
            <a:r>
              <a:rPr lang="en-US" sz="2800" dirty="0" err="1"/>
              <a:t>poseban</a:t>
            </a:r>
            <a:r>
              <a:rPr lang="en-US" sz="2800" dirty="0"/>
              <a:t> </a:t>
            </a:r>
            <a:r>
              <a:rPr lang="en-US" sz="2800" dirty="0" err="1"/>
              <a:t>nadzor</a:t>
            </a:r>
            <a:r>
              <a:rPr lang="en-US" sz="2800" dirty="0"/>
              <a:t> </a:t>
            </a:r>
            <a:r>
              <a:rPr lang="en-US" sz="2800" dirty="0" err="1"/>
              <a:t>trudnoće</a:t>
            </a:r>
            <a:r>
              <a:rPr lang="en-US" sz="2800" dirty="0"/>
              <a:t> </a:t>
            </a:r>
            <a:r>
              <a:rPr lang="en-US" sz="2800" dirty="0" err="1"/>
              <a:t>zbog</a:t>
            </a:r>
            <a:r>
              <a:rPr lang="en-US" sz="2800" dirty="0"/>
              <a:t> </a:t>
            </a:r>
            <a:r>
              <a:rPr lang="en-US" sz="2800" dirty="0" err="1"/>
              <a:t>povećana</a:t>
            </a:r>
            <a:r>
              <a:rPr lang="en-US" sz="2800" dirty="0"/>
              <a:t> </a:t>
            </a:r>
            <a:r>
              <a:rPr lang="en-US" sz="2800" dirty="0" err="1"/>
              <a:t>rizika</a:t>
            </a:r>
            <a:r>
              <a:rPr lang="en-US" sz="2800" dirty="0"/>
              <a:t> </a:t>
            </a:r>
            <a:r>
              <a:rPr lang="en-US" sz="2800" dirty="0" err="1"/>
              <a:t>perinatalnih</a:t>
            </a:r>
            <a:r>
              <a:rPr lang="en-US" sz="2800" dirty="0"/>
              <a:t> </a:t>
            </a:r>
            <a:r>
              <a:rPr lang="en-US" sz="2800" dirty="0" err="1"/>
              <a:t>komplikacija</a:t>
            </a:r>
            <a:endParaRPr lang="en-US" sz="2800" dirty="0"/>
          </a:p>
          <a:p>
            <a:pPr>
              <a:lnSpc>
                <a:spcPct val="190000"/>
              </a:lnSpc>
              <a:buClr>
                <a:srgbClr val="FFFF00"/>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a:t> </a:t>
            </a:r>
            <a:r>
              <a:rPr lang="en-US" sz="2800" dirty="0" err="1"/>
              <a:t>Testiranje</a:t>
            </a:r>
            <a:r>
              <a:rPr lang="en-US" sz="2800" dirty="0"/>
              <a:t> </a:t>
            </a:r>
            <a:r>
              <a:rPr lang="en-US" sz="2800" dirty="0" err="1"/>
              <a:t>između</a:t>
            </a:r>
            <a:r>
              <a:rPr lang="en-US" sz="2800" dirty="0"/>
              <a:t> 24. </a:t>
            </a:r>
            <a:r>
              <a:rPr lang="en-US" sz="2800" dirty="0" err="1"/>
              <a:t>i</a:t>
            </a:r>
            <a:r>
              <a:rPr lang="en-US" sz="2800" dirty="0"/>
              <a:t> 28. </a:t>
            </a:r>
            <a:r>
              <a:rPr lang="en-US" sz="2800" dirty="0" err="1"/>
              <a:t>tjedna</a:t>
            </a:r>
            <a:r>
              <a:rPr lang="en-US" sz="2800" dirty="0"/>
              <a:t> </a:t>
            </a:r>
            <a:r>
              <a:rPr lang="en-US" sz="2800" dirty="0" err="1"/>
              <a:t>trudnoće</a:t>
            </a:r>
            <a:endParaRPr lang="en-US" sz="2800" dirty="0"/>
          </a:p>
          <a:p>
            <a:pPr>
              <a:lnSpc>
                <a:spcPct val="190000"/>
              </a:lnSpc>
              <a:buClr>
                <a:srgbClr val="FFFF00"/>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a:t> </a:t>
            </a:r>
            <a:r>
              <a:rPr lang="en-US" sz="2800" dirty="0" err="1"/>
              <a:t>Povećana</a:t>
            </a:r>
            <a:r>
              <a:rPr lang="en-US" sz="2800" dirty="0"/>
              <a:t> </a:t>
            </a:r>
            <a:r>
              <a:rPr lang="en-US" sz="2800" dirty="0" err="1"/>
              <a:t>opasnost</a:t>
            </a:r>
            <a:r>
              <a:rPr lang="en-US" sz="2800" dirty="0"/>
              <a:t> </a:t>
            </a:r>
            <a:r>
              <a:rPr lang="en-US" sz="2800" dirty="0" err="1"/>
              <a:t>za</a:t>
            </a:r>
            <a:r>
              <a:rPr lang="en-US" sz="2800" dirty="0"/>
              <a:t> </a:t>
            </a:r>
            <a:r>
              <a:rPr lang="en-US" sz="2800" dirty="0" err="1"/>
              <a:t>razvoj</a:t>
            </a:r>
            <a:r>
              <a:rPr lang="en-US" sz="2800" dirty="0"/>
              <a:t> </a:t>
            </a:r>
            <a:r>
              <a:rPr lang="en-US" sz="2800" dirty="0" err="1"/>
              <a:t>tipa</a:t>
            </a:r>
            <a:r>
              <a:rPr lang="en-US" sz="2800" dirty="0"/>
              <a:t> 2 </a:t>
            </a:r>
            <a:r>
              <a:rPr lang="en-US" sz="2800" dirty="0" err="1"/>
              <a:t>šećerne</a:t>
            </a:r>
            <a:r>
              <a:rPr lang="en-US" sz="2800" dirty="0"/>
              <a:t> </a:t>
            </a:r>
            <a:r>
              <a:rPr lang="en-US" sz="2800" dirty="0" err="1"/>
              <a:t>bolesti</a:t>
            </a:r>
            <a:r>
              <a:rPr lang="en-US" sz="2800" dirty="0"/>
              <a:t> u </a:t>
            </a:r>
            <a:r>
              <a:rPr lang="en-US" sz="2800" dirty="0" err="1"/>
              <a:t>budućem</a:t>
            </a:r>
            <a:r>
              <a:rPr lang="en-US" sz="2800" dirty="0"/>
              <a:t> </a:t>
            </a:r>
            <a:r>
              <a:rPr lang="en-US" sz="2800" dirty="0" err="1"/>
              <a:t>životu</a:t>
            </a:r>
            <a:r>
              <a:rPr lang="en-US" sz="2800" dirty="0"/>
              <a:t> </a:t>
            </a:r>
            <a:r>
              <a:rPr lang="en-US" sz="2800" dirty="0" err="1"/>
              <a:t>žene</a:t>
            </a:r>
            <a:endParaRPr lang="en-US" sz="2800" dirty="0"/>
          </a:p>
        </p:txBody>
      </p:sp>
      <p:grpSp>
        <p:nvGrpSpPr>
          <p:cNvPr id="2" name="Group 4"/>
          <p:cNvGrpSpPr>
            <a:grpSpLocks/>
          </p:cNvGrpSpPr>
          <p:nvPr/>
        </p:nvGrpSpPr>
        <p:grpSpPr bwMode="auto">
          <a:xfrm>
            <a:off x="6705600" y="1219200"/>
            <a:ext cx="2519363" cy="5459413"/>
            <a:chOff x="4224" y="768"/>
            <a:chExt cx="1587" cy="3439"/>
          </a:xfrm>
        </p:grpSpPr>
        <p:pic>
          <p:nvPicPr>
            <p:cNvPr id="39941" name="Picture 5"/>
            <p:cNvPicPr>
              <a:picLocks noChangeAspect="1" noChangeArrowheads="1"/>
            </p:cNvPicPr>
            <p:nvPr/>
          </p:nvPicPr>
          <p:blipFill>
            <a:blip r:embed="rId3" cstate="print"/>
            <a:srcRect/>
            <a:stretch>
              <a:fillRect/>
            </a:stretch>
          </p:blipFill>
          <p:spPr bwMode="auto">
            <a:xfrm>
              <a:off x="4224" y="768"/>
              <a:ext cx="1587" cy="3439"/>
            </a:xfrm>
            <a:prstGeom prst="rect">
              <a:avLst/>
            </a:prstGeom>
            <a:noFill/>
            <a:ln w="9525" cap="flat">
              <a:noFill/>
              <a:round/>
              <a:headEnd/>
              <a:tailEnd/>
            </a:ln>
            <a:effectLst/>
          </p:spPr>
        </p:pic>
        <p:pic>
          <p:nvPicPr>
            <p:cNvPr id="39942" name="Picture 6"/>
            <p:cNvPicPr>
              <a:picLocks noChangeAspect="1" noChangeArrowheads="1"/>
            </p:cNvPicPr>
            <p:nvPr/>
          </p:nvPicPr>
          <p:blipFill>
            <a:blip r:embed="rId4" cstate="print"/>
            <a:srcRect/>
            <a:stretch>
              <a:fillRect/>
            </a:stretch>
          </p:blipFill>
          <p:spPr bwMode="auto">
            <a:xfrm>
              <a:off x="4224" y="768"/>
              <a:ext cx="1587" cy="3439"/>
            </a:xfrm>
            <a:prstGeom prst="rect">
              <a:avLst/>
            </a:prstGeom>
            <a:noFill/>
            <a:ln w="9525" cap="flat">
              <a:noFill/>
              <a:round/>
              <a:headEnd/>
              <a:tailEnd/>
            </a:ln>
            <a:effectLst/>
          </p:spPr>
        </p:pic>
      </p:gr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684213" y="188913"/>
          <a:ext cx="7992243" cy="6539564"/>
        </p:xfrm>
        <a:graphic>
          <a:graphicData uri="http://schemas.openxmlformats.org/presentationml/2006/ole">
            <mc:AlternateContent xmlns:mc="http://schemas.openxmlformats.org/markup-compatibility/2006">
              <mc:Choice xmlns:v="urn:schemas-microsoft-com:vml" Requires="v">
                <p:oleObj name="Fotografija Photo Editora" r:id="rId2" imgW="3333333" imgH="4447619" progId="">
                  <p:embed/>
                </p:oleObj>
              </mc:Choice>
              <mc:Fallback>
                <p:oleObj name="Fotografija Photo Editora" r:id="rId2" imgW="3333333" imgH="4447619" progId="">
                  <p:embed/>
                  <p:pic>
                    <p:nvPicPr>
                      <p:cNvPr id="0" name="Object 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84213" y="188913"/>
                        <a:ext cx="7992243" cy="6539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push/>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6504</TotalTime>
  <Words>2858</Words>
  <Application>Microsoft Office PowerPoint</Application>
  <PresentationFormat>Prikaz na zaslonu (4:3)</PresentationFormat>
  <Paragraphs>447</Paragraphs>
  <Slides>60</Slides>
  <Notes>30</Notes>
  <HiddenSlides>0</HiddenSlides>
  <MMClips>0</MMClips>
  <ScaleCrop>false</ScaleCrop>
  <HeadingPairs>
    <vt:vector size="8" baseType="variant">
      <vt:variant>
        <vt:lpstr>Korišteni fontovi</vt:lpstr>
      </vt:variant>
      <vt:variant>
        <vt:i4>10</vt:i4>
      </vt:variant>
      <vt:variant>
        <vt:lpstr>Tema</vt:lpstr>
      </vt:variant>
      <vt:variant>
        <vt:i4>1</vt:i4>
      </vt:variant>
      <vt:variant>
        <vt:lpstr>Uloženi OLE poslužitelji</vt:lpstr>
      </vt:variant>
      <vt:variant>
        <vt:i4>2</vt:i4>
      </vt:variant>
      <vt:variant>
        <vt:lpstr>Naslovi slajdova</vt:lpstr>
      </vt:variant>
      <vt:variant>
        <vt:i4>60</vt:i4>
      </vt:variant>
    </vt:vector>
  </HeadingPairs>
  <TitlesOfParts>
    <vt:vector size="73" baseType="lpstr">
      <vt:lpstr>Arial</vt:lpstr>
      <vt:lpstr>Arial Narrow</vt:lpstr>
      <vt:lpstr>Calibri</vt:lpstr>
      <vt:lpstr>Franklin Gothic Book</vt:lpstr>
      <vt:lpstr>Franklin Gothic Medium</vt:lpstr>
      <vt:lpstr>Tahoma</vt:lpstr>
      <vt:lpstr>Times New Roman</vt:lpstr>
      <vt:lpstr>TrueFrutiger</vt:lpstr>
      <vt:lpstr>Wingdings</vt:lpstr>
      <vt:lpstr>Wingdings 2</vt:lpstr>
      <vt:lpstr>Trek</vt:lpstr>
      <vt:lpstr>Fotografija Photo Editora</vt:lpstr>
      <vt:lpstr>Chart</vt:lpstr>
      <vt:lpstr>Šećerna Bolest – kako spriječiti i zašto liječiti?</vt:lpstr>
      <vt:lpstr>Što je šećerna bolest i kako nastaje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Magnituda epidemije dijabetesa: 2010–2030 </vt:lpstr>
      <vt:lpstr>Epidemija šećerne bolesti</vt:lpstr>
      <vt:lpstr>Porast prevalencije - tip 2</vt:lpstr>
      <vt:lpstr>Raspodjela po tipu bolesti u Republici Hrvatskoj</vt:lpstr>
      <vt:lpstr>Kako spriječiti nastajanje šećerne bolesti ?</vt:lpstr>
      <vt:lpstr>PowerPoint prezentacija</vt:lpstr>
      <vt:lpstr>PowerPoint prezentacija</vt:lpstr>
      <vt:lpstr>PowerPoint prezentacija</vt:lpstr>
      <vt:lpstr>Preporuke za prehranu</vt:lpstr>
      <vt:lpstr>Preporuke za prehranu-postotak energije iz pojedinih makronutrijenata </vt:lpstr>
      <vt:lpstr>Veganska vs. standardna ADA prehrana u dijabetičara</vt:lpstr>
      <vt:lpstr>PowerPoint prezentacija</vt:lpstr>
      <vt:lpstr>Hipokalorijska prehrana sa visokim udjelom bjelančevina vs standardna dijabetička prehrana</vt:lpstr>
      <vt:lpstr>PowerPoint prezentacija</vt:lpstr>
      <vt:lpstr>Normokalorijska prehrana (“ad libidum”) sa manje UH i povećanim udjelom bjelančevina i masti</vt:lpstr>
      <vt:lpstr>Izokalorična prehrana sa manjim udjelom masti,većim udjelom bjelančevina i UH</vt:lpstr>
      <vt:lpstr>PowerPoint prezentacija</vt:lpstr>
      <vt:lpstr>PowerPoint prezentacija</vt:lpstr>
      <vt:lpstr>PowerPoint prezentacija</vt:lpstr>
      <vt:lpstr>PowerPoint prezentacija</vt:lpstr>
      <vt:lpstr>PowerPoint prezentacija</vt:lpstr>
      <vt:lpstr>Preporuka za osobe sa šećernom bolešću tipa 1</vt:lpstr>
      <vt:lpstr>Preporuka za aerobni trening  - osobe sa šećernom bolešću tipa 2</vt:lpstr>
      <vt:lpstr>Preporuka za anerobni trening  - osobe sa šećernom bolešću tipa 2</vt:lpstr>
      <vt:lpstr>Tjelesno vježbanje i   šećerna bolest tipa 2</vt:lpstr>
      <vt:lpstr>Zašto liječiti šećernu bolest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Patogeneza kroničnih komplikacija šećerne bolesti</vt:lpstr>
      <vt:lpstr>PowerPoint prezentacija</vt:lpstr>
      <vt:lpstr>Stopalo u dijabetičara</vt:lpstr>
      <vt:lpstr>Očna pozadina u dijabetičara</vt:lpstr>
      <vt:lpstr>Pečati na mrežnici nakon laserske fotokoagulacije</vt:lpstr>
      <vt:lpstr>“Necrobiosis lipoidica diabeticorum”</vt:lpstr>
      <vt:lpstr>Suženje potkoljenične arterije i stanje nakon PTA</vt:lpstr>
      <vt:lpstr>Ostale manifestacije kroničnih komplikacija šećerne bolesti</vt:lpstr>
      <vt:lpstr>Koronarna bolest- Srčani infarkt</vt:lpstr>
      <vt:lpstr>Troškovi dijabetesa u 7 EU zemalja:</vt:lpstr>
      <vt:lpstr>Troškovi komplikacija prema tipu komplikacije i udjelima u ukupnom trošku bolesti</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Šećerna Bolest – kako spriječiti i zašto liječiti?</dc:title>
  <dc:creator>Dell</dc:creator>
  <cp:lastModifiedBy>Dora Bukovac</cp:lastModifiedBy>
  <cp:revision>34</cp:revision>
  <dcterms:created xsi:type="dcterms:W3CDTF">2022-05-15T08:00:42Z</dcterms:created>
  <dcterms:modified xsi:type="dcterms:W3CDTF">2022-06-24T11:56:20Z</dcterms:modified>
</cp:coreProperties>
</file>