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57" r:id="rId3"/>
    <p:sldId id="266" r:id="rId4"/>
    <p:sldId id="265" r:id="rId5"/>
    <p:sldId id="260" r:id="rId6"/>
    <p:sldId id="275" r:id="rId7"/>
    <p:sldId id="262" r:id="rId8"/>
    <p:sldId id="279" r:id="rId9"/>
    <p:sldId id="263" r:id="rId10"/>
    <p:sldId id="281" r:id="rId11"/>
    <p:sldId id="285" r:id="rId12"/>
    <p:sldId id="288" r:id="rId13"/>
    <p:sldId id="282" r:id="rId14"/>
    <p:sldId id="283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0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1E7E0-7556-4B98-8D23-76A4225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83FA9-8F01-4F93-BC6B-7206008EA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6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83FA9-8F01-4F93-BC6B-7206008EAE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DC8-C0FE-45CC-BA22-FD7A8D8D50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C02-0B00-456A-8519-C22704A919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DC8-C0FE-45CC-BA22-FD7A8D8D50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C02-0B00-456A-8519-C22704A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DC8-C0FE-45CC-BA22-FD7A8D8D50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C02-0B00-456A-8519-C22704A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DC8-C0FE-45CC-BA22-FD7A8D8D50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C02-0B00-456A-8519-C22704A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DC8-C0FE-45CC-BA22-FD7A8D8D50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3CEC02-0B00-456A-8519-C22704A919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DC8-C0FE-45CC-BA22-FD7A8D8D50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C02-0B00-456A-8519-C22704A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DC8-C0FE-45CC-BA22-FD7A8D8D50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C02-0B00-456A-8519-C22704A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DC8-C0FE-45CC-BA22-FD7A8D8D50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C02-0B00-456A-8519-C22704A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DC8-C0FE-45CC-BA22-FD7A8D8D50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C02-0B00-456A-8519-C22704A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DC8-C0FE-45CC-BA22-FD7A8D8D50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C02-0B00-456A-8519-C22704A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DC8-C0FE-45CC-BA22-FD7A8D8D50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C02-0B00-456A-8519-C22704A91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246DC8-C0FE-45CC-BA22-FD7A8D8D503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3CEC02-0B00-456A-8519-C22704A919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7966394" cy="17526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AKTIVNOSTI HRVATSKOG ZAVODA ZA ZAPOŠLJAVANJE U PODRUČJU ZAPOŠLJAVANJA OSOBA S INVALIDITETOM 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368752" cy="1512168"/>
          </a:xfrm>
        </p:spPr>
        <p:txBody>
          <a:bodyPr>
            <a:normAutofit/>
          </a:bodyPr>
          <a:lstStyle/>
          <a:p>
            <a:r>
              <a:rPr lang="en-US" sz="2000" dirty="0"/>
              <a:t>IZVJEŠĆE ZA RAZDOBLJE OD 01.03.2022 DO 31.03.2022</a:t>
            </a:r>
          </a:p>
          <a:p>
            <a:r>
              <a:rPr lang="en-US" sz="1600" dirty="0" err="1"/>
              <a:t>prezentacija</a:t>
            </a:r>
            <a:r>
              <a:rPr lang="en-US" sz="1600" dirty="0"/>
              <a:t>: </a:t>
            </a:r>
          </a:p>
          <a:p>
            <a:r>
              <a:rPr lang="en-US" sz="1600" dirty="0"/>
              <a:t>Jadranka Fernežir, </a:t>
            </a:r>
            <a:r>
              <a:rPr lang="en-US" sz="1600" dirty="0" err="1"/>
              <a:t>voditeljica</a:t>
            </a:r>
            <a:r>
              <a:rPr lang="en-US" sz="1600" dirty="0"/>
              <a:t> </a:t>
            </a:r>
            <a:r>
              <a:rPr lang="en-US" sz="1600" dirty="0" err="1"/>
              <a:t>Ispostave</a:t>
            </a:r>
            <a:r>
              <a:rPr lang="en-US" sz="1600" dirty="0"/>
              <a:t> </a:t>
            </a:r>
            <a:r>
              <a:rPr lang="en-US" sz="1600" dirty="0" err="1"/>
              <a:t>Samobor</a:t>
            </a:r>
            <a:endParaRPr lang="en-US" sz="1600" dirty="0"/>
          </a:p>
          <a:p>
            <a:r>
              <a:rPr lang="en-US" sz="1600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B846B8-A333-B966-B409-5A2EF46FC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757" y="3707787"/>
            <a:ext cx="3460792" cy="108627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AF594E2-CF05-03F0-5252-F666CD21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892694"/>
            <a:ext cx="3096343" cy="99196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1A48FBD-002A-22EE-E38F-8E246CAD6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34" y="5131058"/>
            <a:ext cx="957155" cy="47552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34B30B9-7F1B-884B-D74A-0ED882793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148" y="5114215"/>
            <a:ext cx="725487" cy="52430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C092F57-D75F-0BD9-E5F8-CFB458C66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850" y="5844950"/>
            <a:ext cx="756579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2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tx1">
                    <a:lumMod val="95000"/>
                  </a:schemeClr>
                </a:solidFill>
              </a:rPr>
              <a:t>MJERE AKTIVNE POLITIKE ZAPOŠLJAVANJA – OSOBE S INVALIDITETOM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8477"/>
            <a:ext cx="7164000" cy="5419523"/>
          </a:xfrm>
        </p:spPr>
      </p:pic>
    </p:spTree>
    <p:extLst>
      <p:ext uri="{BB962C8B-B14F-4D97-AF65-F5344CB8AC3E}">
        <p14:creationId xmlns:p14="http://schemas.microsoft.com/office/powerpoint/2010/main" val="261275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BROJ OSOBA S INVALIDITETOM PO INTERVENCIJAMA I SPOLU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5454"/>
            <a:ext cx="7315200" cy="3938016"/>
          </a:xfrm>
        </p:spPr>
      </p:pic>
    </p:spTree>
    <p:extLst>
      <p:ext uri="{BB962C8B-B14F-4D97-AF65-F5344CB8AC3E}">
        <p14:creationId xmlns:p14="http://schemas.microsoft.com/office/powerpoint/2010/main" val="62179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solidFill>
                  <a:schemeClr val="tx1"/>
                </a:solidFill>
              </a:rPr>
              <a:t>BROJ UKLJUČENIH OSOBA S INVALIDITETOM U MJERE AKTIVNE POLITIKE ZAPOŠLJAVANJA DO 31.03.2022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6"/>
            <a:ext cx="8531355" cy="4464000"/>
          </a:xfrm>
        </p:spPr>
      </p:pic>
    </p:spTree>
    <p:extLst>
      <p:ext uri="{BB962C8B-B14F-4D97-AF65-F5344CB8AC3E}">
        <p14:creationId xmlns:p14="http://schemas.microsoft.com/office/powerpoint/2010/main" val="355765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solidFill>
                  <a:schemeClr val="tx1"/>
                </a:solidFill>
              </a:rPr>
              <a:t>STRUKTURA NEZAPOSLENIH OSOBA S INVALIDITETOM PREMA OBRAZOVANJU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676000" cy="4581343"/>
          </a:xfrm>
        </p:spPr>
      </p:pic>
    </p:spTree>
    <p:extLst>
      <p:ext uri="{BB962C8B-B14F-4D97-AF65-F5344CB8AC3E}">
        <p14:creationId xmlns:p14="http://schemas.microsoft.com/office/powerpoint/2010/main" val="120303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solidFill>
                  <a:schemeClr val="tx1"/>
                </a:solidFill>
              </a:rPr>
              <a:t>STRUKTURA ZAPOSLENIH OSOBA S INVALIDITETOM S OBZIROM NA VRSTU INVALIDITETA I SPOL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4001"/>
            <a:ext cx="8136000" cy="5286183"/>
          </a:xfrm>
        </p:spPr>
      </p:pic>
    </p:spTree>
    <p:extLst>
      <p:ext uri="{BB962C8B-B14F-4D97-AF65-F5344CB8AC3E}">
        <p14:creationId xmlns:p14="http://schemas.microsoft.com/office/powerpoint/2010/main" val="14502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KVOTNO ZAPOŠLJAVANJE OSOBA S INVALIDITETOM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(</a:t>
            </a:r>
            <a:r>
              <a:rPr lang="en-US" sz="2400" dirty="0"/>
              <a:t>1) </a:t>
            </a:r>
            <a:r>
              <a:rPr lang="en-US" sz="2400" dirty="0" err="1"/>
              <a:t>Obveznik</a:t>
            </a:r>
            <a:r>
              <a:rPr lang="en-US" sz="2400" dirty="0"/>
              <a:t> </a:t>
            </a:r>
            <a:r>
              <a:rPr lang="en-US" sz="2400" dirty="0" err="1"/>
              <a:t>kvotnog</a:t>
            </a:r>
            <a:r>
              <a:rPr lang="en-US" sz="2400" dirty="0"/>
              <a:t> </a:t>
            </a:r>
            <a:r>
              <a:rPr lang="en-US" sz="2400" dirty="0" err="1"/>
              <a:t>zapošljavanja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  je </a:t>
            </a:r>
            <a:r>
              <a:rPr lang="en-US" sz="2400" dirty="0" err="1"/>
              <a:t>svaki</a:t>
            </a:r>
            <a:r>
              <a:rPr lang="en-US" sz="2400" dirty="0"/>
              <a:t> </a:t>
            </a:r>
            <a:r>
              <a:rPr lang="en-US" sz="2400" dirty="0" err="1"/>
              <a:t>poslodavac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zapošljava</a:t>
            </a:r>
            <a:r>
              <a:rPr lang="en-US" sz="2400" dirty="0"/>
              <a:t> </a:t>
            </a:r>
            <a:r>
              <a:rPr lang="en-US" sz="2400" dirty="0" err="1"/>
              <a:t>najmanje</a:t>
            </a:r>
            <a:r>
              <a:rPr lang="en-US" sz="2400" dirty="0"/>
              <a:t> 20 </a:t>
            </a:r>
            <a:r>
              <a:rPr lang="en-US" sz="2400" dirty="0" err="1"/>
              <a:t>radnika</a:t>
            </a:r>
            <a:r>
              <a:rPr lang="en-US" sz="2400" dirty="0"/>
              <a:t>.</a:t>
            </a:r>
          </a:p>
          <a:p>
            <a:r>
              <a:rPr lang="en-US" sz="2400" dirty="0"/>
              <a:t>(2) U </a:t>
            </a:r>
            <a:r>
              <a:rPr lang="en-US" sz="2400" dirty="0" err="1"/>
              <a:t>ukupan</a:t>
            </a:r>
            <a:r>
              <a:rPr lang="en-US" sz="2400" dirty="0"/>
              <a:t> </a:t>
            </a:r>
            <a:r>
              <a:rPr lang="en-US" sz="2400" dirty="0" err="1"/>
              <a:t>broj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en-US" sz="2400" dirty="0"/>
              <a:t> </a:t>
            </a:r>
            <a:r>
              <a:rPr lang="en-US" sz="2400" dirty="0" err="1"/>
              <a:t>ubrajaju</a:t>
            </a:r>
            <a:r>
              <a:rPr lang="en-US" sz="2400" dirty="0"/>
              <a:t> se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osnivači</a:t>
            </a:r>
            <a:r>
              <a:rPr lang="en-US" sz="2400" dirty="0"/>
              <a:t>/</a:t>
            </a:r>
            <a:r>
              <a:rPr lang="en-US" sz="2400" dirty="0" err="1"/>
              <a:t>članovi</a:t>
            </a:r>
            <a:r>
              <a:rPr lang="en-US" sz="2400" dirty="0"/>
              <a:t> u </a:t>
            </a:r>
            <a:r>
              <a:rPr lang="en-US" sz="2400" dirty="0" err="1"/>
              <a:t>trgovačkim</a:t>
            </a:r>
            <a:r>
              <a:rPr lang="en-US" sz="2400" dirty="0"/>
              <a:t> </a:t>
            </a:r>
            <a:r>
              <a:rPr lang="en-US" sz="2400" dirty="0" err="1"/>
              <a:t>društvima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ustanovama</a:t>
            </a:r>
            <a:r>
              <a:rPr lang="en-US" sz="2400" dirty="0"/>
              <a:t> u </a:t>
            </a:r>
            <a:r>
              <a:rPr lang="en-US" sz="2400" dirty="0" err="1"/>
              <a:t>Republici</a:t>
            </a:r>
            <a:r>
              <a:rPr lang="en-US" sz="2400" dirty="0"/>
              <a:t> </a:t>
            </a:r>
            <a:r>
              <a:rPr lang="en-US" sz="2400" dirty="0" err="1"/>
              <a:t>Hrvatskoj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u </a:t>
            </a:r>
            <a:r>
              <a:rPr lang="en-US" sz="2400" dirty="0" err="1"/>
              <a:t>radnom</a:t>
            </a:r>
            <a:r>
              <a:rPr lang="en-US" sz="2400" dirty="0"/>
              <a:t> </a:t>
            </a:r>
            <a:r>
              <a:rPr lang="en-US" sz="2400" dirty="0" err="1"/>
              <a:t>odnosu</a:t>
            </a:r>
            <a:r>
              <a:rPr lang="en-US" sz="2400" dirty="0"/>
              <a:t> s </a:t>
            </a:r>
            <a:r>
              <a:rPr lang="en-US" sz="2400" dirty="0" err="1"/>
              <a:t>poslodavcem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obrtnici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druge</a:t>
            </a:r>
            <a:r>
              <a:rPr lang="en-US" sz="2400" dirty="0"/>
              <a:t> </a:t>
            </a:r>
            <a:r>
              <a:rPr lang="en-US" sz="2400" dirty="0" err="1"/>
              <a:t>osobe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području</a:t>
            </a:r>
            <a:r>
              <a:rPr lang="en-US" sz="2400" dirty="0"/>
              <a:t> </a:t>
            </a:r>
            <a:r>
              <a:rPr lang="en-US" sz="2400" dirty="0" err="1"/>
              <a:t>Republike</a:t>
            </a:r>
            <a:r>
              <a:rPr lang="en-US" sz="2400" dirty="0"/>
              <a:t> </a:t>
            </a:r>
            <a:r>
              <a:rPr lang="en-US" sz="2400" dirty="0" err="1"/>
              <a:t>Hrvatske</a:t>
            </a:r>
            <a:r>
              <a:rPr lang="en-US" sz="2400" dirty="0"/>
              <a:t> </a:t>
            </a:r>
            <a:r>
              <a:rPr lang="en-US" sz="2400" dirty="0" err="1"/>
              <a:t>obavljaju</a:t>
            </a:r>
            <a:r>
              <a:rPr lang="en-US" sz="2400" dirty="0"/>
              <a:t> </a:t>
            </a:r>
            <a:r>
              <a:rPr lang="en-US" sz="2400" dirty="0" err="1"/>
              <a:t>djelatnost</a:t>
            </a:r>
            <a:r>
              <a:rPr lang="en-US" sz="2400" dirty="0"/>
              <a:t> </a:t>
            </a:r>
            <a:r>
              <a:rPr lang="en-US" sz="2400" dirty="0" err="1"/>
              <a:t>slobodnog</a:t>
            </a:r>
            <a:r>
              <a:rPr lang="en-US" sz="2400" dirty="0"/>
              <a:t> </a:t>
            </a:r>
            <a:r>
              <a:rPr lang="en-US" sz="2400" dirty="0" err="1"/>
              <a:t>zanimanja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druge</a:t>
            </a:r>
            <a:r>
              <a:rPr lang="en-US" sz="2400" dirty="0"/>
              <a:t> </a:t>
            </a:r>
            <a:r>
              <a:rPr lang="en-US" sz="2400" dirty="0" err="1"/>
              <a:t>dozvoljene</a:t>
            </a:r>
            <a:r>
              <a:rPr lang="en-US" sz="2400" dirty="0"/>
              <a:t> </a:t>
            </a:r>
            <a:r>
              <a:rPr lang="en-US" sz="2400" dirty="0" err="1"/>
              <a:t>djelatnosti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toj</a:t>
            </a:r>
            <a:r>
              <a:rPr lang="en-US" sz="2400" dirty="0"/>
              <a:t> </a:t>
            </a:r>
            <a:r>
              <a:rPr lang="en-US" sz="2400" dirty="0" err="1"/>
              <a:t>osnovi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obvezno</a:t>
            </a:r>
            <a:r>
              <a:rPr lang="en-US" sz="2400" dirty="0"/>
              <a:t> </a:t>
            </a:r>
            <a:r>
              <a:rPr lang="en-US" sz="2400" dirty="0" err="1"/>
              <a:t>osigurani</a:t>
            </a:r>
            <a:r>
              <a:rPr lang="en-US" sz="2400" dirty="0"/>
              <a:t>.</a:t>
            </a:r>
            <a:endParaRPr lang="hr-HR" sz="2400" dirty="0"/>
          </a:p>
          <a:p>
            <a:r>
              <a:rPr lang="en-US" sz="2400" dirty="0"/>
              <a:t>(</a:t>
            </a:r>
            <a:r>
              <a:rPr lang="hr-HR" sz="2400" dirty="0"/>
              <a:t>3</a:t>
            </a:r>
            <a:r>
              <a:rPr lang="en-US" sz="2400" dirty="0"/>
              <a:t>) U </a:t>
            </a:r>
            <a:r>
              <a:rPr lang="en-US" sz="2400" dirty="0" err="1"/>
              <a:t>ukupan</a:t>
            </a:r>
            <a:r>
              <a:rPr lang="en-US" sz="2400" dirty="0"/>
              <a:t> </a:t>
            </a:r>
            <a:r>
              <a:rPr lang="en-US" sz="2400" dirty="0" err="1"/>
              <a:t>broj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en-US" sz="2400" dirty="0"/>
              <a:t> ne </a:t>
            </a:r>
            <a:r>
              <a:rPr lang="en-US" sz="2400" dirty="0" err="1"/>
              <a:t>ubrajaju</a:t>
            </a:r>
            <a:r>
              <a:rPr lang="en-US" sz="2400" dirty="0"/>
              <a:t> se </a:t>
            </a:r>
            <a:r>
              <a:rPr lang="en-US" sz="2400" dirty="0" err="1"/>
              <a:t>radnici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u </a:t>
            </a:r>
            <a:r>
              <a:rPr lang="en-US" sz="2400" dirty="0" err="1"/>
              <a:t>radnom</a:t>
            </a:r>
            <a:r>
              <a:rPr lang="en-US" sz="2400" dirty="0"/>
              <a:t> </a:t>
            </a:r>
            <a:r>
              <a:rPr lang="en-US" sz="2400" dirty="0" err="1"/>
              <a:t>odnosu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poslodavca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temelju</a:t>
            </a:r>
            <a:r>
              <a:rPr lang="en-US" sz="2400" dirty="0"/>
              <a:t> </a:t>
            </a:r>
            <a:r>
              <a:rPr lang="en-US" sz="2400" dirty="0" err="1"/>
              <a:t>ugovora</a:t>
            </a:r>
            <a:r>
              <a:rPr lang="en-US" sz="2400" dirty="0"/>
              <a:t> o </a:t>
            </a:r>
            <a:r>
              <a:rPr lang="en-US" sz="2400" dirty="0" err="1"/>
              <a:t>radu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određeno</a:t>
            </a:r>
            <a:r>
              <a:rPr lang="en-US" sz="2400" dirty="0"/>
              <a:t> </a:t>
            </a:r>
            <a:r>
              <a:rPr lang="en-US" sz="2400" dirty="0" err="1"/>
              <a:t>vrijeme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obavljanje</a:t>
            </a:r>
            <a:r>
              <a:rPr lang="en-US" sz="2400" dirty="0"/>
              <a:t> </a:t>
            </a:r>
            <a:r>
              <a:rPr lang="en-US" sz="2400" dirty="0" err="1"/>
              <a:t>sezonskih</a:t>
            </a:r>
            <a:r>
              <a:rPr lang="en-US" sz="2400" dirty="0"/>
              <a:t> </a:t>
            </a:r>
            <a:r>
              <a:rPr lang="en-US" sz="2400" dirty="0" err="1"/>
              <a:t>poslova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temeljem</a:t>
            </a:r>
            <a:r>
              <a:rPr lang="en-US" sz="2400" dirty="0"/>
              <a:t> tog </a:t>
            </a:r>
            <a:r>
              <a:rPr lang="en-US" sz="2400" dirty="0" err="1"/>
              <a:t>ugovora</a:t>
            </a:r>
            <a:r>
              <a:rPr lang="en-US" sz="2400" dirty="0"/>
              <a:t> </a:t>
            </a:r>
            <a:r>
              <a:rPr lang="en-US" sz="2400" dirty="0" err="1"/>
              <a:t>prijavljeni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obvezno</a:t>
            </a:r>
            <a:r>
              <a:rPr lang="en-US" sz="2400" dirty="0"/>
              <a:t> </a:t>
            </a:r>
            <a:r>
              <a:rPr lang="en-US" sz="2400" dirty="0" err="1"/>
              <a:t>mirovinsko</a:t>
            </a:r>
            <a:r>
              <a:rPr lang="en-US" sz="2400" dirty="0"/>
              <a:t> </a:t>
            </a:r>
            <a:r>
              <a:rPr lang="en-US" sz="2400" dirty="0" err="1"/>
              <a:t>osiguranje</a:t>
            </a:r>
            <a:r>
              <a:rPr lang="en-US" sz="2400" dirty="0"/>
              <a:t>.</a:t>
            </a:r>
          </a:p>
          <a:p>
            <a:endParaRPr lang="en-US" sz="2000" dirty="0"/>
          </a:p>
          <a:p>
            <a:pPr marL="13716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446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ODREĐIVANJE KVOTE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9600" dirty="0"/>
              <a:t>5.</a:t>
            </a:r>
            <a:r>
              <a:rPr lang="en-US" sz="9600" dirty="0"/>
              <a:t> </a:t>
            </a:r>
            <a:r>
              <a:rPr lang="en-US" sz="9600" dirty="0" err="1"/>
              <a:t>Poslodavac</a:t>
            </a:r>
            <a:r>
              <a:rPr lang="en-US" sz="9600" dirty="0"/>
              <a:t> </a:t>
            </a:r>
            <a:r>
              <a:rPr lang="en-US" sz="9600" dirty="0" err="1"/>
              <a:t>koji</a:t>
            </a:r>
            <a:r>
              <a:rPr lang="en-US" sz="9600" dirty="0"/>
              <a:t> </a:t>
            </a:r>
            <a:r>
              <a:rPr lang="en-US" sz="9600" dirty="0" err="1"/>
              <a:t>smatra</a:t>
            </a:r>
            <a:r>
              <a:rPr lang="en-US" sz="9600" dirty="0"/>
              <a:t> da se </a:t>
            </a:r>
            <a:r>
              <a:rPr lang="en-US" sz="9600" dirty="0" err="1"/>
              <a:t>na</a:t>
            </a:r>
            <a:r>
              <a:rPr lang="en-US" sz="9600" dirty="0"/>
              <a:t> </a:t>
            </a:r>
            <a:r>
              <a:rPr lang="en-US" sz="9600" dirty="0" err="1"/>
              <a:t>određeno</a:t>
            </a:r>
            <a:r>
              <a:rPr lang="en-US" sz="9600" dirty="0"/>
              <a:t> </a:t>
            </a:r>
            <a:r>
              <a:rPr lang="en-US" sz="9600" dirty="0" err="1"/>
              <a:t>radno</a:t>
            </a:r>
            <a:r>
              <a:rPr lang="en-US" sz="9600" dirty="0"/>
              <a:t> </a:t>
            </a:r>
            <a:r>
              <a:rPr lang="en-US" sz="9600" dirty="0" err="1"/>
              <a:t>mjesto</a:t>
            </a:r>
            <a:r>
              <a:rPr lang="en-US" sz="9600" dirty="0"/>
              <a:t> </a:t>
            </a:r>
            <a:r>
              <a:rPr lang="en-US" sz="9600" dirty="0" err="1"/>
              <a:t>zbog</a:t>
            </a:r>
            <a:r>
              <a:rPr lang="en-US" sz="9600" dirty="0"/>
              <a:t> </a:t>
            </a:r>
            <a:r>
              <a:rPr lang="en-US" sz="9600" dirty="0" err="1"/>
              <a:t>posebnih</a:t>
            </a:r>
            <a:r>
              <a:rPr lang="en-US" sz="9600" dirty="0"/>
              <a:t> </a:t>
            </a:r>
            <a:r>
              <a:rPr lang="en-US" sz="9600" dirty="0" err="1"/>
              <a:t>uvjeta</a:t>
            </a:r>
            <a:r>
              <a:rPr lang="en-US" sz="9600" dirty="0"/>
              <a:t> </a:t>
            </a:r>
            <a:r>
              <a:rPr lang="en-US" sz="9600" dirty="0" err="1"/>
              <a:t>rada</a:t>
            </a:r>
            <a:r>
              <a:rPr lang="en-US" sz="9600" dirty="0"/>
              <a:t> ne </a:t>
            </a:r>
            <a:r>
              <a:rPr lang="en-US" sz="9600" dirty="0" err="1"/>
              <a:t>mogu</a:t>
            </a:r>
            <a:r>
              <a:rPr lang="en-US" sz="9600" dirty="0"/>
              <a:t> </a:t>
            </a:r>
            <a:r>
              <a:rPr lang="en-US" sz="9600" dirty="0" err="1"/>
              <a:t>zaposliti</a:t>
            </a:r>
            <a:r>
              <a:rPr lang="en-US" sz="9600" dirty="0"/>
              <a:t> </a:t>
            </a:r>
            <a:r>
              <a:rPr lang="en-US" sz="9600" dirty="0" err="1"/>
              <a:t>osobe</a:t>
            </a:r>
            <a:r>
              <a:rPr lang="en-US" sz="9600" dirty="0"/>
              <a:t> s </a:t>
            </a:r>
            <a:r>
              <a:rPr lang="en-US" sz="9600" dirty="0" err="1"/>
              <a:t>invaliditetom</a:t>
            </a:r>
            <a:r>
              <a:rPr lang="en-US" sz="9600" dirty="0"/>
              <a:t> </a:t>
            </a:r>
            <a:r>
              <a:rPr lang="en-US" sz="9600" dirty="0" err="1"/>
              <a:t>i</a:t>
            </a:r>
            <a:r>
              <a:rPr lang="en-US" sz="9600" dirty="0"/>
              <a:t> da se </a:t>
            </a:r>
            <a:r>
              <a:rPr lang="en-US" sz="9600" dirty="0" err="1"/>
              <a:t>isto</a:t>
            </a:r>
            <a:r>
              <a:rPr lang="en-US" sz="9600" dirty="0"/>
              <a:t> </a:t>
            </a:r>
            <a:r>
              <a:rPr lang="en-US" sz="9600" dirty="0" err="1"/>
              <a:t>treba</a:t>
            </a:r>
            <a:r>
              <a:rPr lang="en-US" sz="9600" dirty="0"/>
              <a:t> </a:t>
            </a:r>
            <a:r>
              <a:rPr lang="en-US" sz="9600" dirty="0" err="1"/>
              <a:t>izuzeti</a:t>
            </a:r>
            <a:r>
              <a:rPr lang="en-US" sz="9600" dirty="0"/>
              <a:t> </a:t>
            </a:r>
            <a:r>
              <a:rPr lang="en-US" sz="9600" dirty="0" err="1"/>
              <a:t>iz</a:t>
            </a:r>
            <a:r>
              <a:rPr lang="en-US" sz="9600" dirty="0"/>
              <a:t> </a:t>
            </a:r>
            <a:r>
              <a:rPr lang="en-US" sz="9600" dirty="0" err="1"/>
              <a:t>ukupnog</a:t>
            </a:r>
            <a:r>
              <a:rPr lang="en-US" sz="9600" dirty="0"/>
              <a:t> </a:t>
            </a:r>
            <a:r>
              <a:rPr lang="en-US" sz="9600" dirty="0" err="1"/>
              <a:t>broja</a:t>
            </a:r>
            <a:r>
              <a:rPr lang="en-US" sz="9600" dirty="0"/>
              <a:t> </a:t>
            </a:r>
            <a:r>
              <a:rPr lang="en-US" sz="9600" dirty="0" err="1"/>
              <a:t>radnih</a:t>
            </a:r>
            <a:r>
              <a:rPr lang="en-US" sz="9600" dirty="0"/>
              <a:t> </a:t>
            </a:r>
            <a:r>
              <a:rPr lang="en-US" sz="9600" dirty="0" err="1"/>
              <a:t>mjesta</a:t>
            </a:r>
            <a:r>
              <a:rPr lang="en-US" sz="9600" dirty="0"/>
              <a:t> </a:t>
            </a:r>
            <a:r>
              <a:rPr lang="en-US" sz="9600" dirty="0" err="1"/>
              <a:t>na</a:t>
            </a:r>
            <a:r>
              <a:rPr lang="en-US" sz="9600" dirty="0"/>
              <a:t> </a:t>
            </a:r>
            <a:r>
              <a:rPr lang="en-US" sz="9600" dirty="0" err="1"/>
              <a:t>temelju</a:t>
            </a:r>
            <a:r>
              <a:rPr lang="en-US" sz="9600" dirty="0"/>
              <a:t> </a:t>
            </a:r>
            <a:r>
              <a:rPr lang="en-US" sz="9600" dirty="0" err="1"/>
              <a:t>kojih</a:t>
            </a:r>
            <a:r>
              <a:rPr lang="en-US" sz="9600" dirty="0"/>
              <a:t> se </a:t>
            </a:r>
            <a:r>
              <a:rPr lang="en-US" sz="9600" dirty="0" err="1"/>
              <a:t>utvrđuje</a:t>
            </a:r>
            <a:r>
              <a:rPr lang="en-US" sz="9600" dirty="0"/>
              <a:t> </a:t>
            </a:r>
            <a:r>
              <a:rPr lang="en-US" sz="9600" dirty="0" err="1"/>
              <a:t>kvota</a:t>
            </a:r>
            <a:r>
              <a:rPr lang="en-US" sz="9600" dirty="0"/>
              <a:t>, </a:t>
            </a:r>
            <a:r>
              <a:rPr lang="en-US" sz="9600" dirty="0" err="1"/>
              <a:t>dužan</a:t>
            </a:r>
            <a:r>
              <a:rPr lang="en-US" sz="9600" dirty="0"/>
              <a:t> je </a:t>
            </a:r>
            <a:r>
              <a:rPr lang="en-US" sz="9600" dirty="0" err="1"/>
              <a:t>zatražiti</a:t>
            </a:r>
            <a:r>
              <a:rPr lang="en-US" sz="9600" dirty="0"/>
              <a:t> </a:t>
            </a:r>
            <a:r>
              <a:rPr lang="en-US" sz="9600" dirty="0" err="1"/>
              <a:t>suglasnost</a:t>
            </a:r>
            <a:r>
              <a:rPr lang="en-US" sz="9600" dirty="0"/>
              <a:t> </a:t>
            </a:r>
            <a:r>
              <a:rPr lang="en-US" sz="9600" dirty="0" err="1"/>
              <a:t>Zavoda</a:t>
            </a:r>
            <a:r>
              <a:rPr lang="en-US" sz="9600" dirty="0"/>
              <a:t>, (</a:t>
            </a:r>
            <a:r>
              <a:rPr lang="en-US" sz="9600" dirty="0" err="1"/>
              <a:t>uz</a:t>
            </a:r>
            <a:r>
              <a:rPr lang="en-US" sz="9600" dirty="0"/>
              <a:t> </a:t>
            </a:r>
            <a:r>
              <a:rPr lang="en-US" sz="9600" dirty="0" err="1"/>
              <a:t>prethodno</a:t>
            </a:r>
            <a:r>
              <a:rPr lang="en-US" sz="9600" dirty="0"/>
              <a:t> </a:t>
            </a:r>
            <a:r>
              <a:rPr lang="en-US" sz="9600" dirty="0" err="1"/>
              <a:t>pribavljeno</a:t>
            </a:r>
            <a:r>
              <a:rPr lang="en-US" sz="9600" dirty="0"/>
              <a:t> </a:t>
            </a:r>
            <a:r>
              <a:rPr lang="en-US" sz="9600" dirty="0" err="1"/>
              <a:t>mišljenje</a:t>
            </a:r>
            <a:r>
              <a:rPr lang="en-US" sz="9600" dirty="0"/>
              <a:t> </a:t>
            </a:r>
            <a:r>
              <a:rPr lang="en-US" sz="9600" dirty="0" err="1"/>
              <a:t>Hrvatskog</a:t>
            </a:r>
            <a:r>
              <a:rPr lang="en-US" sz="9600" dirty="0"/>
              <a:t> </a:t>
            </a:r>
            <a:r>
              <a:rPr lang="en-US" sz="9600" dirty="0" err="1"/>
              <a:t>zavoda</a:t>
            </a:r>
            <a:r>
              <a:rPr lang="en-US" sz="9600" dirty="0"/>
              <a:t> </a:t>
            </a:r>
            <a:r>
              <a:rPr lang="en-US" sz="9600" dirty="0" err="1"/>
              <a:t>za</a:t>
            </a:r>
            <a:r>
              <a:rPr lang="en-US" sz="9600" dirty="0"/>
              <a:t> </a:t>
            </a:r>
            <a:r>
              <a:rPr lang="en-US" sz="9600" dirty="0" err="1"/>
              <a:t>zaštitu</a:t>
            </a:r>
            <a:r>
              <a:rPr lang="en-US" sz="9600" dirty="0"/>
              <a:t> </a:t>
            </a:r>
            <a:r>
              <a:rPr lang="en-US" sz="9600" dirty="0" err="1"/>
              <a:t>zdravlja</a:t>
            </a:r>
            <a:r>
              <a:rPr lang="en-US" sz="9600" dirty="0"/>
              <a:t> </a:t>
            </a:r>
            <a:r>
              <a:rPr lang="en-US" sz="9600" dirty="0" err="1"/>
              <a:t>i</a:t>
            </a:r>
            <a:r>
              <a:rPr lang="en-US" sz="9600" dirty="0"/>
              <a:t> </a:t>
            </a:r>
            <a:r>
              <a:rPr lang="en-US" sz="9600" dirty="0" err="1"/>
              <a:t>sigurnost</a:t>
            </a:r>
            <a:r>
              <a:rPr lang="en-US" sz="9600" dirty="0"/>
              <a:t> </a:t>
            </a:r>
            <a:r>
              <a:rPr lang="en-US" sz="9600" dirty="0" err="1"/>
              <a:t>na</a:t>
            </a:r>
            <a:r>
              <a:rPr lang="en-US" sz="9600" dirty="0"/>
              <a:t> </a:t>
            </a:r>
            <a:r>
              <a:rPr lang="en-US" sz="9600" dirty="0" err="1"/>
              <a:t>radu</a:t>
            </a:r>
            <a:r>
              <a:rPr lang="en-US" sz="9600" dirty="0"/>
              <a:t>.</a:t>
            </a:r>
          </a:p>
          <a:p>
            <a:r>
              <a:rPr lang="hr-HR" sz="9600" dirty="0"/>
              <a:t>6. </a:t>
            </a:r>
            <a:r>
              <a:rPr lang="en-US" sz="9600" dirty="0" err="1"/>
              <a:t>Poslodavac</a:t>
            </a:r>
            <a:r>
              <a:rPr lang="en-US" sz="9600" dirty="0"/>
              <a:t> je </a:t>
            </a:r>
            <a:r>
              <a:rPr lang="en-US" sz="9600" dirty="0" err="1"/>
              <a:t>dužan</a:t>
            </a:r>
            <a:r>
              <a:rPr lang="en-US" sz="9600" dirty="0"/>
              <a:t> </a:t>
            </a:r>
            <a:r>
              <a:rPr lang="en-US" sz="9600" dirty="0" err="1"/>
              <a:t>dostaviti</a:t>
            </a:r>
            <a:r>
              <a:rPr lang="en-US" sz="9600" dirty="0"/>
              <a:t> </a:t>
            </a:r>
            <a:r>
              <a:rPr lang="en-US" sz="9600" dirty="0" err="1"/>
              <a:t>Zavodu</a:t>
            </a:r>
            <a:r>
              <a:rPr lang="en-US" sz="9600" dirty="0"/>
              <a:t> </a:t>
            </a:r>
            <a:r>
              <a:rPr lang="en-US" sz="9600" dirty="0" err="1"/>
              <a:t>izjavu</a:t>
            </a:r>
            <a:r>
              <a:rPr lang="en-US" sz="9600" dirty="0"/>
              <a:t> o </a:t>
            </a:r>
            <a:r>
              <a:rPr lang="en-US" sz="9600" dirty="0" err="1"/>
              <a:t>broju</a:t>
            </a:r>
            <a:r>
              <a:rPr lang="en-US" sz="9600" dirty="0"/>
              <a:t> </a:t>
            </a:r>
            <a:r>
              <a:rPr lang="en-US" sz="9600" dirty="0" err="1"/>
              <a:t>zaposlenih</a:t>
            </a:r>
            <a:r>
              <a:rPr lang="en-US" sz="9600" dirty="0"/>
              <a:t> </a:t>
            </a:r>
            <a:r>
              <a:rPr lang="en-US" sz="9600" dirty="0" err="1"/>
              <a:t>radnika</a:t>
            </a:r>
            <a:r>
              <a:rPr lang="en-US" sz="9600" dirty="0"/>
              <a:t> </a:t>
            </a:r>
            <a:r>
              <a:rPr lang="en-US" sz="9600" dirty="0" err="1"/>
              <a:t>na</a:t>
            </a:r>
            <a:r>
              <a:rPr lang="en-US" sz="9600" dirty="0"/>
              <a:t> </a:t>
            </a:r>
            <a:r>
              <a:rPr lang="en-US" sz="9600" dirty="0" err="1"/>
              <a:t>radnim</a:t>
            </a:r>
            <a:r>
              <a:rPr lang="en-US" sz="9600" dirty="0"/>
              <a:t> </a:t>
            </a:r>
            <a:r>
              <a:rPr lang="en-US" sz="9600" dirty="0" err="1"/>
              <a:t>mjestima</a:t>
            </a:r>
            <a:r>
              <a:rPr lang="en-US" sz="9600" dirty="0"/>
              <a:t> s </a:t>
            </a:r>
            <a:r>
              <a:rPr lang="en-US" sz="9600" dirty="0" err="1"/>
              <a:t>posebnim</a:t>
            </a:r>
            <a:r>
              <a:rPr lang="en-US" sz="9600" dirty="0"/>
              <a:t> </a:t>
            </a:r>
            <a:r>
              <a:rPr lang="en-US" sz="9600" dirty="0" err="1"/>
              <a:t>uvjetima</a:t>
            </a:r>
            <a:r>
              <a:rPr lang="en-US" sz="9600" dirty="0"/>
              <a:t> </a:t>
            </a:r>
            <a:r>
              <a:rPr lang="en-US" sz="9600" dirty="0" err="1"/>
              <a:t>rada</a:t>
            </a:r>
            <a:r>
              <a:rPr lang="en-US" sz="9600" dirty="0"/>
              <a:t>  </a:t>
            </a:r>
            <a:r>
              <a:rPr lang="en-US" sz="9600" dirty="0" err="1"/>
              <a:t>te</a:t>
            </a:r>
            <a:r>
              <a:rPr lang="en-US" sz="9600" dirty="0"/>
              <a:t> </a:t>
            </a:r>
            <a:r>
              <a:rPr lang="en-US" sz="9600" dirty="0" err="1"/>
              <a:t>drugu</a:t>
            </a:r>
            <a:r>
              <a:rPr lang="en-US" sz="9600" dirty="0"/>
              <a:t> </a:t>
            </a:r>
            <a:r>
              <a:rPr lang="en-US" sz="9600" dirty="0" err="1"/>
              <a:t>dokumentaciju</a:t>
            </a:r>
            <a:r>
              <a:rPr lang="en-US" sz="9600" dirty="0"/>
              <a:t> </a:t>
            </a:r>
            <a:r>
              <a:rPr lang="en-US" sz="9600" dirty="0" err="1"/>
              <a:t>na</a:t>
            </a:r>
            <a:r>
              <a:rPr lang="en-US" sz="9600" dirty="0"/>
              <a:t> </a:t>
            </a:r>
            <a:r>
              <a:rPr lang="en-US" sz="9600" dirty="0" err="1"/>
              <a:t>zahtjev</a:t>
            </a:r>
            <a:r>
              <a:rPr lang="en-US" sz="9600" dirty="0"/>
              <a:t> </a:t>
            </a:r>
            <a:r>
              <a:rPr lang="en-US" sz="9600" dirty="0" err="1"/>
              <a:t>Zavoda</a:t>
            </a:r>
            <a:r>
              <a:rPr lang="en-US" sz="9600" dirty="0"/>
              <a:t>.</a:t>
            </a:r>
            <a:endParaRPr lang="hr-HR" sz="9600" dirty="0"/>
          </a:p>
          <a:p>
            <a:r>
              <a:rPr lang="hr-HR" sz="9600" dirty="0"/>
              <a:t>7.</a:t>
            </a:r>
            <a:r>
              <a:rPr lang="en-US" sz="9600" dirty="0"/>
              <a:t> </a:t>
            </a:r>
            <a:r>
              <a:rPr lang="en-US" sz="9600" dirty="0" err="1"/>
              <a:t>Radna</a:t>
            </a:r>
            <a:r>
              <a:rPr lang="en-US" sz="9600" dirty="0"/>
              <a:t> </a:t>
            </a:r>
            <a:r>
              <a:rPr lang="en-US" sz="9600" dirty="0" err="1"/>
              <a:t>mjesta</a:t>
            </a:r>
            <a:r>
              <a:rPr lang="en-US" sz="9600" dirty="0"/>
              <a:t> s </a:t>
            </a:r>
            <a:r>
              <a:rPr lang="en-US" sz="9600" dirty="0" err="1"/>
              <a:t>posebnim</a:t>
            </a:r>
            <a:r>
              <a:rPr lang="en-US" sz="9600" dirty="0"/>
              <a:t> </a:t>
            </a:r>
            <a:r>
              <a:rPr lang="en-US" sz="9600" dirty="0" err="1"/>
              <a:t>uvjetima</a:t>
            </a:r>
            <a:r>
              <a:rPr lang="en-US" sz="9600" dirty="0"/>
              <a:t> </a:t>
            </a:r>
            <a:r>
              <a:rPr lang="en-US" sz="9600" dirty="0" err="1"/>
              <a:t>rada</a:t>
            </a:r>
            <a:r>
              <a:rPr lang="en-US" sz="9600" dirty="0"/>
              <a:t> </a:t>
            </a:r>
            <a:r>
              <a:rPr lang="en-US" sz="9600" dirty="0" err="1"/>
              <a:t>za</a:t>
            </a:r>
            <a:r>
              <a:rPr lang="en-US" sz="9600" dirty="0"/>
              <a:t> </a:t>
            </a:r>
            <a:r>
              <a:rPr lang="en-US" sz="9600" dirty="0" err="1"/>
              <a:t>koje</a:t>
            </a:r>
            <a:r>
              <a:rPr lang="en-US" sz="9600" dirty="0"/>
              <a:t> je </a:t>
            </a:r>
            <a:r>
              <a:rPr lang="en-US" sz="9600" dirty="0" err="1"/>
              <a:t>izdana</a:t>
            </a:r>
            <a:r>
              <a:rPr lang="en-US" sz="9600" dirty="0"/>
              <a:t> </a:t>
            </a:r>
            <a:r>
              <a:rPr lang="en-US" sz="9600" dirty="0" err="1"/>
              <a:t>suglasnost</a:t>
            </a:r>
            <a:r>
              <a:rPr lang="en-US" sz="9600" dirty="0"/>
              <a:t> </a:t>
            </a:r>
            <a:r>
              <a:rPr lang="en-US" sz="9600" dirty="0" err="1"/>
              <a:t>iz</a:t>
            </a:r>
            <a:r>
              <a:rPr lang="en-US" sz="9600" dirty="0"/>
              <a:t> </a:t>
            </a:r>
            <a:r>
              <a:rPr lang="en-US" sz="9600" dirty="0" err="1"/>
              <a:t>stavka</a:t>
            </a:r>
            <a:r>
              <a:rPr lang="en-US" sz="9600" dirty="0"/>
              <a:t>  </a:t>
            </a:r>
            <a:r>
              <a:rPr lang="en-US" sz="9600" dirty="0" err="1"/>
              <a:t>izuzet</a:t>
            </a:r>
            <a:r>
              <a:rPr lang="en-US" sz="9600" dirty="0"/>
              <a:t> </a:t>
            </a:r>
            <a:r>
              <a:rPr lang="en-US" sz="9600" dirty="0" err="1"/>
              <a:t>će</a:t>
            </a:r>
            <a:r>
              <a:rPr lang="en-US" sz="9600" dirty="0"/>
              <a:t> se od dana </a:t>
            </a:r>
            <a:r>
              <a:rPr lang="en-US" sz="9600" dirty="0" err="1"/>
              <a:t>predaje</a:t>
            </a:r>
            <a:r>
              <a:rPr lang="en-US" sz="9600" dirty="0"/>
              <a:t> </a:t>
            </a:r>
            <a:r>
              <a:rPr lang="en-US" sz="9600" dirty="0" err="1"/>
              <a:t>zahtjeva</a:t>
            </a:r>
            <a:r>
              <a:rPr lang="en-US" sz="9600" dirty="0"/>
              <a:t> </a:t>
            </a:r>
            <a:r>
              <a:rPr lang="en-US" sz="9600" dirty="0" err="1"/>
              <a:t>Hrvatskom</a:t>
            </a:r>
            <a:r>
              <a:rPr lang="en-US" sz="9600" dirty="0"/>
              <a:t> </a:t>
            </a:r>
            <a:r>
              <a:rPr lang="en-US" sz="9600" dirty="0" err="1"/>
              <a:t>zavodu</a:t>
            </a:r>
            <a:r>
              <a:rPr lang="en-US" sz="9600" dirty="0"/>
              <a:t> </a:t>
            </a:r>
            <a:r>
              <a:rPr lang="en-US" sz="9600" dirty="0" err="1"/>
              <a:t>za</a:t>
            </a:r>
            <a:r>
              <a:rPr lang="en-US" sz="9600" dirty="0"/>
              <a:t> </a:t>
            </a:r>
            <a:r>
              <a:rPr lang="en-US" sz="9600" dirty="0" err="1"/>
              <a:t>zaštitu</a:t>
            </a:r>
            <a:r>
              <a:rPr lang="en-US" sz="9600" dirty="0"/>
              <a:t> </a:t>
            </a:r>
            <a:r>
              <a:rPr lang="en-US" sz="9600" dirty="0" err="1"/>
              <a:t>zdravlja</a:t>
            </a:r>
            <a:r>
              <a:rPr lang="en-US" sz="9600" dirty="0"/>
              <a:t> </a:t>
            </a:r>
            <a:r>
              <a:rPr lang="en-US" sz="9600" dirty="0" err="1"/>
              <a:t>i</a:t>
            </a:r>
            <a:r>
              <a:rPr lang="en-US" sz="9600" dirty="0"/>
              <a:t> </a:t>
            </a:r>
            <a:r>
              <a:rPr lang="en-US" sz="9600" dirty="0" err="1"/>
              <a:t>sigurnost</a:t>
            </a:r>
            <a:r>
              <a:rPr lang="en-US" sz="9600" dirty="0"/>
              <a:t> </a:t>
            </a:r>
            <a:r>
              <a:rPr lang="en-US" sz="9600" dirty="0" err="1"/>
              <a:t>na</a:t>
            </a:r>
            <a:r>
              <a:rPr lang="en-US" sz="9600" dirty="0"/>
              <a:t> </a:t>
            </a:r>
            <a:r>
              <a:rPr lang="en-US" sz="9600" dirty="0" err="1"/>
              <a:t>radu</a:t>
            </a:r>
            <a:r>
              <a:rPr lang="en-US" sz="9600" dirty="0"/>
              <a:t>. </a:t>
            </a:r>
            <a:endParaRPr lang="hr-HR" sz="9600" dirty="0"/>
          </a:p>
          <a:p>
            <a:r>
              <a:rPr lang="en-US" sz="9600" dirty="0" err="1"/>
              <a:t>Kvota</a:t>
            </a:r>
            <a:r>
              <a:rPr lang="en-US" sz="9600" dirty="0"/>
              <a:t> se </a:t>
            </a:r>
            <a:r>
              <a:rPr lang="en-US" sz="9600" dirty="0" err="1"/>
              <a:t>određuje</a:t>
            </a:r>
            <a:r>
              <a:rPr lang="en-US" sz="9600" dirty="0"/>
              <a:t> u </a:t>
            </a:r>
            <a:r>
              <a:rPr lang="en-US" sz="9600" dirty="0" err="1"/>
              <a:t>visini</a:t>
            </a:r>
            <a:r>
              <a:rPr lang="en-US" sz="9600" dirty="0"/>
              <a:t> od 3% u </a:t>
            </a:r>
            <a:r>
              <a:rPr lang="en-US" sz="9600" dirty="0" err="1"/>
              <a:t>odnosu</a:t>
            </a:r>
            <a:r>
              <a:rPr lang="en-US" sz="9600" dirty="0"/>
              <a:t> </a:t>
            </a:r>
            <a:r>
              <a:rPr lang="en-US" sz="9600" dirty="0" err="1"/>
              <a:t>na</a:t>
            </a:r>
            <a:r>
              <a:rPr lang="en-US" sz="9600" dirty="0"/>
              <a:t> </a:t>
            </a:r>
            <a:r>
              <a:rPr lang="en-US" sz="9600" dirty="0" err="1"/>
              <a:t>ukupan</a:t>
            </a:r>
            <a:r>
              <a:rPr lang="en-US" sz="9600" dirty="0"/>
              <a:t> </a:t>
            </a:r>
            <a:r>
              <a:rPr lang="en-US" sz="9600" dirty="0" err="1"/>
              <a:t>broj</a:t>
            </a:r>
            <a:r>
              <a:rPr lang="en-US" sz="9600" dirty="0"/>
              <a:t> </a:t>
            </a:r>
            <a:r>
              <a:rPr lang="en-US" sz="9600" dirty="0" err="1"/>
              <a:t>zaposlenih</a:t>
            </a:r>
            <a:r>
              <a:rPr lang="en-US" sz="9600" dirty="0"/>
              <a:t> </a:t>
            </a:r>
            <a:r>
              <a:rPr lang="en-US" sz="9600" dirty="0" err="1"/>
              <a:t>kod</a:t>
            </a:r>
            <a:r>
              <a:rPr lang="en-US" sz="9600" dirty="0"/>
              <a:t> </a:t>
            </a:r>
            <a:r>
              <a:rPr lang="en-US" sz="9600" dirty="0" err="1"/>
              <a:t>poslodavca</a:t>
            </a:r>
            <a:r>
              <a:rPr lang="en-US" sz="9600" dirty="0"/>
              <a:t>, </a:t>
            </a:r>
            <a:r>
              <a:rPr lang="en-US" sz="9600" dirty="0" err="1"/>
              <a:t>neovisno</a:t>
            </a:r>
            <a:r>
              <a:rPr lang="en-US" sz="9600" dirty="0"/>
              <a:t> o </a:t>
            </a:r>
            <a:r>
              <a:rPr lang="en-US" sz="9600" dirty="0" err="1"/>
              <a:t>djelatnosti</a:t>
            </a:r>
            <a:r>
              <a:rPr lang="en-US" sz="9600" dirty="0"/>
              <a:t> </a:t>
            </a:r>
            <a:r>
              <a:rPr lang="hr-HR" sz="9600" dirty="0"/>
              <a:t>.</a:t>
            </a:r>
            <a:endParaRPr lang="en-US" sz="9600" dirty="0"/>
          </a:p>
          <a:p>
            <a:r>
              <a:rPr lang="en-US" sz="9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3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ISPUNJENJE OBVEZNOG KVOTNOG ZAPOŠLJAVANJA OSOBA S INVALIDITETOM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– </a:t>
            </a:r>
            <a:r>
              <a:rPr lang="en-US" sz="2000" dirty="0" err="1"/>
              <a:t>zaključi</a:t>
            </a:r>
            <a:r>
              <a:rPr lang="en-US" sz="2000" dirty="0"/>
              <a:t> </a:t>
            </a:r>
            <a:r>
              <a:rPr lang="en-US" sz="2000" dirty="0" err="1"/>
              <a:t>jedan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ugovora</a:t>
            </a:r>
            <a:r>
              <a:rPr lang="en-US" sz="2000" dirty="0"/>
              <a:t> o </a:t>
            </a:r>
            <a:r>
              <a:rPr lang="en-US" sz="2000" dirty="0" err="1"/>
              <a:t>poslovnoj</a:t>
            </a:r>
            <a:r>
              <a:rPr lang="en-US" sz="2000" dirty="0"/>
              <a:t> </a:t>
            </a:r>
            <a:r>
              <a:rPr lang="en-US" sz="2000" dirty="0" err="1"/>
              <a:t>suradnji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zaštitnom</a:t>
            </a:r>
            <a:r>
              <a:rPr lang="en-US" sz="2000" dirty="0"/>
              <a:t> </a:t>
            </a:r>
            <a:r>
              <a:rPr lang="en-US" sz="2000" dirty="0" err="1"/>
              <a:t>radionicom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integrativnom</a:t>
            </a:r>
            <a:r>
              <a:rPr lang="en-US" sz="2000" dirty="0"/>
              <a:t> </a:t>
            </a:r>
            <a:r>
              <a:rPr lang="en-US" sz="2000" dirty="0" err="1"/>
              <a:t>radionicom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trgovačkim</a:t>
            </a:r>
            <a:r>
              <a:rPr lang="en-US" sz="2000" dirty="0"/>
              <a:t> </a:t>
            </a:r>
            <a:r>
              <a:rPr lang="en-US" sz="2000" dirty="0" err="1"/>
              <a:t>društvom</a:t>
            </a:r>
            <a:r>
              <a:rPr lang="en-US" sz="2000" dirty="0"/>
              <a:t>, </a:t>
            </a:r>
            <a:r>
              <a:rPr lang="en-US" sz="2000" dirty="0" err="1"/>
              <a:t>zadrugom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udrugom</a:t>
            </a:r>
            <a:r>
              <a:rPr lang="en-US" sz="2000" dirty="0"/>
              <a:t> u </a:t>
            </a:r>
            <a:r>
              <a:rPr lang="en-US" sz="2000" dirty="0" err="1"/>
              <a:t>kojima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</a:t>
            </a:r>
            <a:r>
              <a:rPr lang="en-US" sz="2000" dirty="0" err="1"/>
              <a:t>polovine</a:t>
            </a:r>
            <a:r>
              <a:rPr lang="en-US" sz="2000" dirty="0"/>
              <a:t> </a:t>
            </a:r>
            <a:r>
              <a:rPr lang="en-US" sz="2000" dirty="0" err="1"/>
              <a:t>radnika</a:t>
            </a:r>
            <a:r>
              <a:rPr lang="en-US" sz="2000" dirty="0"/>
              <a:t> </a:t>
            </a:r>
            <a:r>
              <a:rPr lang="en-US" sz="2000" dirty="0" err="1"/>
              <a:t>čine</a:t>
            </a:r>
            <a:r>
              <a:rPr lang="en-US" sz="2000" dirty="0"/>
              <a:t> </a:t>
            </a:r>
            <a:r>
              <a:rPr lang="en-US" sz="2000" dirty="0" err="1"/>
              <a:t>osobe</a:t>
            </a:r>
            <a:r>
              <a:rPr lang="en-US" sz="2000" dirty="0"/>
              <a:t> s </a:t>
            </a:r>
            <a:r>
              <a:rPr lang="en-US" sz="2000" dirty="0" err="1"/>
              <a:t>invaliditetom</a:t>
            </a:r>
            <a:r>
              <a:rPr lang="en-US" sz="2000" dirty="0"/>
              <a:t>, </a:t>
            </a:r>
            <a:r>
              <a:rPr lang="en-US" sz="2000" dirty="0" err="1"/>
              <a:t>čija</a:t>
            </a:r>
            <a:r>
              <a:rPr lang="en-US" sz="2000" dirty="0"/>
              <a:t> je </a:t>
            </a:r>
            <a:r>
              <a:rPr lang="en-US" sz="2000" dirty="0" err="1"/>
              <a:t>ukupna</a:t>
            </a:r>
            <a:r>
              <a:rPr lang="en-US" sz="2000" dirty="0"/>
              <a:t> </a:t>
            </a:r>
            <a:r>
              <a:rPr lang="en-US" sz="2000" dirty="0" err="1"/>
              <a:t>vrijednost</a:t>
            </a:r>
            <a:r>
              <a:rPr lang="en-US" sz="2000" dirty="0"/>
              <a:t>, bez </a:t>
            </a:r>
            <a:r>
              <a:rPr lang="en-US" sz="2000" dirty="0" err="1"/>
              <a:t>obračunatog</a:t>
            </a:r>
            <a:r>
              <a:rPr lang="en-US" sz="2000" dirty="0"/>
              <a:t> PDV-a, </a:t>
            </a:r>
            <a:r>
              <a:rPr lang="en-US" sz="2000" dirty="0" err="1"/>
              <a:t>jednaka</a:t>
            </a:r>
            <a:r>
              <a:rPr lang="en-US" sz="2000" dirty="0"/>
              <a:t> </a:t>
            </a:r>
            <a:r>
              <a:rPr lang="en-US" sz="2000" dirty="0" err="1"/>
              <a:t>najmanje</a:t>
            </a:r>
            <a:r>
              <a:rPr lang="en-US" sz="2000" dirty="0"/>
              <a:t> 30% </a:t>
            </a:r>
            <a:r>
              <a:rPr lang="en-US" sz="2000" dirty="0" err="1"/>
              <a:t>minimalne</a:t>
            </a:r>
            <a:r>
              <a:rPr lang="en-US" sz="2000" dirty="0"/>
              <a:t> </a:t>
            </a:r>
            <a:r>
              <a:rPr lang="en-US" sz="2000" dirty="0" err="1"/>
              <a:t>mjesečne</a:t>
            </a:r>
            <a:r>
              <a:rPr lang="en-US" sz="2000" dirty="0"/>
              <a:t> </a:t>
            </a:r>
            <a:r>
              <a:rPr lang="en-US" sz="2000" dirty="0" err="1"/>
              <a:t>plaće</a:t>
            </a:r>
            <a:r>
              <a:rPr lang="en-US" sz="2000" dirty="0"/>
              <a:t> </a:t>
            </a:r>
            <a:r>
              <a:rPr lang="en-US" sz="2000" dirty="0" err="1"/>
              <a:t>svake</a:t>
            </a:r>
            <a:r>
              <a:rPr lang="en-US" sz="2000" dirty="0"/>
              <a:t> </a:t>
            </a:r>
            <a:r>
              <a:rPr lang="en-US" sz="2000" dirty="0" err="1"/>
              <a:t>osobe</a:t>
            </a:r>
            <a:r>
              <a:rPr lang="en-US" sz="2000" dirty="0"/>
              <a:t> s </a:t>
            </a:r>
            <a:r>
              <a:rPr lang="en-US" sz="2000" dirty="0" err="1"/>
              <a:t>invaliditetom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bi </a:t>
            </a:r>
            <a:r>
              <a:rPr lang="en-US" sz="2000" dirty="0" err="1"/>
              <a:t>poslodavac</a:t>
            </a:r>
            <a:r>
              <a:rPr lang="en-US" sz="2000" dirty="0"/>
              <a:t> </a:t>
            </a:r>
            <a:r>
              <a:rPr lang="en-US" sz="2000" dirty="0" err="1"/>
              <a:t>morao</a:t>
            </a:r>
            <a:r>
              <a:rPr lang="en-US" sz="2000" dirty="0"/>
              <a:t> </a:t>
            </a:r>
            <a:r>
              <a:rPr lang="en-US" sz="2000" dirty="0" err="1"/>
              <a:t>zaposliti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propisane</a:t>
            </a:r>
            <a:r>
              <a:rPr lang="en-US" sz="2000" dirty="0"/>
              <a:t> </a:t>
            </a:r>
            <a:r>
              <a:rPr lang="en-US" sz="2000" dirty="0" err="1"/>
              <a:t>kvote</a:t>
            </a:r>
            <a:r>
              <a:rPr lang="en-US" sz="2000" dirty="0"/>
              <a:t>, </a:t>
            </a:r>
            <a:endParaRPr lang="hr-HR" sz="2000" dirty="0"/>
          </a:p>
          <a:p>
            <a:r>
              <a:rPr lang="en-US" sz="2000" dirty="0" err="1"/>
              <a:t>odnosno</a:t>
            </a:r>
            <a:r>
              <a:rPr lang="en-US" sz="2000" dirty="0"/>
              <a:t> u </a:t>
            </a:r>
            <a:r>
              <a:rPr lang="en-US" sz="2000" dirty="0" err="1"/>
              <a:t>slučaju</a:t>
            </a:r>
            <a:r>
              <a:rPr lang="en-US" sz="2000" dirty="0"/>
              <a:t> </a:t>
            </a:r>
            <a:r>
              <a:rPr lang="en-US" sz="2000" dirty="0" err="1"/>
              <a:t>sklapanja</a:t>
            </a:r>
            <a:r>
              <a:rPr lang="en-US" sz="2000" dirty="0"/>
              <a:t> </a:t>
            </a:r>
            <a:r>
              <a:rPr lang="en-US" sz="2000" dirty="0" err="1"/>
              <a:t>ugovora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 </a:t>
            </a:r>
            <a:r>
              <a:rPr lang="en-US" sz="2000" dirty="0" err="1"/>
              <a:t>duži</a:t>
            </a:r>
            <a:r>
              <a:rPr lang="en-US" sz="2000" dirty="0"/>
              <a:t> od </a:t>
            </a:r>
            <a:r>
              <a:rPr lang="en-US" sz="2000" dirty="0" err="1"/>
              <a:t>jednog</a:t>
            </a:r>
            <a:r>
              <a:rPr lang="en-US" sz="2000" dirty="0"/>
              <a:t> </a:t>
            </a:r>
            <a:r>
              <a:rPr lang="en-US" sz="2000" dirty="0" err="1"/>
              <a:t>mjeseca</a:t>
            </a:r>
            <a:r>
              <a:rPr lang="en-US" sz="2000" dirty="0"/>
              <a:t>, </a:t>
            </a:r>
            <a:r>
              <a:rPr lang="en-US" sz="2000" dirty="0" err="1"/>
              <a:t>čija</a:t>
            </a:r>
            <a:r>
              <a:rPr lang="en-US" sz="2000" dirty="0"/>
              <a:t> je </a:t>
            </a:r>
            <a:r>
              <a:rPr lang="en-US" sz="2000" dirty="0" err="1"/>
              <a:t>prosječna</a:t>
            </a:r>
            <a:r>
              <a:rPr lang="en-US" sz="2000" dirty="0"/>
              <a:t> </a:t>
            </a:r>
            <a:r>
              <a:rPr lang="en-US" sz="2000" dirty="0" err="1"/>
              <a:t>mjesečna</a:t>
            </a:r>
            <a:r>
              <a:rPr lang="en-US" sz="2000" dirty="0"/>
              <a:t> </a:t>
            </a:r>
            <a:r>
              <a:rPr lang="en-US" sz="2000" dirty="0" err="1"/>
              <a:t>vrijednost</a:t>
            </a:r>
            <a:r>
              <a:rPr lang="en-US" sz="2000" dirty="0"/>
              <a:t>, bez </a:t>
            </a:r>
            <a:r>
              <a:rPr lang="en-US" sz="2000" dirty="0" err="1"/>
              <a:t>obračunatog</a:t>
            </a:r>
            <a:r>
              <a:rPr lang="en-US" sz="2000" dirty="0"/>
              <a:t> PDV-a, </a:t>
            </a:r>
            <a:r>
              <a:rPr lang="en-US" sz="2000" dirty="0" err="1"/>
              <a:t>jednaka</a:t>
            </a:r>
            <a:r>
              <a:rPr lang="en-US" sz="2000" dirty="0"/>
              <a:t> </a:t>
            </a:r>
            <a:r>
              <a:rPr lang="en-US" sz="2000" dirty="0" err="1"/>
              <a:t>najmanje</a:t>
            </a:r>
            <a:r>
              <a:rPr lang="en-US" sz="2000" dirty="0"/>
              <a:t> 30% </a:t>
            </a:r>
            <a:r>
              <a:rPr lang="en-US" sz="2000" dirty="0" err="1"/>
              <a:t>minimalne</a:t>
            </a:r>
            <a:r>
              <a:rPr lang="en-US" sz="2000" dirty="0"/>
              <a:t> </a:t>
            </a:r>
            <a:r>
              <a:rPr lang="en-US" sz="2000" dirty="0" err="1"/>
              <a:t>mjesečne</a:t>
            </a:r>
            <a:r>
              <a:rPr lang="en-US" sz="2000" dirty="0"/>
              <a:t> </a:t>
            </a:r>
            <a:r>
              <a:rPr lang="en-US" sz="2000" dirty="0" err="1"/>
              <a:t>plaće</a:t>
            </a:r>
            <a:r>
              <a:rPr lang="en-US" sz="2000" dirty="0"/>
              <a:t> </a:t>
            </a:r>
            <a:r>
              <a:rPr lang="en-US" sz="2000" dirty="0" err="1"/>
              <a:t>svake</a:t>
            </a:r>
            <a:r>
              <a:rPr lang="en-US" sz="2000" dirty="0"/>
              <a:t> </a:t>
            </a:r>
            <a:r>
              <a:rPr lang="en-US" sz="2000" dirty="0" err="1"/>
              <a:t>osobe</a:t>
            </a:r>
            <a:r>
              <a:rPr lang="en-US" sz="2000" dirty="0"/>
              <a:t> s </a:t>
            </a:r>
            <a:r>
              <a:rPr lang="en-US" sz="2000" dirty="0" err="1"/>
              <a:t>invaliditetom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bi </a:t>
            </a:r>
            <a:r>
              <a:rPr lang="en-US" sz="2000" dirty="0" err="1"/>
              <a:t>poslodavac</a:t>
            </a:r>
            <a:r>
              <a:rPr lang="en-US" sz="2000" dirty="0"/>
              <a:t> </a:t>
            </a:r>
            <a:r>
              <a:rPr lang="en-US" sz="2000" dirty="0" err="1"/>
              <a:t>morao</a:t>
            </a:r>
            <a:r>
              <a:rPr lang="en-US" sz="2000" dirty="0"/>
              <a:t> </a:t>
            </a:r>
            <a:r>
              <a:rPr lang="en-US" sz="2000" dirty="0" err="1"/>
              <a:t>zaposliti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propisane</a:t>
            </a:r>
            <a:r>
              <a:rPr lang="en-US" sz="2000" dirty="0"/>
              <a:t> </a:t>
            </a:r>
            <a:r>
              <a:rPr lang="en-US" sz="2000" dirty="0" err="1"/>
              <a:t>kvote</a:t>
            </a:r>
            <a:r>
              <a:rPr lang="en-US" sz="2000" dirty="0"/>
              <a:t>,</a:t>
            </a:r>
          </a:p>
          <a:p>
            <a:r>
              <a:rPr lang="en-US" sz="2000" dirty="0"/>
              <a:t>– </a:t>
            </a:r>
            <a:r>
              <a:rPr lang="en-US" sz="2000" dirty="0" err="1"/>
              <a:t>primi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obavljanje</a:t>
            </a:r>
            <a:r>
              <a:rPr lang="en-US" sz="2000" dirty="0"/>
              <a:t> </a:t>
            </a:r>
            <a:r>
              <a:rPr lang="en-US" sz="2000" dirty="0" err="1"/>
              <a:t>prakse</a:t>
            </a:r>
            <a:r>
              <a:rPr lang="en-US" sz="2000" dirty="0"/>
              <a:t>, </a:t>
            </a:r>
            <a:r>
              <a:rPr lang="en-US" sz="2000" dirty="0" err="1"/>
              <a:t>utvrđene</a:t>
            </a:r>
            <a:r>
              <a:rPr lang="en-US" sz="2000" dirty="0"/>
              <a:t> </a:t>
            </a:r>
            <a:r>
              <a:rPr lang="en-US" sz="2000" dirty="0" err="1"/>
              <a:t>nastavnim</a:t>
            </a:r>
            <a:r>
              <a:rPr lang="en-US" sz="2000" dirty="0"/>
              <a:t> </a:t>
            </a:r>
            <a:r>
              <a:rPr lang="en-US" sz="2000" dirty="0" err="1"/>
              <a:t>planom</a:t>
            </a:r>
            <a:r>
              <a:rPr lang="en-US" sz="2000" dirty="0"/>
              <a:t>, </a:t>
            </a:r>
            <a:r>
              <a:rPr lang="en-US" sz="2000" dirty="0" err="1"/>
              <a:t>učenike</a:t>
            </a:r>
            <a:r>
              <a:rPr lang="en-US" sz="2000" dirty="0"/>
              <a:t> s </a:t>
            </a:r>
            <a:r>
              <a:rPr lang="en-US" sz="2000" dirty="0" err="1"/>
              <a:t>teškoćama</a:t>
            </a:r>
            <a:r>
              <a:rPr lang="en-US" sz="2000" dirty="0"/>
              <a:t> u </a:t>
            </a:r>
            <a:r>
              <a:rPr lang="en-US" sz="2000" dirty="0" err="1"/>
              <a:t>razvoju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studente</a:t>
            </a:r>
            <a:r>
              <a:rPr lang="en-US" sz="2000" dirty="0"/>
              <a:t> s </a:t>
            </a:r>
            <a:r>
              <a:rPr lang="en-US" sz="2000" dirty="0" err="1"/>
              <a:t>invaliditetom</a:t>
            </a:r>
            <a:r>
              <a:rPr lang="en-US" sz="2000" dirty="0"/>
              <a:t> s </a:t>
            </a:r>
            <a:r>
              <a:rPr lang="en-US" sz="2000" dirty="0" err="1"/>
              <a:t>tim</a:t>
            </a:r>
            <a:r>
              <a:rPr lang="en-US" sz="2000" dirty="0"/>
              <a:t> da se </a:t>
            </a:r>
            <a:r>
              <a:rPr lang="en-US" sz="2000" dirty="0" err="1"/>
              <a:t>jedna</a:t>
            </a:r>
            <a:r>
              <a:rPr lang="en-US" sz="2000" dirty="0"/>
              <a:t> </a:t>
            </a:r>
            <a:r>
              <a:rPr lang="en-US" sz="2000" dirty="0" err="1"/>
              <a:t>osoba</a:t>
            </a:r>
            <a:r>
              <a:rPr lang="en-US" sz="2000" dirty="0"/>
              <a:t> </a:t>
            </a:r>
            <a:r>
              <a:rPr lang="en-US" sz="2000" dirty="0" err="1"/>
              <a:t>primljena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obavljanje</a:t>
            </a:r>
            <a:r>
              <a:rPr lang="en-US" sz="2000" dirty="0"/>
              <a:t> </a:t>
            </a:r>
            <a:r>
              <a:rPr lang="en-US" sz="2000" dirty="0" err="1"/>
              <a:t>prakse</a:t>
            </a:r>
            <a:r>
              <a:rPr lang="en-US" sz="2000" dirty="0"/>
              <a:t> </a:t>
            </a:r>
            <a:r>
              <a:rPr lang="en-US" sz="2000" dirty="0" err="1"/>
              <a:t>priznaje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jedna</a:t>
            </a:r>
            <a:r>
              <a:rPr lang="en-US" sz="2000" dirty="0"/>
              <a:t> </a:t>
            </a:r>
            <a:r>
              <a:rPr lang="en-US" sz="2000" dirty="0" err="1"/>
              <a:t>zaposlena</a:t>
            </a:r>
            <a:r>
              <a:rPr lang="en-US" sz="2000" dirty="0"/>
              <a:t> </a:t>
            </a:r>
            <a:r>
              <a:rPr lang="en-US" sz="2000" dirty="0" err="1"/>
              <a:t>osoba</a:t>
            </a:r>
            <a:r>
              <a:rPr lang="en-US" sz="2000" dirty="0"/>
              <a:t> s</a:t>
            </a:r>
            <a:r>
              <a:rPr lang="hr-HR" sz="2000" dirty="0"/>
              <a:t> invaliditetom</a:t>
            </a:r>
          </a:p>
        </p:txBody>
      </p:sp>
    </p:spTree>
    <p:extLst>
      <p:ext uri="{BB962C8B-B14F-4D97-AF65-F5344CB8AC3E}">
        <p14:creationId xmlns:p14="http://schemas.microsoft.com/office/powerpoint/2010/main" val="177442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ISPUNJENJE OBVEZNOG KVOTNOG ZAPOŠLJAVANJA OSOBE S INVALIDITETOM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– </a:t>
            </a:r>
            <a:r>
              <a:rPr lang="en-US" sz="2400" dirty="0" err="1"/>
              <a:t>primi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obavljanje</a:t>
            </a:r>
            <a:r>
              <a:rPr lang="en-US" sz="2400" dirty="0"/>
              <a:t> </a:t>
            </a:r>
            <a:r>
              <a:rPr lang="en-US" sz="2400" dirty="0" err="1"/>
              <a:t>prakse</a:t>
            </a:r>
            <a:r>
              <a:rPr lang="en-US" sz="2400" dirty="0"/>
              <a:t>, </a:t>
            </a:r>
            <a:r>
              <a:rPr lang="en-US" sz="2400" dirty="0" err="1"/>
              <a:t>utvrđene</a:t>
            </a:r>
            <a:r>
              <a:rPr lang="en-US" sz="2400" dirty="0"/>
              <a:t> </a:t>
            </a:r>
            <a:r>
              <a:rPr lang="en-US" sz="2400" dirty="0" err="1"/>
              <a:t>nastavnim</a:t>
            </a:r>
            <a:r>
              <a:rPr lang="en-US" sz="2400" dirty="0"/>
              <a:t> </a:t>
            </a:r>
            <a:r>
              <a:rPr lang="en-US" sz="2400" dirty="0" err="1"/>
              <a:t>planom</a:t>
            </a:r>
            <a:r>
              <a:rPr lang="en-US" sz="2400" dirty="0"/>
              <a:t>, </a:t>
            </a:r>
            <a:r>
              <a:rPr lang="en-US" sz="2400" dirty="0" err="1"/>
              <a:t>učenike</a:t>
            </a:r>
            <a:r>
              <a:rPr lang="en-US" sz="2400" dirty="0"/>
              <a:t> s </a:t>
            </a:r>
            <a:r>
              <a:rPr lang="en-US" sz="2400" dirty="0" err="1"/>
              <a:t>teškoćama</a:t>
            </a:r>
            <a:r>
              <a:rPr lang="en-US" sz="2400" dirty="0"/>
              <a:t> u </a:t>
            </a:r>
            <a:r>
              <a:rPr lang="en-US" sz="2400" dirty="0" err="1"/>
              <a:t>razvoju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studente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 s </a:t>
            </a:r>
            <a:r>
              <a:rPr lang="en-US" sz="2400" dirty="0" err="1"/>
              <a:t>tim</a:t>
            </a:r>
            <a:r>
              <a:rPr lang="en-US" sz="2400" dirty="0"/>
              <a:t> da se </a:t>
            </a:r>
            <a:r>
              <a:rPr lang="en-US" sz="2400" dirty="0" err="1"/>
              <a:t>jedna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</a:t>
            </a:r>
            <a:r>
              <a:rPr lang="en-US" sz="2400" dirty="0" err="1"/>
              <a:t>primljena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obavljanje</a:t>
            </a:r>
            <a:r>
              <a:rPr lang="en-US" sz="2400" dirty="0"/>
              <a:t> </a:t>
            </a:r>
            <a:r>
              <a:rPr lang="en-US" sz="2400" dirty="0" err="1"/>
              <a:t>prakse</a:t>
            </a:r>
            <a:r>
              <a:rPr lang="en-US" sz="2400" dirty="0"/>
              <a:t> </a:t>
            </a:r>
            <a:r>
              <a:rPr lang="en-US" sz="2400" dirty="0" err="1"/>
              <a:t>priznaje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jedna</a:t>
            </a:r>
            <a:r>
              <a:rPr lang="en-US" sz="2400" dirty="0"/>
              <a:t> </a:t>
            </a:r>
            <a:r>
              <a:rPr lang="en-US" sz="2400" dirty="0" err="1"/>
              <a:t>zaposlena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,</a:t>
            </a:r>
          </a:p>
          <a:p>
            <a:r>
              <a:rPr lang="en-US" sz="2400" dirty="0"/>
              <a:t>– </a:t>
            </a:r>
            <a:r>
              <a:rPr lang="en-US" sz="2400" dirty="0" err="1"/>
              <a:t>primi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obavljanje</a:t>
            </a:r>
            <a:r>
              <a:rPr lang="en-US" sz="2400" dirty="0"/>
              <a:t> </a:t>
            </a:r>
            <a:r>
              <a:rPr lang="en-US" sz="2400" dirty="0" err="1"/>
              <a:t>prakse</a:t>
            </a:r>
            <a:r>
              <a:rPr lang="en-US" sz="2400" dirty="0"/>
              <a:t> </a:t>
            </a:r>
            <a:r>
              <a:rPr lang="en-US" sz="2400" dirty="0" err="1"/>
              <a:t>rehabilitante</a:t>
            </a:r>
            <a:r>
              <a:rPr lang="en-US" sz="2400" dirty="0"/>
              <a:t> u </a:t>
            </a:r>
            <a:r>
              <a:rPr lang="en-US" sz="2400" dirty="0" err="1"/>
              <a:t>sklopu</a:t>
            </a:r>
            <a:r>
              <a:rPr lang="en-US" sz="2400" dirty="0"/>
              <a:t> </a:t>
            </a:r>
            <a:r>
              <a:rPr lang="en-US" sz="2400" dirty="0" err="1"/>
              <a:t>profesionalne</a:t>
            </a:r>
            <a:r>
              <a:rPr lang="en-US" sz="2400" dirty="0"/>
              <a:t> </a:t>
            </a:r>
            <a:r>
              <a:rPr lang="en-US" sz="2400" dirty="0" err="1"/>
              <a:t>rehabilitacije</a:t>
            </a:r>
            <a:r>
              <a:rPr lang="en-US" sz="2400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</a:t>
            </a:r>
            <a:r>
              <a:rPr lang="en-US" sz="2400" dirty="0" err="1"/>
              <a:t>provodi</a:t>
            </a:r>
            <a:r>
              <a:rPr lang="en-US" sz="2400" dirty="0"/>
              <a:t> </a:t>
            </a:r>
            <a:r>
              <a:rPr lang="en-US" sz="2400" dirty="0" err="1"/>
              <a:t>centar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profesionalnu</a:t>
            </a:r>
            <a:r>
              <a:rPr lang="en-US" sz="2400" dirty="0"/>
              <a:t> </a:t>
            </a:r>
            <a:r>
              <a:rPr lang="en-US" sz="2400" dirty="0" err="1"/>
              <a:t>rehabilitaciju</a:t>
            </a:r>
            <a:r>
              <a:rPr lang="en-US" sz="2400" dirty="0"/>
              <a:t> s </a:t>
            </a:r>
            <a:r>
              <a:rPr lang="en-US" sz="2400" dirty="0" err="1"/>
              <a:t>tim</a:t>
            </a:r>
            <a:r>
              <a:rPr lang="en-US" sz="2400" dirty="0"/>
              <a:t> da se </a:t>
            </a:r>
            <a:r>
              <a:rPr lang="en-US" sz="2400" dirty="0" err="1"/>
              <a:t>jedna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</a:t>
            </a:r>
            <a:r>
              <a:rPr lang="en-US" sz="2400" dirty="0" err="1"/>
              <a:t>primljena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obavljanje</a:t>
            </a:r>
            <a:r>
              <a:rPr lang="en-US" sz="2400" dirty="0"/>
              <a:t> </a:t>
            </a:r>
            <a:r>
              <a:rPr lang="en-US" sz="2400" dirty="0" err="1"/>
              <a:t>prakse</a:t>
            </a:r>
            <a:r>
              <a:rPr lang="en-US" sz="2400" dirty="0"/>
              <a:t> </a:t>
            </a:r>
            <a:r>
              <a:rPr lang="en-US" sz="2400" dirty="0" err="1"/>
              <a:t>priznaje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jedna</a:t>
            </a:r>
            <a:r>
              <a:rPr lang="en-US" sz="2400" dirty="0"/>
              <a:t> </a:t>
            </a:r>
            <a:r>
              <a:rPr lang="en-US" sz="2400" dirty="0" err="1"/>
              <a:t>zaposlena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ISPUNJENJE OBVEZNOG KVOTNOG ZAPOŠLJAVANJA OSOBA S INVALIDITETOM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sklopi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 o </a:t>
            </a:r>
            <a:r>
              <a:rPr lang="en-US" dirty="0" err="1"/>
              <a:t>djelu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studentom</a:t>
            </a:r>
            <a:r>
              <a:rPr lang="en-US" dirty="0"/>
              <a:t> s </a:t>
            </a:r>
            <a:r>
              <a:rPr lang="en-US" dirty="0" err="1"/>
              <a:t>invaliditetom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status </a:t>
            </a:r>
            <a:r>
              <a:rPr lang="en-US" dirty="0" err="1"/>
              <a:t>redovitog</a:t>
            </a:r>
            <a:r>
              <a:rPr lang="en-US" dirty="0"/>
              <a:t> </a:t>
            </a:r>
            <a:r>
              <a:rPr lang="en-US" dirty="0" err="1"/>
              <a:t>studenta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priznati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jednaki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30% </a:t>
            </a:r>
            <a:r>
              <a:rPr lang="en-US" dirty="0" err="1"/>
              <a:t>minimalne</a:t>
            </a:r>
            <a:r>
              <a:rPr lang="en-US" dirty="0"/>
              <a:t> </a:t>
            </a:r>
            <a:r>
              <a:rPr lang="en-US" dirty="0" err="1"/>
              <a:t>mjesečne</a:t>
            </a:r>
            <a:r>
              <a:rPr lang="en-US" dirty="0"/>
              <a:t> </a:t>
            </a:r>
            <a:r>
              <a:rPr lang="en-US" dirty="0" err="1"/>
              <a:t>plaće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s </a:t>
            </a:r>
            <a:r>
              <a:rPr lang="en-US" dirty="0" err="1"/>
              <a:t>invaliditetom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bi </a:t>
            </a:r>
            <a:r>
              <a:rPr lang="en-US" dirty="0" err="1"/>
              <a:t>poslodavac</a:t>
            </a:r>
            <a:r>
              <a:rPr lang="en-US" dirty="0"/>
              <a:t> </a:t>
            </a:r>
            <a:r>
              <a:rPr lang="en-US" dirty="0" err="1"/>
              <a:t>morao</a:t>
            </a:r>
            <a:r>
              <a:rPr lang="en-US" dirty="0"/>
              <a:t> </a:t>
            </a:r>
            <a:r>
              <a:rPr lang="en-US" dirty="0" err="1"/>
              <a:t>zaposliti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propisane</a:t>
            </a:r>
            <a:r>
              <a:rPr lang="en-US" dirty="0"/>
              <a:t> </a:t>
            </a:r>
            <a:r>
              <a:rPr lang="en-US" dirty="0" err="1"/>
              <a:t>kvote</a:t>
            </a:r>
            <a:r>
              <a:rPr lang="en-US" dirty="0"/>
              <a:t>,</a:t>
            </a:r>
          </a:p>
          <a:p>
            <a:r>
              <a:rPr lang="en-US" dirty="0"/>
              <a:t>– </a:t>
            </a:r>
            <a:r>
              <a:rPr lang="en-US" dirty="0" err="1"/>
              <a:t>primi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stručno</a:t>
            </a:r>
            <a:r>
              <a:rPr lang="en-US" dirty="0"/>
              <a:t> </a:t>
            </a:r>
            <a:r>
              <a:rPr lang="en-US" dirty="0" err="1"/>
              <a:t>osposobljavanje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rad bez </a:t>
            </a:r>
            <a:r>
              <a:rPr lang="en-US" dirty="0" err="1"/>
              <a:t>zasnivanja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s </a:t>
            </a:r>
            <a:r>
              <a:rPr lang="en-US" dirty="0" err="1"/>
              <a:t>invaliditetom</a:t>
            </a:r>
            <a:r>
              <a:rPr lang="en-US" dirty="0"/>
              <a:t> s </a:t>
            </a:r>
            <a:r>
              <a:rPr lang="en-US" dirty="0" err="1"/>
              <a:t>tim</a:t>
            </a:r>
            <a:r>
              <a:rPr lang="en-US" dirty="0"/>
              <a:t> da se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primljena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stručno</a:t>
            </a:r>
            <a:r>
              <a:rPr lang="en-US" dirty="0"/>
              <a:t> </a:t>
            </a:r>
            <a:r>
              <a:rPr lang="en-US" dirty="0" err="1"/>
              <a:t>osposobljavanje</a:t>
            </a:r>
            <a:r>
              <a:rPr lang="en-US" dirty="0"/>
              <a:t> </a:t>
            </a:r>
            <a:r>
              <a:rPr lang="en-US" dirty="0" err="1"/>
              <a:t>priznaje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zaposlena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s </a:t>
            </a:r>
            <a:r>
              <a:rPr lang="en-US" dirty="0" err="1"/>
              <a:t>invaliditetom</a:t>
            </a:r>
            <a:r>
              <a:rPr lang="en-US" dirty="0"/>
              <a:t>,</a:t>
            </a:r>
          </a:p>
          <a:p>
            <a:r>
              <a:rPr lang="en-US" dirty="0"/>
              <a:t>–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stipendija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redovito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osobama</a:t>
            </a:r>
            <a:r>
              <a:rPr lang="en-US" dirty="0"/>
              <a:t> s </a:t>
            </a:r>
            <a:r>
              <a:rPr lang="en-US" dirty="0" err="1"/>
              <a:t>invaliditetom</a:t>
            </a:r>
            <a:r>
              <a:rPr lang="en-US" dirty="0"/>
              <a:t> </a:t>
            </a:r>
            <a:r>
              <a:rPr lang="en-US" dirty="0" err="1"/>
              <a:t>čija</a:t>
            </a:r>
            <a:r>
              <a:rPr lang="en-US" dirty="0"/>
              <a:t> je </a:t>
            </a:r>
            <a:r>
              <a:rPr lang="en-US" dirty="0" err="1"/>
              <a:t>ukupna</a:t>
            </a:r>
            <a:r>
              <a:rPr lang="en-US" dirty="0"/>
              <a:t> </a:t>
            </a:r>
            <a:r>
              <a:rPr lang="en-US" dirty="0" err="1"/>
              <a:t>visina</a:t>
            </a:r>
            <a:r>
              <a:rPr lang="en-US" dirty="0"/>
              <a:t> </a:t>
            </a:r>
            <a:r>
              <a:rPr lang="en-US" dirty="0" err="1"/>
              <a:t>jednaka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30% </a:t>
            </a:r>
            <a:r>
              <a:rPr lang="en-US" dirty="0" err="1"/>
              <a:t>minimalne</a:t>
            </a:r>
            <a:r>
              <a:rPr lang="en-US" dirty="0"/>
              <a:t> </a:t>
            </a:r>
            <a:r>
              <a:rPr lang="en-US" dirty="0" err="1"/>
              <a:t>mjesečne</a:t>
            </a:r>
            <a:r>
              <a:rPr lang="en-US" dirty="0"/>
              <a:t> </a:t>
            </a:r>
            <a:r>
              <a:rPr lang="en-US" dirty="0" err="1"/>
              <a:t>plaće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s </a:t>
            </a:r>
            <a:r>
              <a:rPr lang="en-US" dirty="0" err="1"/>
              <a:t>invaliditetom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bi </a:t>
            </a:r>
            <a:r>
              <a:rPr lang="en-US" dirty="0" err="1"/>
              <a:t>poslodavac</a:t>
            </a:r>
            <a:r>
              <a:rPr lang="en-US" dirty="0"/>
              <a:t> </a:t>
            </a:r>
            <a:r>
              <a:rPr lang="en-US" dirty="0" err="1"/>
              <a:t>morao</a:t>
            </a:r>
            <a:r>
              <a:rPr lang="en-US" dirty="0"/>
              <a:t> </a:t>
            </a:r>
            <a:r>
              <a:rPr lang="en-US" dirty="0" err="1"/>
              <a:t>zaposliti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propisane</a:t>
            </a:r>
            <a:r>
              <a:rPr lang="en-US" dirty="0"/>
              <a:t> </a:t>
            </a:r>
            <a:r>
              <a:rPr lang="en-US" dirty="0" err="1"/>
              <a:t>kvote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1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27584" y="1340768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 </a:t>
            </a:r>
            <a:r>
              <a:rPr lang="en-US" sz="2400" dirty="0" err="1"/>
              <a:t>razdoblju</a:t>
            </a:r>
            <a:r>
              <a:rPr lang="en-US" sz="2400" dirty="0"/>
              <a:t> od 1. </a:t>
            </a:r>
            <a:r>
              <a:rPr lang="en-US" sz="2400" dirty="0" err="1"/>
              <a:t>siječnja</a:t>
            </a:r>
            <a:r>
              <a:rPr lang="en-US" sz="2400" dirty="0"/>
              <a:t> do 31. </a:t>
            </a:r>
            <a:r>
              <a:rPr lang="en-US" sz="2400" dirty="0" err="1"/>
              <a:t>ožujka</a:t>
            </a:r>
            <a:r>
              <a:rPr lang="en-US" sz="2400" dirty="0"/>
              <a:t> 2022.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posredovanjem</a:t>
            </a:r>
            <a:r>
              <a:rPr lang="en-US" sz="2400" dirty="0"/>
              <a:t> </a:t>
            </a:r>
            <a:r>
              <a:rPr lang="en-US" sz="2400" dirty="0" err="1"/>
              <a:t>Hrvatskoga</a:t>
            </a:r>
            <a:r>
              <a:rPr lang="en-US" sz="2400" dirty="0"/>
              <a:t> </a:t>
            </a:r>
            <a:r>
              <a:rPr lang="en-US" sz="2400" dirty="0" err="1"/>
              <a:t>zavoda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zapošljavanje</a:t>
            </a:r>
            <a:r>
              <a:rPr lang="en-US" sz="2400" dirty="0"/>
              <a:t> </a:t>
            </a:r>
            <a:r>
              <a:rPr lang="hr-HR" sz="2400" dirty="0"/>
              <a:t>(dalje H</a:t>
            </a:r>
            <a:r>
              <a:rPr lang="en-US" sz="2400" dirty="0"/>
              <a:t>ZZ) </a:t>
            </a:r>
            <a:r>
              <a:rPr lang="en-US" sz="2400" dirty="0" err="1"/>
              <a:t>zaposleno</a:t>
            </a:r>
            <a:r>
              <a:rPr lang="en-US" sz="2400" dirty="0"/>
              <a:t> je </a:t>
            </a:r>
            <a:r>
              <a:rPr lang="en-US" sz="2400" dirty="0" err="1"/>
              <a:t>ukupno</a:t>
            </a:r>
            <a:r>
              <a:rPr lang="en-US" sz="2400" dirty="0"/>
              <a:t> 30.430 </a:t>
            </a:r>
            <a:r>
              <a:rPr lang="en-US" sz="2400" dirty="0" err="1"/>
              <a:t>osoba</a:t>
            </a:r>
            <a:r>
              <a:rPr lang="en-US" sz="2400" dirty="0"/>
              <a:t>, od </a:t>
            </a:r>
            <a:r>
              <a:rPr lang="en-US" sz="2400" dirty="0" err="1"/>
              <a:t>čega</a:t>
            </a:r>
            <a:r>
              <a:rPr lang="en-US" sz="2400" dirty="0"/>
              <a:t> 573 </a:t>
            </a:r>
            <a:r>
              <a:rPr lang="en-US" sz="2400" dirty="0" err="1"/>
              <a:t>osobe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za</a:t>
            </a:r>
            <a:r>
              <a:rPr lang="en-US" sz="2400" dirty="0"/>
              <a:t> 20,1%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nego</a:t>
            </a:r>
            <a:r>
              <a:rPr lang="en-US" sz="2400" dirty="0"/>
              <a:t> u </a:t>
            </a:r>
            <a:r>
              <a:rPr lang="en-US" sz="2400" dirty="0" err="1"/>
              <a:t>istom</a:t>
            </a:r>
            <a:r>
              <a:rPr lang="en-US" sz="2400" dirty="0"/>
              <a:t> </a:t>
            </a:r>
            <a:r>
              <a:rPr lang="en-US" sz="2400" dirty="0" err="1"/>
              <a:t>razdoblju</a:t>
            </a:r>
            <a:r>
              <a:rPr lang="en-US" sz="2400" dirty="0"/>
              <a:t> </a:t>
            </a:r>
            <a:r>
              <a:rPr lang="en-US" sz="2400" dirty="0" err="1"/>
              <a:t>prošle</a:t>
            </a:r>
            <a:r>
              <a:rPr lang="en-US" sz="2400" dirty="0"/>
              <a:t> </a:t>
            </a:r>
            <a:r>
              <a:rPr lang="en-US" sz="2400" dirty="0" err="1"/>
              <a:t>godine</a:t>
            </a:r>
            <a:r>
              <a:rPr lang="en-US" sz="2400" dirty="0"/>
              <a:t>. </a:t>
            </a:r>
            <a:r>
              <a:rPr lang="en-US" sz="2400" dirty="0" err="1"/>
              <a:t>Udio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 u </a:t>
            </a:r>
            <a:r>
              <a:rPr lang="en-US" sz="2400" dirty="0" err="1"/>
              <a:t>ukupnom</a:t>
            </a:r>
            <a:r>
              <a:rPr lang="en-US" sz="2400" dirty="0"/>
              <a:t> </a:t>
            </a:r>
            <a:r>
              <a:rPr lang="en-US" sz="2400" dirty="0" err="1"/>
              <a:t>broju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evidencije</a:t>
            </a:r>
            <a:r>
              <a:rPr lang="en-US" sz="2400" dirty="0"/>
              <a:t> HZZ-a </a:t>
            </a:r>
            <a:r>
              <a:rPr lang="en-US" sz="2400" dirty="0" err="1"/>
              <a:t>iznosi</a:t>
            </a:r>
            <a:r>
              <a:rPr lang="en-US" sz="2400" dirty="0"/>
              <a:t> 1,9% (</a:t>
            </a:r>
            <a:r>
              <a:rPr lang="en-US" sz="2400" dirty="0" err="1"/>
              <a:t>udio</a:t>
            </a:r>
            <a:r>
              <a:rPr lang="en-US" sz="2400" dirty="0"/>
              <a:t> </a:t>
            </a:r>
            <a:r>
              <a:rPr lang="en-US" sz="2400" dirty="0" err="1"/>
              <a:t>muških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 </a:t>
            </a:r>
            <a:r>
              <a:rPr lang="en-US" sz="2400" dirty="0" err="1"/>
              <a:t>iznosi</a:t>
            </a:r>
            <a:r>
              <a:rPr lang="en-US" sz="2400" dirty="0"/>
              <a:t> 2,4%, a </a:t>
            </a:r>
            <a:r>
              <a:rPr lang="en-US" sz="2400" dirty="0" err="1"/>
              <a:t>ženskih</a:t>
            </a:r>
            <a:r>
              <a:rPr lang="en-US" sz="2400" dirty="0"/>
              <a:t> 1,5%). Od </a:t>
            </a:r>
            <a:r>
              <a:rPr lang="en-US" sz="2400" dirty="0" err="1"/>
              <a:t>ukupnog</a:t>
            </a:r>
            <a:r>
              <a:rPr lang="en-US" sz="2400" dirty="0"/>
              <a:t> </a:t>
            </a:r>
            <a:r>
              <a:rPr lang="en-US" sz="2400" dirty="0" err="1"/>
              <a:t>broja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, 550 </a:t>
            </a:r>
            <a:r>
              <a:rPr lang="en-US" sz="2400" dirty="0" err="1"/>
              <a:t>osoba</a:t>
            </a:r>
            <a:r>
              <a:rPr lang="en-US" sz="2400" dirty="0"/>
              <a:t> </a:t>
            </a:r>
            <a:r>
              <a:rPr lang="en-US" sz="2400" dirty="0" err="1"/>
              <a:t>zaposleno</a:t>
            </a:r>
            <a:r>
              <a:rPr lang="en-US" sz="2400" dirty="0"/>
              <a:t> je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temelju</a:t>
            </a:r>
            <a:r>
              <a:rPr lang="en-US" sz="2400" dirty="0"/>
              <a:t> </a:t>
            </a:r>
            <a:r>
              <a:rPr lang="en-US" sz="2400" dirty="0" err="1"/>
              <a:t>zasnivanja</a:t>
            </a:r>
            <a:r>
              <a:rPr lang="en-US" sz="2400" dirty="0"/>
              <a:t> </a:t>
            </a:r>
            <a:r>
              <a:rPr lang="en-US" sz="2400" dirty="0" err="1"/>
              <a:t>radnog</a:t>
            </a:r>
            <a:r>
              <a:rPr lang="en-US" sz="2400" dirty="0"/>
              <a:t> </a:t>
            </a:r>
            <a:r>
              <a:rPr lang="en-US" sz="2400" dirty="0" err="1"/>
              <a:t>odnosa</a:t>
            </a:r>
            <a:r>
              <a:rPr lang="en-US" sz="2400" dirty="0"/>
              <a:t>, a 23 </a:t>
            </a:r>
            <a:r>
              <a:rPr lang="en-US" sz="2400" dirty="0" err="1"/>
              <a:t>osobe</a:t>
            </a:r>
            <a:r>
              <a:rPr lang="en-US" sz="2400" dirty="0"/>
              <a:t> (4%)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temelju</a:t>
            </a:r>
            <a:r>
              <a:rPr lang="en-US" sz="2400" dirty="0"/>
              <a:t> </a:t>
            </a:r>
            <a:r>
              <a:rPr lang="en-US" sz="2400" dirty="0" err="1"/>
              <a:t>drugih</a:t>
            </a:r>
            <a:r>
              <a:rPr lang="en-US" sz="2400" dirty="0"/>
              <a:t> </a:t>
            </a:r>
            <a:r>
              <a:rPr lang="en-US" sz="2400" dirty="0" err="1"/>
              <a:t>poslovnih</a:t>
            </a:r>
            <a:r>
              <a:rPr lang="en-US" sz="2400" dirty="0"/>
              <a:t> </a:t>
            </a:r>
            <a:r>
              <a:rPr lang="en-US" sz="2400" dirty="0" err="1"/>
              <a:t>aktivnosti</a:t>
            </a:r>
            <a:r>
              <a:rPr lang="en-US" sz="2400" dirty="0"/>
              <a:t> (</a:t>
            </a:r>
            <a:r>
              <a:rPr lang="en-US" sz="2400" dirty="0" err="1"/>
              <a:t>registriranje</a:t>
            </a:r>
            <a:r>
              <a:rPr lang="en-US" sz="2400" dirty="0"/>
              <a:t> </a:t>
            </a:r>
            <a:r>
              <a:rPr lang="en-US" sz="2400" dirty="0" err="1"/>
              <a:t>trgovačkog</a:t>
            </a:r>
            <a:r>
              <a:rPr lang="hr-HR" sz="2400" dirty="0"/>
              <a:t> društva,ugovor o djelu i sl.)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3138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NAGRADE ZA ZAPOŠLJAVANJE IZVAN KVOTE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.</a:t>
            </a:r>
          </a:p>
          <a:p>
            <a:r>
              <a:rPr lang="en-US" dirty="0"/>
              <a:t>(</a:t>
            </a:r>
            <a:r>
              <a:rPr lang="en-US" sz="3400" dirty="0"/>
              <a:t>1) </a:t>
            </a:r>
            <a:r>
              <a:rPr lang="en-US" sz="3400" dirty="0" err="1"/>
              <a:t>Poslodavac</a:t>
            </a:r>
            <a:r>
              <a:rPr lang="en-US" sz="3400" dirty="0"/>
              <a:t> </a:t>
            </a:r>
            <a:r>
              <a:rPr lang="en-US" sz="3400" dirty="0" err="1"/>
              <a:t>koji</a:t>
            </a:r>
            <a:r>
              <a:rPr lang="en-US" sz="3400" dirty="0"/>
              <a:t> </a:t>
            </a:r>
            <a:r>
              <a:rPr lang="en-US" sz="3400" dirty="0" err="1"/>
              <a:t>zapošljava</a:t>
            </a:r>
            <a:r>
              <a:rPr lang="en-US" sz="3400" dirty="0"/>
              <a:t> </a:t>
            </a:r>
            <a:r>
              <a:rPr lang="en-US" sz="3400" dirty="0" err="1"/>
              <a:t>više</a:t>
            </a:r>
            <a:r>
              <a:rPr lang="en-US" sz="3400" dirty="0"/>
              <a:t> </a:t>
            </a:r>
            <a:r>
              <a:rPr lang="en-US" sz="3400" dirty="0" err="1"/>
              <a:t>osoba</a:t>
            </a:r>
            <a:r>
              <a:rPr lang="en-US" sz="3400" dirty="0"/>
              <a:t> s </a:t>
            </a:r>
            <a:r>
              <a:rPr lang="en-US" sz="3400" dirty="0" err="1"/>
              <a:t>invaliditetom</a:t>
            </a:r>
            <a:r>
              <a:rPr lang="en-US" sz="3400" dirty="0"/>
              <a:t> od </a:t>
            </a:r>
            <a:r>
              <a:rPr lang="en-US" sz="3400" dirty="0" err="1"/>
              <a:t>propisane</a:t>
            </a:r>
            <a:r>
              <a:rPr lang="en-US" sz="3400" dirty="0"/>
              <a:t> </a:t>
            </a:r>
            <a:r>
              <a:rPr lang="en-US" sz="3400" dirty="0" err="1"/>
              <a:t>kvote</a:t>
            </a:r>
            <a:r>
              <a:rPr lang="en-US" sz="3400" dirty="0"/>
              <a:t> </a:t>
            </a:r>
            <a:r>
              <a:rPr lang="en-US" sz="3400" dirty="0" err="1"/>
              <a:t>te</a:t>
            </a:r>
            <a:r>
              <a:rPr lang="en-US" sz="3400" dirty="0"/>
              <a:t> </a:t>
            </a:r>
            <a:r>
              <a:rPr lang="en-US" sz="3400" dirty="0" err="1"/>
              <a:t>poslodavac</a:t>
            </a:r>
            <a:r>
              <a:rPr lang="en-US" sz="3400" dirty="0"/>
              <a:t> </a:t>
            </a:r>
            <a:r>
              <a:rPr lang="en-US" sz="3400" dirty="0" err="1"/>
              <a:t>koji</a:t>
            </a:r>
            <a:r>
              <a:rPr lang="en-US" sz="3400" dirty="0"/>
              <a:t> </a:t>
            </a:r>
            <a:r>
              <a:rPr lang="en-US" sz="3400" dirty="0" err="1"/>
              <a:t>zapošljava</a:t>
            </a:r>
            <a:r>
              <a:rPr lang="en-US" sz="3400" dirty="0"/>
              <a:t> </a:t>
            </a:r>
            <a:r>
              <a:rPr lang="en-US" sz="3400" dirty="0" err="1"/>
              <a:t>manje</a:t>
            </a:r>
            <a:r>
              <a:rPr lang="en-US" sz="3400" dirty="0"/>
              <a:t> od 20 </a:t>
            </a:r>
            <a:r>
              <a:rPr lang="en-US" sz="3400" dirty="0" err="1"/>
              <a:t>radnika</a:t>
            </a:r>
            <a:r>
              <a:rPr lang="en-US" sz="3400" dirty="0"/>
              <a:t>, </a:t>
            </a:r>
            <a:r>
              <a:rPr lang="en-US" sz="3400" dirty="0" err="1"/>
              <a:t>među</a:t>
            </a:r>
            <a:r>
              <a:rPr lang="en-US" sz="3400" dirty="0"/>
              <a:t> </a:t>
            </a:r>
            <a:r>
              <a:rPr lang="en-US" sz="3400" dirty="0" err="1"/>
              <a:t>kojima</a:t>
            </a:r>
            <a:r>
              <a:rPr lang="en-US" sz="3400" dirty="0"/>
              <a:t> </a:t>
            </a:r>
            <a:r>
              <a:rPr lang="en-US" sz="3400" dirty="0" err="1"/>
              <a:t>su</a:t>
            </a:r>
            <a:r>
              <a:rPr lang="en-US" sz="3400" dirty="0"/>
              <a:t> </a:t>
            </a:r>
            <a:r>
              <a:rPr lang="en-US" sz="3400" dirty="0" err="1"/>
              <a:t>osobe</a:t>
            </a:r>
            <a:r>
              <a:rPr lang="en-US" sz="3400" dirty="0"/>
              <a:t> s </a:t>
            </a:r>
            <a:r>
              <a:rPr lang="en-US" sz="3400" dirty="0" err="1"/>
              <a:t>invaliditetom</a:t>
            </a:r>
            <a:r>
              <a:rPr lang="en-US" sz="3400" dirty="0"/>
              <a:t>, </a:t>
            </a:r>
            <a:r>
              <a:rPr lang="en-US" sz="3400" dirty="0" err="1"/>
              <a:t>ima</a:t>
            </a:r>
            <a:r>
              <a:rPr lang="en-US" sz="3400" dirty="0"/>
              <a:t> </a:t>
            </a:r>
            <a:r>
              <a:rPr lang="en-US" sz="3400" dirty="0" err="1"/>
              <a:t>pravo</a:t>
            </a:r>
            <a:r>
              <a:rPr lang="en-US" sz="3400" dirty="0"/>
              <a:t> </a:t>
            </a:r>
            <a:r>
              <a:rPr lang="en-US" sz="3400" dirty="0" err="1"/>
              <a:t>na</a:t>
            </a:r>
            <a:r>
              <a:rPr lang="en-US" sz="3400" dirty="0"/>
              <a:t> </a:t>
            </a:r>
            <a:r>
              <a:rPr lang="en-US" sz="3400" dirty="0" err="1"/>
              <a:t>novčanu</a:t>
            </a:r>
            <a:r>
              <a:rPr lang="en-US" sz="3400" dirty="0"/>
              <a:t> </a:t>
            </a:r>
            <a:r>
              <a:rPr lang="en-US" sz="3400" dirty="0" err="1"/>
              <a:t>nagradu</a:t>
            </a:r>
            <a:r>
              <a:rPr lang="en-US" sz="3400" dirty="0"/>
              <a:t> u </a:t>
            </a:r>
            <a:r>
              <a:rPr lang="en-US" sz="3400" dirty="0" err="1"/>
              <a:t>iznosu</a:t>
            </a:r>
            <a:r>
              <a:rPr lang="en-US" sz="3400" dirty="0"/>
              <a:t> od 30% </a:t>
            </a:r>
            <a:r>
              <a:rPr lang="en-US" sz="3400" dirty="0" err="1"/>
              <a:t>minimalne</a:t>
            </a:r>
            <a:r>
              <a:rPr lang="en-US" sz="3400" dirty="0"/>
              <a:t> </a:t>
            </a:r>
            <a:r>
              <a:rPr lang="en-US" sz="3400" dirty="0" err="1"/>
              <a:t>plaće</a:t>
            </a:r>
            <a:r>
              <a:rPr lang="en-US" sz="3400" dirty="0"/>
              <a:t> </a:t>
            </a:r>
            <a:r>
              <a:rPr lang="en-US" sz="3400" dirty="0" err="1"/>
              <a:t>mjesečno</a:t>
            </a:r>
            <a:r>
              <a:rPr lang="en-US" sz="3400" dirty="0"/>
              <a:t> </a:t>
            </a:r>
            <a:r>
              <a:rPr lang="en-US" sz="3400" dirty="0" err="1"/>
              <a:t>za</a:t>
            </a:r>
            <a:r>
              <a:rPr lang="en-US" sz="3400" dirty="0"/>
              <a:t> </a:t>
            </a:r>
            <a:r>
              <a:rPr lang="en-US" sz="3400" dirty="0" err="1"/>
              <a:t>svaku</a:t>
            </a:r>
            <a:r>
              <a:rPr lang="en-US" sz="3400" dirty="0"/>
              <a:t> </a:t>
            </a:r>
            <a:r>
              <a:rPr lang="en-US" sz="3400" dirty="0" err="1"/>
              <a:t>osobu</a:t>
            </a:r>
            <a:r>
              <a:rPr lang="en-US" sz="3400" dirty="0"/>
              <a:t> s </a:t>
            </a:r>
            <a:r>
              <a:rPr lang="en-US" sz="3400" dirty="0" err="1"/>
              <a:t>invaliditetom</a:t>
            </a:r>
            <a:r>
              <a:rPr lang="en-US" sz="3400" dirty="0"/>
              <a:t> </a:t>
            </a:r>
            <a:r>
              <a:rPr lang="en-US" sz="3400" dirty="0" err="1"/>
              <a:t>koja</a:t>
            </a:r>
            <a:r>
              <a:rPr lang="en-US" sz="3400" dirty="0"/>
              <a:t> </a:t>
            </a:r>
            <a:r>
              <a:rPr lang="en-US" sz="3400" dirty="0" err="1"/>
              <a:t>predstavlja</a:t>
            </a:r>
            <a:r>
              <a:rPr lang="en-US" sz="3400" dirty="0"/>
              <a:t> </a:t>
            </a:r>
            <a:r>
              <a:rPr lang="en-US" sz="3400" dirty="0" err="1"/>
              <a:t>višak</a:t>
            </a:r>
            <a:r>
              <a:rPr lang="en-US" sz="3400" dirty="0"/>
              <a:t> u </a:t>
            </a:r>
            <a:r>
              <a:rPr lang="en-US" sz="3400" dirty="0" err="1"/>
              <a:t>odnosu</a:t>
            </a:r>
            <a:r>
              <a:rPr lang="en-US" sz="3400" dirty="0"/>
              <a:t> </a:t>
            </a:r>
            <a:r>
              <a:rPr lang="en-US" sz="3400" dirty="0" err="1"/>
              <a:t>na</a:t>
            </a:r>
            <a:r>
              <a:rPr lang="en-US" sz="3400" dirty="0"/>
              <a:t> </a:t>
            </a:r>
            <a:r>
              <a:rPr lang="en-US" sz="3400" dirty="0" err="1"/>
              <a:t>propisanu</a:t>
            </a:r>
            <a:r>
              <a:rPr lang="en-US" sz="3400" dirty="0"/>
              <a:t> </a:t>
            </a:r>
            <a:r>
              <a:rPr lang="en-US" sz="3400" dirty="0" err="1"/>
              <a:t>kvotu</a:t>
            </a:r>
            <a:r>
              <a:rPr lang="en-US" sz="3400" dirty="0"/>
              <a:t>, pod </a:t>
            </a:r>
            <a:r>
              <a:rPr lang="en-US" sz="3400" dirty="0" err="1"/>
              <a:t>uvjetom</a:t>
            </a:r>
            <a:r>
              <a:rPr lang="en-US" sz="3400" dirty="0"/>
              <a:t> da je </a:t>
            </a:r>
            <a:r>
              <a:rPr lang="en-US" sz="3400" dirty="0" err="1"/>
              <a:t>ista</a:t>
            </a:r>
            <a:r>
              <a:rPr lang="en-US" sz="3400" dirty="0"/>
              <a:t> </a:t>
            </a:r>
            <a:r>
              <a:rPr lang="en-US" sz="3400" dirty="0" err="1"/>
              <a:t>upisana</a:t>
            </a:r>
            <a:r>
              <a:rPr lang="en-US" sz="3400" dirty="0"/>
              <a:t> u </a:t>
            </a:r>
            <a:r>
              <a:rPr lang="en-US" sz="3400" dirty="0" err="1"/>
              <a:t>očevidnik</a:t>
            </a:r>
            <a:r>
              <a:rPr lang="en-US" sz="3400" dirty="0"/>
              <a:t> </a:t>
            </a:r>
            <a:r>
              <a:rPr lang="en-US" sz="3400" dirty="0" err="1"/>
              <a:t>zaposlenih</a:t>
            </a:r>
            <a:r>
              <a:rPr lang="en-US" sz="3400" dirty="0"/>
              <a:t> </a:t>
            </a:r>
            <a:r>
              <a:rPr lang="en-US" sz="3400" dirty="0" err="1"/>
              <a:t>osoba</a:t>
            </a:r>
            <a:r>
              <a:rPr lang="en-US" sz="3400" dirty="0"/>
              <a:t> s </a:t>
            </a:r>
            <a:r>
              <a:rPr lang="en-US" sz="3400" dirty="0" err="1"/>
              <a:t>invaliditetom</a:t>
            </a:r>
            <a:r>
              <a:rPr lang="en-US" sz="3400" dirty="0"/>
              <a:t>.</a:t>
            </a:r>
          </a:p>
          <a:p>
            <a:r>
              <a:rPr lang="en-US" sz="3400" dirty="0"/>
              <a:t>(2) </a:t>
            </a:r>
            <a:r>
              <a:rPr lang="en-US" sz="3400" dirty="0" err="1"/>
              <a:t>Poslodavac</a:t>
            </a:r>
            <a:r>
              <a:rPr lang="en-US" sz="3400" dirty="0"/>
              <a:t> </a:t>
            </a:r>
            <a:r>
              <a:rPr lang="en-US" sz="3400" dirty="0" err="1"/>
              <a:t>može</a:t>
            </a:r>
            <a:r>
              <a:rPr lang="en-US" sz="3400" dirty="0"/>
              <a:t> </a:t>
            </a:r>
            <a:r>
              <a:rPr lang="en-US" sz="3400" dirty="0" err="1"/>
              <a:t>ostvariti</a:t>
            </a:r>
            <a:r>
              <a:rPr lang="en-US" sz="3400" dirty="0"/>
              <a:t> </a:t>
            </a:r>
            <a:r>
              <a:rPr lang="en-US" sz="3400" dirty="0" err="1"/>
              <a:t>novčanu</a:t>
            </a:r>
            <a:r>
              <a:rPr lang="en-US" sz="3400" dirty="0"/>
              <a:t> </a:t>
            </a:r>
            <a:r>
              <a:rPr lang="en-US" sz="3400" dirty="0" err="1"/>
              <a:t>nagradu</a:t>
            </a:r>
            <a:r>
              <a:rPr lang="en-US" sz="3400" dirty="0"/>
              <a:t> </a:t>
            </a:r>
            <a:r>
              <a:rPr lang="en-US" sz="3400" dirty="0" err="1"/>
              <a:t>za</a:t>
            </a:r>
            <a:r>
              <a:rPr lang="en-US" sz="3400" dirty="0"/>
              <a:t> </a:t>
            </a:r>
            <a:r>
              <a:rPr lang="en-US" sz="3400" dirty="0" err="1"/>
              <a:t>razdoblje</a:t>
            </a:r>
            <a:r>
              <a:rPr lang="en-US" sz="3400" dirty="0"/>
              <a:t> od </a:t>
            </a:r>
            <a:r>
              <a:rPr lang="en-US" sz="3400" dirty="0" err="1"/>
              <a:t>najduže</a:t>
            </a:r>
            <a:r>
              <a:rPr lang="en-US" sz="3400" dirty="0"/>
              <a:t> 12 </a:t>
            </a:r>
            <a:r>
              <a:rPr lang="en-US" sz="3400" dirty="0" err="1"/>
              <a:t>mjeseci</a:t>
            </a:r>
            <a:r>
              <a:rPr lang="en-US" sz="3400" dirty="0"/>
              <a:t> </a:t>
            </a:r>
            <a:r>
              <a:rPr lang="en-US" sz="3400" dirty="0" err="1"/>
              <a:t>kontinuirano</a:t>
            </a:r>
            <a:r>
              <a:rPr lang="en-US" sz="3400" dirty="0"/>
              <a:t> </a:t>
            </a:r>
            <a:r>
              <a:rPr lang="en-US" sz="3400" dirty="0" err="1"/>
              <a:t>za</a:t>
            </a:r>
            <a:r>
              <a:rPr lang="en-US" sz="3400" dirty="0"/>
              <a:t> </a:t>
            </a:r>
            <a:r>
              <a:rPr lang="en-US" sz="3400" dirty="0" err="1"/>
              <a:t>svaku</a:t>
            </a:r>
            <a:r>
              <a:rPr lang="en-US" sz="3400" dirty="0"/>
              <a:t> </a:t>
            </a:r>
            <a:r>
              <a:rPr lang="en-US" sz="3400" dirty="0" err="1"/>
              <a:t>osobu</a:t>
            </a:r>
            <a:r>
              <a:rPr lang="en-US" sz="3400" dirty="0"/>
              <a:t> s </a:t>
            </a:r>
            <a:r>
              <a:rPr lang="en-US" sz="3400" dirty="0" err="1"/>
              <a:t>invaliditetom</a:t>
            </a:r>
            <a:r>
              <a:rPr lang="en-US" sz="3400" dirty="0"/>
              <a:t> </a:t>
            </a:r>
            <a:r>
              <a:rPr lang="en-US" sz="3400" dirty="0" err="1"/>
              <a:t>koju</a:t>
            </a:r>
            <a:r>
              <a:rPr lang="en-US" sz="3400" dirty="0"/>
              <a:t> </a:t>
            </a:r>
            <a:r>
              <a:rPr lang="en-US" sz="3400" dirty="0" err="1"/>
              <a:t>zapošljava</a:t>
            </a:r>
            <a:r>
              <a:rPr lang="en-US" sz="3400" dirty="0"/>
              <a:t> </a:t>
            </a:r>
            <a:r>
              <a:rPr lang="en-US" sz="3400" dirty="0" err="1"/>
              <a:t>izvan</a:t>
            </a:r>
            <a:r>
              <a:rPr lang="en-US" sz="3400" dirty="0"/>
              <a:t> </a:t>
            </a:r>
            <a:r>
              <a:rPr lang="en-US" sz="3400" dirty="0" err="1"/>
              <a:t>kvote</a:t>
            </a:r>
            <a:r>
              <a:rPr lang="en-US" sz="3400" dirty="0"/>
              <a:t>.</a:t>
            </a:r>
          </a:p>
          <a:p>
            <a:r>
              <a:rPr lang="en-US" sz="3400" dirty="0"/>
              <a:t>(3) </a:t>
            </a:r>
            <a:r>
              <a:rPr lang="en-US" sz="3400" dirty="0" err="1"/>
              <a:t>Pravo</a:t>
            </a:r>
            <a:r>
              <a:rPr lang="en-US" sz="3400" dirty="0"/>
              <a:t> </a:t>
            </a:r>
            <a:r>
              <a:rPr lang="en-US" sz="3400" dirty="0" err="1"/>
              <a:t>na</a:t>
            </a:r>
            <a:r>
              <a:rPr lang="en-US" sz="3400" dirty="0"/>
              <a:t> </a:t>
            </a:r>
            <a:r>
              <a:rPr lang="en-US" sz="3400" dirty="0" err="1"/>
              <a:t>novčanu</a:t>
            </a:r>
            <a:r>
              <a:rPr lang="en-US" sz="3400" dirty="0"/>
              <a:t> </a:t>
            </a:r>
            <a:r>
              <a:rPr lang="en-US" sz="3400" dirty="0" err="1"/>
              <a:t>nagradu</a:t>
            </a:r>
            <a:r>
              <a:rPr lang="en-US" sz="3400" dirty="0"/>
              <a:t> ne </a:t>
            </a:r>
            <a:r>
              <a:rPr lang="en-US" sz="3400" dirty="0" err="1"/>
              <a:t>može</a:t>
            </a:r>
            <a:r>
              <a:rPr lang="en-US" sz="3400" dirty="0"/>
              <a:t> </a:t>
            </a:r>
            <a:r>
              <a:rPr lang="en-US" sz="3400" dirty="0" err="1"/>
              <a:t>ostvariti</a:t>
            </a:r>
            <a:r>
              <a:rPr lang="en-US" sz="3400" dirty="0"/>
              <a:t> </a:t>
            </a:r>
            <a:r>
              <a:rPr lang="en-US" sz="3400" dirty="0" err="1"/>
              <a:t>poslodavac</a:t>
            </a:r>
            <a:r>
              <a:rPr lang="en-US" sz="3400" dirty="0"/>
              <a:t> </a:t>
            </a:r>
            <a:r>
              <a:rPr lang="en-US" sz="3400" dirty="0" err="1"/>
              <a:t>koji</a:t>
            </a:r>
            <a:r>
              <a:rPr lang="en-US" sz="3400" dirty="0"/>
              <a:t> </a:t>
            </a:r>
            <a:r>
              <a:rPr lang="en-US" sz="3400" dirty="0" err="1"/>
              <a:t>ima</a:t>
            </a:r>
            <a:r>
              <a:rPr lang="en-US" sz="3400" dirty="0"/>
              <a:t> </a:t>
            </a:r>
            <a:r>
              <a:rPr lang="en-US" sz="3400" dirty="0" err="1"/>
              <a:t>nepodmirene</a:t>
            </a:r>
            <a:r>
              <a:rPr lang="en-US" sz="3400" dirty="0"/>
              <a:t> </a:t>
            </a:r>
            <a:r>
              <a:rPr lang="en-US" sz="3400" dirty="0" err="1"/>
              <a:t>novčane</a:t>
            </a:r>
            <a:r>
              <a:rPr lang="en-US" sz="3400" dirty="0"/>
              <a:t> </a:t>
            </a:r>
            <a:r>
              <a:rPr lang="en-US" sz="3400" dirty="0" err="1"/>
              <a:t>obveze</a:t>
            </a:r>
            <a:r>
              <a:rPr lang="en-US" sz="3400" dirty="0"/>
              <a:t> </a:t>
            </a:r>
            <a:r>
              <a:rPr lang="en-US" sz="3400" dirty="0" err="1"/>
              <a:t>prema</a:t>
            </a:r>
            <a:r>
              <a:rPr lang="en-US" sz="3400" dirty="0"/>
              <a:t> </a:t>
            </a:r>
            <a:r>
              <a:rPr lang="en-US" sz="3400" dirty="0" err="1"/>
              <a:t>državi</a:t>
            </a:r>
            <a:r>
              <a:rPr lang="en-US" sz="3400" dirty="0"/>
              <a:t> </a:t>
            </a:r>
            <a:r>
              <a:rPr lang="en-US" sz="3400" dirty="0" err="1"/>
              <a:t>ili</a:t>
            </a:r>
            <a:r>
              <a:rPr lang="en-US" sz="3400" dirty="0"/>
              <a:t> </a:t>
            </a:r>
            <a:r>
              <a:rPr lang="en-US" sz="3400" dirty="0" err="1"/>
              <a:t>radnicima</a:t>
            </a:r>
            <a:r>
              <a:rPr lang="en-US" sz="3400" dirty="0"/>
              <a:t> </a:t>
            </a:r>
            <a:r>
              <a:rPr lang="en-US" sz="3400" dirty="0" err="1"/>
              <a:t>po</a:t>
            </a:r>
            <a:r>
              <a:rPr lang="en-US" sz="3400" dirty="0"/>
              <a:t> </a:t>
            </a:r>
            <a:r>
              <a:rPr lang="en-US" sz="3400" dirty="0" err="1"/>
              <a:t>bilo</a:t>
            </a:r>
            <a:r>
              <a:rPr lang="en-US" sz="3400" dirty="0"/>
              <a:t> </a:t>
            </a:r>
            <a:r>
              <a:rPr lang="en-US" sz="3400" dirty="0" err="1"/>
              <a:t>kojoj</a:t>
            </a:r>
            <a:r>
              <a:rPr lang="en-US" sz="3400" dirty="0"/>
              <a:t> </a:t>
            </a:r>
            <a:r>
              <a:rPr lang="en-US" sz="3400" dirty="0" err="1"/>
              <a:t>osnovi</a:t>
            </a:r>
            <a:r>
              <a:rPr lang="en-US" sz="3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3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NAGRADE ZA ZAPOŠLJAVANJE IZVAN KVOTE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(4)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novčanu</a:t>
            </a:r>
            <a:r>
              <a:rPr lang="en-US" dirty="0"/>
              <a:t> </a:t>
            </a:r>
            <a:r>
              <a:rPr lang="en-US" dirty="0" err="1"/>
              <a:t>nagradu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s </a:t>
            </a:r>
            <a:r>
              <a:rPr lang="en-US" dirty="0" err="1"/>
              <a:t>invaliditetom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samozapošljava</a:t>
            </a:r>
            <a:r>
              <a:rPr lang="en-US" dirty="0"/>
              <a:t>.</a:t>
            </a:r>
          </a:p>
          <a:p>
            <a:r>
              <a:rPr lang="en-US" dirty="0"/>
              <a:t>(5) </a:t>
            </a:r>
            <a:r>
              <a:rPr lang="en-US" dirty="0" err="1"/>
              <a:t>Novčanu</a:t>
            </a:r>
            <a:r>
              <a:rPr lang="en-US" dirty="0"/>
              <a:t> </a:t>
            </a:r>
            <a:r>
              <a:rPr lang="en-US" dirty="0" err="1"/>
              <a:t>nagradu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stavka</a:t>
            </a:r>
            <a:r>
              <a:rPr lang="en-US" dirty="0"/>
              <a:t> 1. </a:t>
            </a:r>
            <a:r>
              <a:rPr lang="en-US" dirty="0" err="1"/>
              <a:t>ovoga</a:t>
            </a:r>
            <a:r>
              <a:rPr lang="en-US" dirty="0"/>
              <a:t> </a:t>
            </a:r>
            <a:r>
              <a:rPr lang="en-US" dirty="0" err="1"/>
              <a:t>članka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 </a:t>
            </a:r>
            <a:r>
              <a:rPr lang="en-US" dirty="0" err="1"/>
              <a:t>tijela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, </a:t>
            </a:r>
            <a:r>
              <a:rPr lang="en-US" dirty="0" err="1"/>
              <a:t>tijela</a:t>
            </a:r>
            <a:r>
              <a:rPr lang="en-US" dirty="0"/>
              <a:t> </a:t>
            </a:r>
            <a:r>
              <a:rPr lang="en-US" dirty="0" err="1"/>
              <a:t>sudbene</a:t>
            </a:r>
            <a:r>
              <a:rPr lang="en-US" dirty="0"/>
              <a:t> </a:t>
            </a:r>
            <a:r>
              <a:rPr lang="en-US" dirty="0" err="1"/>
              <a:t>vlasti</a:t>
            </a:r>
            <a:r>
              <a:rPr lang="en-US" dirty="0"/>
              <a:t>, </a:t>
            </a:r>
            <a:r>
              <a:rPr lang="en-US" dirty="0" err="1"/>
              <a:t>tijela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</a:t>
            </a:r>
            <a:r>
              <a:rPr lang="en-US" dirty="0" err="1"/>
              <a:t>vlasti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državna</a:t>
            </a:r>
            <a:r>
              <a:rPr lang="en-US" dirty="0"/>
              <a:t> </a:t>
            </a:r>
            <a:r>
              <a:rPr lang="en-US" dirty="0" err="1"/>
              <a:t>tijela</a:t>
            </a:r>
            <a:r>
              <a:rPr lang="en-US" dirty="0"/>
              <a:t>, </a:t>
            </a:r>
            <a:r>
              <a:rPr lang="en-US" dirty="0" err="1"/>
              <a:t>tijela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područne</a:t>
            </a:r>
            <a:r>
              <a:rPr lang="en-US" dirty="0"/>
              <a:t> (</a:t>
            </a:r>
            <a:r>
              <a:rPr lang="en-US" dirty="0" err="1"/>
              <a:t>regionalne</a:t>
            </a:r>
            <a:r>
              <a:rPr lang="en-US" dirty="0"/>
              <a:t>) </a:t>
            </a:r>
            <a:r>
              <a:rPr lang="en-US" dirty="0" err="1"/>
              <a:t>samouprave</a:t>
            </a:r>
            <a:r>
              <a:rPr lang="en-US" dirty="0"/>
              <a:t>,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službe</a:t>
            </a:r>
            <a:r>
              <a:rPr lang="en-US" dirty="0"/>
              <a:t>,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ustanove</a:t>
            </a:r>
            <a:r>
              <a:rPr lang="en-US" dirty="0"/>
              <a:t>, </a:t>
            </a:r>
            <a:r>
              <a:rPr lang="en-US" dirty="0" err="1"/>
              <a:t>izvanproračunski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proračunski</a:t>
            </a:r>
            <a:r>
              <a:rPr lang="en-US" dirty="0"/>
              <a:t> </a:t>
            </a:r>
            <a:r>
              <a:rPr lang="en-US" dirty="0" err="1"/>
              <a:t>fondovi</a:t>
            </a:r>
            <a:r>
              <a:rPr lang="en-US" dirty="0"/>
              <a:t>, </a:t>
            </a:r>
            <a:r>
              <a:rPr lang="en-US" dirty="0" err="1"/>
              <a:t>pravne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pretežitom</a:t>
            </a:r>
            <a:r>
              <a:rPr lang="en-US" dirty="0"/>
              <a:t>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Republike</a:t>
            </a:r>
            <a:r>
              <a:rPr lang="en-US" dirty="0"/>
              <a:t> </a:t>
            </a:r>
            <a:r>
              <a:rPr lang="en-US" dirty="0" err="1"/>
              <a:t>Hrvatske</a:t>
            </a:r>
            <a:r>
              <a:rPr lang="en-US" dirty="0"/>
              <a:t>, </a:t>
            </a:r>
            <a:r>
              <a:rPr lang="en-US" dirty="0" err="1"/>
              <a:t>pravne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pretežitom</a:t>
            </a:r>
            <a:r>
              <a:rPr lang="en-US" dirty="0"/>
              <a:t>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područne</a:t>
            </a:r>
            <a:r>
              <a:rPr lang="en-US" dirty="0"/>
              <a:t> (</a:t>
            </a:r>
            <a:r>
              <a:rPr lang="en-US" dirty="0" err="1"/>
              <a:t>regionalne</a:t>
            </a:r>
            <a:r>
              <a:rPr lang="en-US" dirty="0"/>
              <a:t>) </a:t>
            </a:r>
            <a:r>
              <a:rPr lang="en-US" dirty="0" err="1"/>
              <a:t>samouprave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pravne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s </a:t>
            </a:r>
            <a:r>
              <a:rPr lang="en-US" dirty="0" err="1"/>
              <a:t>javnim</a:t>
            </a:r>
            <a:r>
              <a:rPr lang="en-US" dirty="0"/>
              <a:t> </a:t>
            </a:r>
            <a:r>
              <a:rPr lang="en-US" dirty="0" err="1"/>
              <a:t>ovlastima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75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POTPORE ZA ZAPOŠLJAVANJE HRVATSKOG ZAVODA </a:t>
            </a:r>
            <a:r>
              <a:rPr lang="hr-HR" sz="2800">
                <a:solidFill>
                  <a:schemeClr val="tx1"/>
                </a:solidFill>
              </a:rPr>
              <a:t>ZA ZAPOŠLJAVANJE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Osobe</a:t>
            </a:r>
            <a:r>
              <a:rPr lang="en-US" dirty="0"/>
              <a:t> u </a:t>
            </a:r>
            <a:r>
              <a:rPr lang="en-US" dirty="0" err="1"/>
              <a:t>nepovoljnom</a:t>
            </a:r>
            <a:r>
              <a:rPr lang="en-US" dirty="0"/>
              <a:t> </a:t>
            </a:r>
            <a:r>
              <a:rPr lang="en-US" dirty="0" err="1"/>
              <a:t>položaju</a:t>
            </a:r>
            <a:r>
              <a:rPr lang="en-US" dirty="0"/>
              <a:t> </a:t>
            </a:r>
            <a:r>
              <a:rPr lang="en-US" dirty="0" err="1"/>
              <a:t>prijavljene</a:t>
            </a:r>
            <a:r>
              <a:rPr lang="en-US" dirty="0"/>
              <a:t> u </a:t>
            </a:r>
            <a:r>
              <a:rPr lang="en-US" dirty="0" err="1"/>
              <a:t>evidenciji</a:t>
            </a:r>
            <a:r>
              <a:rPr lang="en-US" dirty="0"/>
              <a:t> </a:t>
            </a:r>
            <a:r>
              <a:rPr lang="en-US" dirty="0" err="1"/>
              <a:t>nezaposlenih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Hrvatski</a:t>
            </a:r>
            <a:r>
              <a:rPr lang="en-US" dirty="0"/>
              <a:t> </a:t>
            </a:r>
            <a:r>
              <a:rPr lang="en-US" dirty="0" err="1"/>
              <a:t>zavod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zapošljavanje</a:t>
            </a:r>
            <a:r>
              <a:rPr lang="en-US" dirty="0"/>
              <a:t> </a:t>
            </a:r>
            <a:endParaRPr lang="en-US" sz="2400" dirty="0"/>
          </a:p>
          <a:p>
            <a:pPr lvl="1"/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bile </a:t>
            </a:r>
            <a:r>
              <a:rPr lang="en-US" dirty="0" err="1"/>
              <a:t>zaposlene</a:t>
            </a:r>
            <a:r>
              <a:rPr lang="en-US" dirty="0"/>
              <a:t> s </a:t>
            </a:r>
            <a:r>
              <a:rPr lang="en-US" dirty="0" err="1"/>
              <a:t>redovnom</a:t>
            </a:r>
            <a:r>
              <a:rPr lang="en-US" dirty="0"/>
              <a:t> </a:t>
            </a:r>
            <a:r>
              <a:rPr lang="en-US" dirty="0" err="1"/>
              <a:t>plaćom</a:t>
            </a:r>
            <a:r>
              <a:rPr lang="en-US" dirty="0"/>
              <a:t> u </a:t>
            </a:r>
            <a:r>
              <a:rPr lang="en-US" dirty="0" err="1"/>
              <a:t>posljednjih</a:t>
            </a:r>
            <a:r>
              <a:rPr lang="en-US" dirty="0"/>
              <a:t> 6 </a:t>
            </a:r>
            <a:r>
              <a:rPr lang="en-US" dirty="0" err="1"/>
              <a:t>mjeseci</a:t>
            </a:r>
            <a:r>
              <a:rPr lang="en-US" dirty="0"/>
              <a:t> od dana </a:t>
            </a:r>
            <a:r>
              <a:rPr lang="en-US" dirty="0" err="1"/>
              <a:t>podnošenja</a:t>
            </a:r>
            <a:r>
              <a:rPr lang="en-US" dirty="0"/>
              <a:t> </a:t>
            </a:r>
            <a:r>
              <a:rPr lang="en-US" dirty="0" err="1"/>
              <a:t>zahtjeva</a:t>
            </a:r>
            <a:endParaRPr lang="en-US" sz="2000" dirty="0"/>
          </a:p>
          <a:p>
            <a:pPr lvl="1"/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dobi</a:t>
            </a:r>
            <a:r>
              <a:rPr lang="en-US" dirty="0"/>
              <a:t> od 15 do 24 </a:t>
            </a:r>
            <a:r>
              <a:rPr lang="en-US" dirty="0" err="1"/>
              <a:t>godine</a:t>
            </a:r>
            <a:endParaRPr lang="en-US" sz="2000" dirty="0"/>
          </a:p>
          <a:p>
            <a:pPr lvl="1"/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starije</a:t>
            </a:r>
            <a:r>
              <a:rPr lang="en-US" dirty="0"/>
              <a:t> od 50 </a:t>
            </a:r>
            <a:r>
              <a:rPr lang="en-US" dirty="0" err="1"/>
              <a:t>godina</a:t>
            </a:r>
            <a:endParaRPr lang="en-US" sz="2000" dirty="0"/>
          </a:p>
          <a:p>
            <a:pPr lvl="1"/>
            <a:r>
              <a:rPr lang="en-US" dirty="0" err="1"/>
              <a:t>osobe</a:t>
            </a:r>
            <a:r>
              <a:rPr lang="en-US" dirty="0"/>
              <a:t> bez </a:t>
            </a:r>
            <a:r>
              <a:rPr lang="en-US" dirty="0" err="1"/>
              <a:t>završenog</a:t>
            </a:r>
            <a:r>
              <a:rPr lang="en-US" dirty="0"/>
              <a:t> </a:t>
            </a:r>
            <a:r>
              <a:rPr lang="en-US" dirty="0" err="1"/>
              <a:t>srednjoškolskog</a:t>
            </a:r>
            <a:r>
              <a:rPr lang="en-US" dirty="0"/>
              <a:t> </a:t>
            </a:r>
            <a:r>
              <a:rPr lang="en-US" dirty="0" err="1"/>
              <a:t>obrazovanja</a:t>
            </a:r>
            <a:endParaRPr lang="en-US" sz="2000" dirty="0"/>
          </a:p>
          <a:p>
            <a:pPr lvl="1"/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pripadnici</a:t>
            </a:r>
            <a:r>
              <a:rPr lang="en-US" dirty="0"/>
              <a:t> </a:t>
            </a:r>
            <a:r>
              <a:rPr lang="en-US" dirty="0" err="1"/>
              <a:t>romske</a:t>
            </a:r>
            <a:r>
              <a:rPr lang="en-US" dirty="0"/>
              <a:t> </a:t>
            </a:r>
            <a:r>
              <a:rPr lang="en-US" dirty="0" err="1"/>
              <a:t>nacionalne</a:t>
            </a:r>
            <a:r>
              <a:rPr lang="en-US" dirty="0"/>
              <a:t> </a:t>
            </a:r>
            <a:r>
              <a:rPr lang="en-US" dirty="0" err="1"/>
              <a:t>manjine</a:t>
            </a:r>
            <a:endParaRPr lang="en-US" sz="2000" dirty="0"/>
          </a:p>
          <a:p>
            <a:pPr lvl="1"/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staža</a:t>
            </a:r>
            <a:r>
              <a:rPr lang="en-US" dirty="0"/>
              <a:t>, a </a:t>
            </a:r>
            <a:r>
              <a:rPr lang="en-US" dirty="0" err="1"/>
              <a:t>zapošljavaju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poslovima</a:t>
            </a:r>
            <a:r>
              <a:rPr lang="en-US" dirty="0"/>
              <a:t> u </a:t>
            </a:r>
            <a:r>
              <a:rPr lang="en-US" dirty="0" err="1"/>
              <a:t>zanimanju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školovale</a:t>
            </a:r>
            <a:endParaRPr lang="en-US" sz="2000" dirty="0"/>
          </a:p>
          <a:p>
            <a:r>
              <a:rPr lang="en-US" dirty="0" err="1"/>
              <a:t>Osobe</a:t>
            </a:r>
            <a:r>
              <a:rPr lang="en-US" dirty="0"/>
              <a:t> s </a:t>
            </a:r>
            <a:r>
              <a:rPr lang="en-US" dirty="0" err="1"/>
              <a:t>invaliditetom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758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0" dirty="0">
                <a:solidFill>
                  <a:schemeClr val="tx1"/>
                </a:solidFill>
              </a:rPr>
              <a:t>POTPORE HRVATSKOG ZAVODA ZA ZAPOŠLJAVANJE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Zavod</a:t>
            </a:r>
            <a:r>
              <a:rPr lang="en-US" dirty="0"/>
              <a:t> </a:t>
            </a:r>
            <a:r>
              <a:rPr lang="en-US" dirty="0" err="1"/>
              <a:t>dodjeljuje</a:t>
            </a:r>
            <a:r>
              <a:rPr lang="en-US" dirty="0"/>
              <a:t> </a:t>
            </a:r>
            <a:r>
              <a:rPr lang="en-US" dirty="0" err="1"/>
              <a:t>mjesečni</a:t>
            </a:r>
            <a:r>
              <a:rPr lang="en-US" dirty="0"/>
              <a:t> </a:t>
            </a:r>
            <a:r>
              <a:rPr lang="en-US" dirty="0" err="1"/>
              <a:t>paušalni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</a:t>
            </a:r>
            <a:r>
              <a:rPr lang="en-US" dirty="0" err="1"/>
              <a:t>potpore</a:t>
            </a:r>
            <a:r>
              <a:rPr lang="en-US" dirty="0"/>
              <a:t>, </a:t>
            </a:r>
            <a:r>
              <a:rPr lang="en-US" dirty="0" err="1"/>
              <a:t>neovisno</a:t>
            </a:r>
            <a:r>
              <a:rPr lang="en-US" dirty="0"/>
              <a:t> o </a:t>
            </a:r>
            <a:r>
              <a:rPr lang="en-US" dirty="0" err="1"/>
              <a:t>stvarnom</a:t>
            </a:r>
            <a:r>
              <a:rPr lang="en-US" dirty="0"/>
              <a:t> </a:t>
            </a:r>
            <a:r>
              <a:rPr lang="en-US" dirty="0" err="1"/>
              <a:t>trošku</a:t>
            </a:r>
            <a:r>
              <a:rPr lang="en-US" dirty="0"/>
              <a:t> </a:t>
            </a:r>
            <a:r>
              <a:rPr lang="en-US" dirty="0" err="1"/>
              <a:t>poslodavca</a:t>
            </a:r>
            <a:r>
              <a:rPr lang="en-US" dirty="0"/>
              <a:t>, </a:t>
            </a:r>
            <a:r>
              <a:rPr lang="en-US" dirty="0" err="1"/>
              <a:t>sukladno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porezne</a:t>
            </a:r>
            <a:r>
              <a:rPr lang="en-US" dirty="0"/>
              <a:t> </a:t>
            </a:r>
            <a:r>
              <a:rPr lang="en-US" dirty="0" err="1"/>
              <a:t>olakšice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sufinanciranu</a:t>
            </a:r>
            <a:r>
              <a:rPr lang="en-US" dirty="0"/>
              <a:t> </a:t>
            </a:r>
            <a:r>
              <a:rPr lang="en-US" dirty="0" err="1"/>
              <a:t>osobu</a:t>
            </a:r>
            <a:r>
              <a:rPr lang="en-US" dirty="0"/>
              <a:t>. </a:t>
            </a:r>
            <a:r>
              <a:rPr lang="en-US" dirty="0" err="1"/>
              <a:t>Iznosi</a:t>
            </a:r>
            <a:r>
              <a:rPr lang="en-US" dirty="0"/>
              <a:t> </a:t>
            </a:r>
            <a:r>
              <a:rPr lang="en-US" dirty="0" err="1"/>
              <a:t>potpora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povećati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smanjiti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trajanja</a:t>
            </a:r>
            <a:r>
              <a:rPr lang="en-US" dirty="0"/>
              <a:t> </a:t>
            </a:r>
            <a:r>
              <a:rPr lang="en-US" dirty="0" err="1"/>
              <a:t>razdoblja</a:t>
            </a:r>
            <a:r>
              <a:rPr lang="en-US" dirty="0"/>
              <a:t> </a:t>
            </a:r>
            <a:r>
              <a:rPr lang="en-US" dirty="0" err="1"/>
              <a:t>sufinanciranja</a:t>
            </a:r>
            <a:r>
              <a:rPr lang="en-US" dirty="0"/>
              <a:t>, a da se </a:t>
            </a:r>
            <a:r>
              <a:rPr lang="en-US" dirty="0" err="1"/>
              <a:t>pritom</a:t>
            </a:r>
            <a:r>
              <a:rPr lang="en-US" dirty="0"/>
              <a:t> ne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pribaviti</a:t>
            </a:r>
            <a:r>
              <a:rPr lang="en-US" dirty="0"/>
              <a:t> </a:t>
            </a:r>
            <a:r>
              <a:rPr lang="en-US" dirty="0" err="1"/>
              <a:t>suglasnost</a:t>
            </a:r>
            <a:r>
              <a:rPr lang="en-US" dirty="0"/>
              <a:t> </a:t>
            </a:r>
            <a:r>
              <a:rPr lang="en-US" dirty="0" err="1"/>
              <a:t>podnositelja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 </a:t>
            </a:r>
            <a:r>
              <a:rPr lang="en-US" dirty="0" err="1"/>
              <a:t>izmjene</a:t>
            </a:r>
            <a:r>
              <a:rPr lang="en-US" dirty="0"/>
              <a:t> li se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dopune</a:t>
            </a:r>
            <a:r>
              <a:rPr lang="en-US" dirty="0"/>
              <a:t> </a:t>
            </a:r>
            <a:r>
              <a:rPr lang="en-US" dirty="0" err="1"/>
              <a:t>propisi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predmetni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izračunati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91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POTPORE HRVATSKOG ZAVODA ZA ZAPOŠLJAVANJE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962724"/>
              </p:ext>
            </p:extLst>
          </p:nvPr>
        </p:nvGraphicFramePr>
        <p:xfrm>
          <a:off x="1835696" y="1484784"/>
          <a:ext cx="5468971" cy="5088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28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50"/>
                        </a:spcAft>
                      </a:pPr>
                      <a:r>
                        <a:rPr lang="en-US" sz="1800" dirty="0" err="1">
                          <a:effectLst/>
                        </a:rPr>
                        <a:t>Osoba</a:t>
                      </a:r>
                      <a:r>
                        <a:rPr lang="en-US" sz="1800" dirty="0">
                          <a:effectLst/>
                        </a:rPr>
                        <a:t> bez </a:t>
                      </a:r>
                      <a:r>
                        <a:rPr lang="en-US" sz="1800" dirty="0" err="1">
                          <a:effectLst/>
                        </a:rPr>
                        <a:t>završene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osnovne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škole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stečene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kvalifikacije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50"/>
                        </a:spcAft>
                      </a:pPr>
                      <a:r>
                        <a:rPr lang="en-US" sz="1800" dirty="0" err="1">
                          <a:effectLst/>
                        </a:rPr>
                        <a:t>Osoba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završenim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srednjoškolskim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obrazovanjem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50"/>
                        </a:spcAft>
                      </a:pPr>
                      <a:r>
                        <a:rPr lang="en-US" sz="1800">
                          <a:effectLst/>
                        </a:rPr>
                        <a:t>Osoba sa zvanjima stečenim po programima visokoškolskog obrazovanja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27">
                <a:tc row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50"/>
                        </a:spcAft>
                      </a:pPr>
                      <a:r>
                        <a:rPr lang="en-US" sz="1800" dirty="0" err="1">
                          <a:effectLst/>
                        </a:rPr>
                        <a:t>Mjesečni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paušalni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iznos</a:t>
                      </a:r>
                      <a:r>
                        <a:rPr lang="en-US" sz="1800" dirty="0">
                          <a:effectLst/>
                        </a:rPr>
                        <a:t> – s </a:t>
                      </a:r>
                      <a:r>
                        <a:rPr lang="en-US" sz="1800" dirty="0" err="1">
                          <a:effectLst/>
                        </a:rPr>
                        <a:t>poreznom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olakšicom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Ciljana skupina 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1.870,00 kn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2.280,00,00 </a:t>
                      </a:r>
                      <a:r>
                        <a:rPr lang="en-US" sz="1800" dirty="0" err="1">
                          <a:effectLst/>
                        </a:rPr>
                        <a:t>kn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2.860,00 </a:t>
                      </a:r>
                      <a:r>
                        <a:rPr lang="en-US" sz="1800" dirty="0" err="1">
                          <a:effectLst/>
                        </a:rPr>
                        <a:t>kn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Ciljana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skupina</a:t>
                      </a:r>
                      <a:r>
                        <a:rPr lang="en-US" sz="1800" dirty="0">
                          <a:effectLst/>
                        </a:rPr>
                        <a:t> 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3.040,00 </a:t>
                      </a:r>
                      <a:r>
                        <a:rPr lang="en-US" sz="1800" dirty="0" err="1">
                          <a:effectLst/>
                        </a:rPr>
                        <a:t>kn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3.710,00 </a:t>
                      </a:r>
                      <a:r>
                        <a:rPr lang="en-US" sz="1800" dirty="0" err="1">
                          <a:effectLst/>
                        </a:rPr>
                        <a:t>kn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4.640,00 </a:t>
                      </a:r>
                      <a:r>
                        <a:rPr lang="en-US" sz="1800" dirty="0" err="1">
                          <a:effectLst/>
                        </a:rPr>
                        <a:t>kn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8" marR="55558" marT="55558" marB="555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70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POTPORE HRVATSKOG ZAVODA ZA ZAPOŠLJAVANJE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432210"/>
              </p:ext>
            </p:extLst>
          </p:nvPr>
        </p:nvGraphicFramePr>
        <p:xfrm>
          <a:off x="1475656" y="2996952"/>
          <a:ext cx="6000752" cy="1821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50"/>
                        </a:spcAft>
                      </a:pPr>
                      <a:r>
                        <a:rPr lang="en-US" sz="1800" dirty="0" err="1">
                          <a:effectLst/>
                        </a:rPr>
                        <a:t>Mjesečni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paušalni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iznos</a:t>
                      </a:r>
                      <a:r>
                        <a:rPr lang="en-US" sz="1800" dirty="0">
                          <a:effectLst/>
                        </a:rPr>
                        <a:t> – bez </a:t>
                      </a:r>
                      <a:r>
                        <a:rPr lang="en-US" sz="1800" dirty="0" err="1">
                          <a:effectLst/>
                        </a:rPr>
                        <a:t>porezne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olakšice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Ciljana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skupina</a:t>
                      </a:r>
                      <a:r>
                        <a:rPr lang="en-US" sz="1800" dirty="0">
                          <a:effectLst/>
                        </a:rPr>
                        <a:t> 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2.180,00 </a:t>
                      </a:r>
                      <a:r>
                        <a:rPr lang="en-US" sz="1800" dirty="0" err="1">
                          <a:effectLst/>
                        </a:rPr>
                        <a:t>kn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2.660,00kn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3.330,00 </a:t>
                      </a:r>
                      <a:r>
                        <a:rPr lang="en-US" sz="1800" dirty="0" err="1">
                          <a:effectLst/>
                        </a:rPr>
                        <a:t>kn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Ciljana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skupina</a:t>
                      </a:r>
                      <a:r>
                        <a:rPr lang="en-US" sz="1800" dirty="0">
                          <a:effectLst/>
                        </a:rPr>
                        <a:t> 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3.540,00 </a:t>
                      </a:r>
                      <a:r>
                        <a:rPr lang="en-US" sz="1800" dirty="0" err="1">
                          <a:effectLst/>
                        </a:rPr>
                        <a:t>kn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4.330,00 </a:t>
                      </a:r>
                      <a:r>
                        <a:rPr lang="en-US" sz="1800" dirty="0" err="1">
                          <a:effectLst/>
                        </a:rPr>
                        <a:t>kn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5.410,00 </a:t>
                      </a:r>
                      <a:r>
                        <a:rPr lang="en-US" sz="1800" dirty="0" err="1">
                          <a:effectLst/>
                        </a:rPr>
                        <a:t>kn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149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POTPORE HRVATSKOG ZAVODA ZA ZAPOŠLJAVANJ</a:t>
            </a:r>
            <a:r>
              <a:rPr lang="hr-HR" sz="2800" b="0" dirty="0">
                <a:solidFill>
                  <a:schemeClr val="tx1"/>
                </a:solidFill>
              </a:rPr>
              <a:t>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sz="2400" b="1" dirty="0" err="1"/>
              <a:t>Najniži</a:t>
            </a:r>
            <a:r>
              <a:rPr lang="en-US" sz="2400" b="1" dirty="0"/>
              <a:t> </a:t>
            </a:r>
            <a:r>
              <a:rPr lang="en-US" sz="2400" b="1" dirty="0" err="1"/>
              <a:t>mjesečni</a:t>
            </a:r>
            <a:r>
              <a:rPr lang="en-US" sz="2400" b="1" dirty="0"/>
              <a:t> </a:t>
            </a:r>
            <a:r>
              <a:rPr lang="en-US" sz="2400" b="1" dirty="0" err="1"/>
              <a:t>bruto</a:t>
            </a:r>
            <a:r>
              <a:rPr lang="en-US" sz="2400" b="1" dirty="0"/>
              <a:t> 1 </a:t>
            </a:r>
            <a:r>
              <a:rPr lang="en-US" sz="2400" b="1" dirty="0" err="1"/>
              <a:t>iznos</a:t>
            </a:r>
            <a:r>
              <a:rPr lang="en-US" sz="2400" b="1" dirty="0"/>
              <a:t> </a:t>
            </a:r>
            <a:r>
              <a:rPr lang="en-US" sz="2400" b="1" dirty="0" err="1"/>
              <a:t>plaće</a:t>
            </a:r>
            <a:r>
              <a:rPr lang="en-US" sz="2400" b="1" dirty="0"/>
              <a:t> </a:t>
            </a:r>
            <a:r>
              <a:rPr lang="en-US" sz="2400" b="1" dirty="0" err="1"/>
              <a:t>temeljem</a:t>
            </a:r>
            <a:r>
              <a:rPr lang="en-US" sz="2400" b="1" dirty="0"/>
              <a:t> </a:t>
            </a:r>
            <a:r>
              <a:rPr lang="en-US" sz="2400" b="1" dirty="0" err="1"/>
              <a:t>ugovora</a:t>
            </a:r>
            <a:r>
              <a:rPr lang="en-US" sz="2400" b="1" dirty="0"/>
              <a:t> o </a:t>
            </a:r>
            <a:r>
              <a:rPr lang="en-US" sz="2400" b="1" dirty="0" err="1"/>
              <a:t>radu</a:t>
            </a:r>
            <a:r>
              <a:rPr lang="en-US" sz="2400" b="1" dirty="0"/>
              <a:t> </a:t>
            </a:r>
            <a:r>
              <a:rPr lang="en-US" sz="2400" b="1" dirty="0" err="1"/>
              <a:t>za</a:t>
            </a:r>
            <a:r>
              <a:rPr lang="en-US" sz="2400" b="1" dirty="0"/>
              <a:t> </a:t>
            </a:r>
            <a:r>
              <a:rPr lang="en-US" sz="2400" b="1" dirty="0" err="1"/>
              <a:t>sufinanciranu</a:t>
            </a:r>
            <a:r>
              <a:rPr lang="en-US" sz="2400" b="1" dirty="0"/>
              <a:t> </a:t>
            </a:r>
            <a:r>
              <a:rPr lang="en-US" sz="2400" b="1" dirty="0" err="1"/>
              <a:t>osobu</a:t>
            </a:r>
            <a:endParaRPr lang="en-US" sz="2400" dirty="0"/>
          </a:p>
          <a:p>
            <a:pPr fontAlgn="ctr"/>
            <a:r>
              <a:rPr lang="en-US" sz="2400" b="1" dirty="0"/>
              <a:t>4.687,50 </a:t>
            </a:r>
            <a:r>
              <a:rPr lang="en-US" sz="2400" b="1" dirty="0" err="1"/>
              <a:t>kn</a:t>
            </a:r>
            <a:r>
              <a:rPr lang="en-US" sz="2400" b="1" dirty="0"/>
              <a:t> </a:t>
            </a:r>
            <a:r>
              <a:rPr lang="en-US" sz="2400" b="1" dirty="0" err="1"/>
              <a:t>bruto</a:t>
            </a:r>
            <a:r>
              <a:rPr lang="en-US" sz="2400" b="1" dirty="0"/>
              <a:t> I </a:t>
            </a:r>
            <a:r>
              <a:rPr lang="en-US" sz="2400" b="1" dirty="0" err="1"/>
              <a:t>iznos</a:t>
            </a:r>
            <a:r>
              <a:rPr lang="en-US" sz="2400" b="1" dirty="0"/>
              <a:t> </a:t>
            </a:r>
            <a:r>
              <a:rPr lang="en-US" sz="2400" b="1" dirty="0" err="1"/>
              <a:t>plaće</a:t>
            </a:r>
            <a:endParaRPr lang="en-US" sz="2400" dirty="0"/>
          </a:p>
          <a:p>
            <a:pPr fontAlgn="ctr"/>
            <a:r>
              <a:rPr lang="en-US" sz="2400" b="1" dirty="0"/>
              <a:t>5.722,20 </a:t>
            </a:r>
            <a:r>
              <a:rPr lang="en-US" sz="2400" b="1" dirty="0" err="1"/>
              <a:t>kn</a:t>
            </a:r>
            <a:r>
              <a:rPr lang="en-US" sz="2400" b="1" dirty="0"/>
              <a:t> </a:t>
            </a:r>
            <a:r>
              <a:rPr lang="en-US" sz="2400" b="1" dirty="0" err="1"/>
              <a:t>bruto</a:t>
            </a:r>
            <a:r>
              <a:rPr lang="en-US" sz="2400" b="1" dirty="0"/>
              <a:t> I </a:t>
            </a:r>
            <a:r>
              <a:rPr lang="en-US" sz="2400" b="1" dirty="0" err="1"/>
              <a:t>iznos</a:t>
            </a:r>
            <a:r>
              <a:rPr lang="en-US" sz="2400" b="1" dirty="0"/>
              <a:t> </a:t>
            </a:r>
            <a:r>
              <a:rPr lang="en-US" sz="2400" b="1" dirty="0" err="1"/>
              <a:t>plaće</a:t>
            </a:r>
            <a:endParaRPr lang="en-US" sz="2400" dirty="0"/>
          </a:p>
          <a:p>
            <a:pPr fontAlgn="ctr"/>
            <a:r>
              <a:rPr lang="en-US" sz="2400" b="1" dirty="0"/>
              <a:t>7.152,75 </a:t>
            </a:r>
            <a:r>
              <a:rPr lang="en-US" sz="2400" b="1" dirty="0" err="1"/>
              <a:t>kn</a:t>
            </a:r>
            <a:r>
              <a:rPr lang="en-US" sz="2400" b="1" dirty="0"/>
              <a:t> </a:t>
            </a:r>
            <a:r>
              <a:rPr lang="en-US" sz="2400" b="1" dirty="0" err="1"/>
              <a:t>bruto</a:t>
            </a:r>
            <a:r>
              <a:rPr lang="en-US" sz="2400" b="1" dirty="0"/>
              <a:t> I </a:t>
            </a:r>
            <a:r>
              <a:rPr lang="en-US" sz="2400" b="1" dirty="0" err="1"/>
              <a:t>iznos</a:t>
            </a:r>
            <a:r>
              <a:rPr lang="en-US" sz="2400" b="1" dirty="0"/>
              <a:t> </a:t>
            </a:r>
            <a:r>
              <a:rPr lang="en-US" sz="2400" b="1" dirty="0" err="1"/>
              <a:t>plaće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1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solidFill>
                  <a:schemeClr val="tx1"/>
                </a:solidFill>
              </a:rPr>
              <a:t>REGISTRIRANE NEZAPOSLENE OSOBE S INVALIDITETOM NA PODRUČJU ISPOSTAVE SAMOBOR – PREMA TRAJANJU I SPOLU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7920000" cy="3184541"/>
          </a:xfrm>
        </p:spPr>
      </p:pic>
    </p:spTree>
    <p:extLst>
      <p:ext uri="{BB962C8B-B14F-4D97-AF65-F5344CB8AC3E}">
        <p14:creationId xmlns:p14="http://schemas.microsoft.com/office/powerpoint/2010/main" val="1129943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solidFill>
                  <a:schemeClr val="tx1"/>
                </a:solidFill>
              </a:rPr>
              <a:t>REGISTRIRANE NEZAPOSLENE OSOBE NA PODRUČJU ISPOSTAVE SAMOBOR PREMA DOBI I SPOLU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920000" cy="3693653"/>
          </a:xfrm>
        </p:spPr>
      </p:pic>
    </p:spTree>
    <p:extLst>
      <p:ext uri="{BB962C8B-B14F-4D97-AF65-F5344CB8AC3E}">
        <p14:creationId xmlns:p14="http://schemas.microsoft.com/office/powerpoint/2010/main" val="757018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solidFill>
                  <a:schemeClr val="tx1"/>
                </a:solidFill>
              </a:rPr>
              <a:t>REGISTRIRANE NEZAPOSLENE OSOBE S INVALIDITETOM NA PODRUČJU ISPOSTAVE SAMOBOR – PREMA RADNOM ISKUSTVU I SPOLU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920000" cy="4081286"/>
          </a:xfrm>
        </p:spPr>
      </p:pic>
    </p:spTree>
    <p:extLst>
      <p:ext uri="{BB962C8B-B14F-4D97-AF65-F5344CB8AC3E}">
        <p14:creationId xmlns:p14="http://schemas.microsoft.com/office/powerpoint/2010/main" val="289038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solidFill>
                  <a:schemeClr val="tx1">
                    <a:lumMod val="95000"/>
                  </a:schemeClr>
                </a:solidFill>
              </a:rPr>
              <a:t>ZAPOSLENOST PO SPOLU MUŠKARCI - ŽENE</a:t>
            </a:r>
            <a:endParaRPr lang="en-US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000" cy="4777028"/>
          </a:xfrm>
        </p:spPr>
      </p:pic>
    </p:spTree>
    <p:extLst>
      <p:ext uri="{BB962C8B-B14F-4D97-AF65-F5344CB8AC3E}">
        <p14:creationId xmlns:p14="http://schemas.microsoft.com/office/powerpoint/2010/main" val="4290409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tx1"/>
                </a:solidFill>
              </a:rPr>
              <a:t>REGISTRIRANE NEZAPOSLENE OSOBE S INVALIDITETOM NA PODRUČJU ISPOSTAVE SAMOBOR  - PREMA VRSTI INVALIDITETA I SPOLU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7915153" cy="3852000"/>
          </a:xfrm>
        </p:spPr>
      </p:pic>
    </p:spTree>
    <p:extLst>
      <p:ext uri="{BB962C8B-B14F-4D97-AF65-F5344CB8AC3E}">
        <p14:creationId xmlns:p14="http://schemas.microsoft.com/office/powerpoint/2010/main" val="546413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solidFill>
                  <a:schemeClr val="tx1"/>
                </a:solidFill>
              </a:rPr>
              <a:t>REGISTRIRANE NEZAPOSLENE OSOBE S INVALIDITETOM NA PODRUČJU ISPOSTAVE SAMOBOR – PREMA RAZINI OBRAZOVANJA I SPOLU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8018771" cy="3024000"/>
          </a:xfrm>
        </p:spPr>
      </p:pic>
    </p:spTree>
    <p:extLst>
      <p:ext uri="{BB962C8B-B14F-4D97-AF65-F5344CB8AC3E}">
        <p14:creationId xmlns:p14="http://schemas.microsoft.com/office/powerpoint/2010/main" val="2883031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4400" dirty="0"/>
          </a:p>
          <a:p>
            <a:pPr marL="137160" indent="0">
              <a:buNone/>
            </a:pPr>
            <a:r>
              <a:rPr lang="hr-HR" sz="4400" dirty="0"/>
              <a:t>       HVALA NA POZORNOSTI</a:t>
            </a:r>
            <a:endParaRPr lang="en-US" sz="4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3FEA310-82E8-B495-8818-053C6D19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653136"/>
            <a:ext cx="1548518" cy="48162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3F6F45E-F070-461E-E049-F9598CAD7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735" y="4510276"/>
            <a:ext cx="2993395" cy="85351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4710F1A-16B2-89A8-1454-B4A6AF447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257" y="4708004"/>
            <a:ext cx="786452" cy="39017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790AF14-D870-AFE4-7FC7-C2FC2765B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058" y="4689715"/>
            <a:ext cx="560881" cy="40846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738B1E1-E54F-BDCE-13FC-1BE5EE14A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3564705"/>
            <a:ext cx="3866233" cy="8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5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427453" cy="5652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1800" dirty="0">
                <a:solidFill>
                  <a:schemeClr val="tx1"/>
                </a:solidFill>
              </a:rPr>
              <a:t>BROJ ZAPOSLENIH OSOBA S INVALIDITETOM PO ŽUPANIJAMA I SPOLU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55576" y="1340768"/>
            <a:ext cx="74117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Najviše zaposlenih osoba s invaliditetom evidentirano je u Gradu Zagrebu (109 osoba s invaliditetom ili 19% od ukupnog broja zaposlenih osoba s invaliditetom). Slijedi Osječko-baranjska županija s 54 zaposlene osobe s invaliditetom (9,4%) te Bjelovarsko-bilogorska županija s 34 zaposlene osobe s invaliditetom (5,9%). • Udio zaposlenih osoba s invaliditetom u ukupnoj zaposlenosti osoba iz evidencije Zavoda po županijama </a:t>
            </a:r>
            <a:endParaRPr lang="hr-HR" sz="2400" dirty="0"/>
          </a:p>
          <a:p>
            <a:r>
              <a:rPr lang="vi-VN" sz="2400" dirty="0"/>
              <a:t>Krajem ožujka 2022. godine, najveći udio zaposlenih osoba s invaliditetom u ukupnom broju zaposlenih iz evidencije HZZ-a evidentiran je u Varaždinskoj županiji (4,2%), Međimurskoj županiji</a:t>
            </a:r>
            <a:r>
              <a:rPr lang="hr-HR" sz="2400" dirty="0"/>
              <a:t> </a:t>
            </a:r>
            <a:r>
              <a:rPr lang="en-US" sz="2400" dirty="0"/>
              <a:t>(4,1%) </a:t>
            </a:r>
            <a:r>
              <a:rPr lang="en-US" sz="2400" dirty="0" err="1"/>
              <a:t>i</a:t>
            </a:r>
            <a:r>
              <a:rPr lang="en-US" sz="2400" dirty="0"/>
              <a:t> u </a:t>
            </a:r>
            <a:r>
              <a:rPr lang="en-US" sz="2400" dirty="0" err="1"/>
              <a:t>Požeško-slavonskoj</a:t>
            </a:r>
            <a:r>
              <a:rPr lang="en-US" sz="2400" dirty="0"/>
              <a:t> </a:t>
            </a:r>
            <a:r>
              <a:rPr lang="en-US" sz="2400" dirty="0" err="1"/>
              <a:t>županiji</a:t>
            </a:r>
            <a:r>
              <a:rPr lang="en-US" sz="2400"/>
              <a:t> (3,8%).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647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solidFill>
                  <a:schemeClr val="tx1"/>
                </a:solidFill>
              </a:rPr>
              <a:t>STRUKTURA ZAPOSLENIH OSOBA S INVALIDITETOM S OBZIROM NA DOB I SPOL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820000" cy="3997448"/>
          </a:xfrm>
        </p:spPr>
      </p:pic>
    </p:spTree>
    <p:extLst>
      <p:ext uri="{BB962C8B-B14F-4D97-AF65-F5344CB8AC3E}">
        <p14:creationId xmlns:p14="http://schemas.microsoft.com/office/powerpoint/2010/main" val="265301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99592" y="1484784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• </a:t>
            </a:r>
            <a:r>
              <a:rPr lang="en-US" sz="2400" dirty="0" err="1"/>
              <a:t>Struktura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 s </a:t>
            </a:r>
            <a:r>
              <a:rPr lang="en-US" sz="2400" dirty="0" err="1"/>
              <a:t>obzirom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razinu</a:t>
            </a:r>
            <a:r>
              <a:rPr lang="en-US" sz="2400" dirty="0"/>
              <a:t> </a:t>
            </a:r>
            <a:r>
              <a:rPr lang="en-US" sz="2400" dirty="0" err="1"/>
              <a:t>obrazovanja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spol</a:t>
            </a:r>
            <a:r>
              <a:rPr lang="en-US" sz="2400" dirty="0"/>
              <a:t> </a:t>
            </a:r>
            <a:r>
              <a:rPr lang="en-US" sz="2400" dirty="0" err="1"/>
              <a:t>Najveći</a:t>
            </a:r>
            <a:r>
              <a:rPr lang="en-US" sz="2400" dirty="0"/>
              <a:t> </a:t>
            </a:r>
            <a:r>
              <a:rPr lang="en-US" sz="2400" dirty="0" err="1"/>
              <a:t>broj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 u </a:t>
            </a:r>
            <a:r>
              <a:rPr lang="en-US" sz="2400" dirty="0" err="1"/>
              <a:t>razdoblju</a:t>
            </a:r>
            <a:r>
              <a:rPr lang="en-US" sz="2400" dirty="0"/>
              <a:t> od 1. </a:t>
            </a:r>
            <a:r>
              <a:rPr lang="en-US" sz="2400" dirty="0" err="1"/>
              <a:t>siječnja</a:t>
            </a:r>
            <a:r>
              <a:rPr lang="en-US" sz="2400" dirty="0"/>
              <a:t> do 31. </a:t>
            </a:r>
            <a:r>
              <a:rPr lang="en-US" sz="2400" dirty="0" err="1"/>
              <a:t>ožujka</a:t>
            </a:r>
            <a:r>
              <a:rPr lang="en-US" sz="2400" dirty="0"/>
              <a:t> 2022.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završeno</a:t>
            </a:r>
            <a:r>
              <a:rPr lang="en-US" sz="2400" dirty="0"/>
              <a:t> </a:t>
            </a:r>
            <a:r>
              <a:rPr lang="en-US" sz="2400" dirty="0" err="1"/>
              <a:t>srednjoškolsko</a:t>
            </a:r>
            <a:r>
              <a:rPr lang="en-US" sz="2400" dirty="0"/>
              <a:t> </a:t>
            </a:r>
            <a:r>
              <a:rPr lang="en-US" sz="2400" dirty="0" err="1"/>
              <a:t>obrazovanje</a:t>
            </a:r>
            <a:r>
              <a:rPr lang="en-US" sz="2400" dirty="0"/>
              <a:t>, </a:t>
            </a:r>
            <a:r>
              <a:rPr lang="en-US" sz="2400" dirty="0" err="1"/>
              <a:t>točnije</a:t>
            </a:r>
            <a:r>
              <a:rPr lang="en-US" sz="2400" dirty="0"/>
              <a:t> 440 </a:t>
            </a:r>
            <a:r>
              <a:rPr lang="en-US" sz="2400" dirty="0" err="1"/>
              <a:t>osoba</a:t>
            </a:r>
            <a:r>
              <a:rPr lang="en-US" sz="2400" dirty="0"/>
              <a:t> (76,8% od </a:t>
            </a:r>
            <a:r>
              <a:rPr lang="en-US" sz="2400" dirty="0" err="1"/>
              <a:t>ukupnog</a:t>
            </a:r>
            <a:r>
              <a:rPr lang="en-US" sz="2400" dirty="0"/>
              <a:t> </a:t>
            </a:r>
            <a:r>
              <a:rPr lang="en-US" sz="2400" dirty="0" err="1"/>
              <a:t>broja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), od toga 340 </a:t>
            </a:r>
            <a:r>
              <a:rPr lang="en-US" sz="2400" dirty="0" err="1"/>
              <a:t>osoba</a:t>
            </a:r>
            <a:r>
              <a:rPr lang="en-US" sz="2400" dirty="0"/>
              <a:t> (77,3%)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završenu</a:t>
            </a:r>
            <a:r>
              <a:rPr lang="en-US" sz="2400" dirty="0"/>
              <a:t> </a:t>
            </a:r>
            <a:r>
              <a:rPr lang="en-US" sz="2400" dirty="0" err="1"/>
              <a:t>srednju</a:t>
            </a:r>
            <a:r>
              <a:rPr lang="en-US" sz="2400" dirty="0"/>
              <a:t> </a:t>
            </a:r>
            <a:r>
              <a:rPr lang="en-US" sz="2400" dirty="0" err="1"/>
              <a:t>školu</a:t>
            </a:r>
            <a:r>
              <a:rPr lang="en-US" sz="2400" dirty="0"/>
              <a:t> u </a:t>
            </a:r>
            <a:r>
              <a:rPr lang="en-US" sz="2400" dirty="0" err="1"/>
              <a:t>trajanju</a:t>
            </a:r>
            <a:r>
              <a:rPr lang="en-US" sz="2400" dirty="0"/>
              <a:t> do tri </a:t>
            </a:r>
            <a:r>
              <a:rPr lang="en-US" sz="2400" dirty="0" err="1"/>
              <a:t>godine</a:t>
            </a:r>
            <a:r>
              <a:rPr lang="en-US" sz="2400" dirty="0"/>
              <a:t>, a 100 </a:t>
            </a:r>
            <a:r>
              <a:rPr lang="en-US" sz="2400" dirty="0" err="1"/>
              <a:t>osoba</a:t>
            </a:r>
            <a:r>
              <a:rPr lang="en-US" sz="2400" dirty="0"/>
              <a:t> (22,7%) </a:t>
            </a:r>
            <a:r>
              <a:rPr lang="en-US" sz="2400" dirty="0" err="1"/>
              <a:t>srednju</a:t>
            </a:r>
            <a:r>
              <a:rPr lang="en-US" sz="2400" dirty="0"/>
              <a:t> </a:t>
            </a:r>
            <a:r>
              <a:rPr lang="en-US" sz="2400" dirty="0" err="1"/>
              <a:t>školu</a:t>
            </a:r>
            <a:r>
              <a:rPr lang="en-US" sz="2400" dirty="0"/>
              <a:t> u </a:t>
            </a:r>
            <a:r>
              <a:rPr lang="en-US" sz="2400" dirty="0" err="1"/>
              <a:t>trajanju</a:t>
            </a:r>
            <a:r>
              <a:rPr lang="en-US" sz="2400" dirty="0"/>
              <a:t> od </a:t>
            </a:r>
            <a:r>
              <a:rPr lang="en-US" sz="2400" dirty="0" err="1"/>
              <a:t>četiri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godina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gimnaziju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82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solidFill>
                  <a:schemeClr val="tx1"/>
                </a:solidFill>
              </a:rPr>
              <a:t>ZAPOŠLJAVANJE OSOBA S INVALIDITETOM NA TEMELJU RADNOG ODNOSA PREMA DJELATNOSTI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524000" cy="5081147"/>
          </a:xfrm>
        </p:spPr>
      </p:pic>
    </p:spTree>
    <p:extLst>
      <p:ext uri="{BB962C8B-B14F-4D97-AF65-F5344CB8AC3E}">
        <p14:creationId xmlns:p14="http://schemas.microsoft.com/office/powerpoint/2010/main" val="415955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43608" y="1916832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• </a:t>
            </a:r>
            <a:r>
              <a:rPr lang="en-US" sz="2400" dirty="0" err="1"/>
              <a:t>Struktura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 s </a:t>
            </a:r>
            <a:r>
              <a:rPr lang="en-US" sz="2400" dirty="0" err="1"/>
              <a:t>obzirom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trajanje</a:t>
            </a:r>
            <a:r>
              <a:rPr lang="en-US" sz="2400" dirty="0"/>
              <a:t> </a:t>
            </a:r>
            <a:r>
              <a:rPr lang="en-US" sz="2400" dirty="0" err="1"/>
              <a:t>nezaposlenosti</a:t>
            </a:r>
            <a:r>
              <a:rPr lang="en-US" sz="2400" dirty="0"/>
              <a:t> </a:t>
            </a:r>
            <a:endParaRPr lang="hr-HR" sz="2400" dirty="0"/>
          </a:p>
          <a:p>
            <a:r>
              <a:rPr lang="en-US" sz="2400" dirty="0"/>
              <a:t> S </a:t>
            </a:r>
            <a:r>
              <a:rPr lang="en-US" sz="2400" dirty="0" err="1"/>
              <a:t>obzirom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trajanje</a:t>
            </a:r>
            <a:r>
              <a:rPr lang="en-US" sz="2400" dirty="0"/>
              <a:t> </a:t>
            </a:r>
            <a:r>
              <a:rPr lang="en-US" sz="2400" dirty="0" err="1"/>
              <a:t>nezaposlenosti</a:t>
            </a:r>
            <a:r>
              <a:rPr lang="en-US" sz="2400" dirty="0"/>
              <a:t>, </a:t>
            </a:r>
            <a:r>
              <a:rPr lang="en-US" sz="2400" dirty="0" err="1"/>
              <a:t>najveći</a:t>
            </a:r>
            <a:r>
              <a:rPr lang="en-US" sz="2400" dirty="0"/>
              <a:t> je </a:t>
            </a:r>
            <a:r>
              <a:rPr lang="en-US" sz="2400" dirty="0" err="1"/>
              <a:t>broj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en-US" sz="2400" dirty="0"/>
              <a:t> u </a:t>
            </a:r>
            <a:r>
              <a:rPr lang="en-US" sz="2400" dirty="0" err="1"/>
              <a:t>razdoblju</a:t>
            </a:r>
            <a:r>
              <a:rPr lang="en-US" sz="2400" dirty="0"/>
              <a:t> od 1. </a:t>
            </a:r>
            <a:r>
              <a:rPr lang="en-US" sz="2400" dirty="0" err="1"/>
              <a:t>siječnja</a:t>
            </a:r>
            <a:r>
              <a:rPr lang="en-US" sz="2400" dirty="0"/>
              <a:t> do 31. </a:t>
            </a:r>
            <a:r>
              <a:rPr lang="en-US" sz="2400" dirty="0" err="1"/>
              <a:t>ožujka</a:t>
            </a:r>
            <a:r>
              <a:rPr lang="en-US" sz="2400" dirty="0"/>
              <a:t> 2022.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prije</a:t>
            </a:r>
            <a:r>
              <a:rPr lang="en-US" sz="2400" dirty="0"/>
              <a:t> </a:t>
            </a:r>
            <a:r>
              <a:rPr lang="en-US" sz="2400" dirty="0" err="1"/>
              <a:t>zaposlenja</a:t>
            </a:r>
            <a:r>
              <a:rPr lang="en-US" sz="2400" dirty="0"/>
              <a:t> bio u </a:t>
            </a:r>
            <a:r>
              <a:rPr lang="en-US" sz="2400" dirty="0" err="1"/>
              <a:t>evidenciji</a:t>
            </a:r>
            <a:r>
              <a:rPr lang="en-US" sz="2400" dirty="0"/>
              <a:t> do </a:t>
            </a:r>
            <a:r>
              <a:rPr lang="en-US" sz="2400" dirty="0" err="1"/>
              <a:t>godinu</a:t>
            </a:r>
            <a:r>
              <a:rPr lang="en-US" sz="2400" dirty="0"/>
              <a:t> dana, </a:t>
            </a:r>
            <a:r>
              <a:rPr lang="en-US" sz="2400" dirty="0" err="1"/>
              <a:t>ukupno</a:t>
            </a:r>
            <a:r>
              <a:rPr lang="en-US" sz="2400" dirty="0"/>
              <a:t> 454 </a:t>
            </a:r>
            <a:r>
              <a:rPr lang="en-US" sz="2400" dirty="0" err="1"/>
              <a:t>osobe</a:t>
            </a:r>
            <a:r>
              <a:rPr lang="en-US" sz="2400" dirty="0"/>
              <a:t>, </a:t>
            </a:r>
            <a:r>
              <a:rPr lang="en-US" sz="2400" dirty="0" err="1"/>
              <a:t>tj</a:t>
            </a:r>
            <a:r>
              <a:rPr lang="en-US" sz="2400" dirty="0"/>
              <a:t>. 60,3%. </a:t>
            </a:r>
            <a:r>
              <a:rPr lang="en-US" sz="2400" dirty="0" err="1"/>
              <a:t>Najbrže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se </a:t>
            </a:r>
            <a:r>
              <a:rPr lang="en-US" sz="2400" dirty="0" err="1"/>
              <a:t>zaposlile</a:t>
            </a:r>
            <a:r>
              <a:rPr lang="en-US" sz="2400" dirty="0"/>
              <a:t> </a:t>
            </a:r>
            <a:r>
              <a:rPr lang="en-US" sz="2400" dirty="0" err="1"/>
              <a:t>osobe</a:t>
            </a:r>
            <a:r>
              <a:rPr lang="en-US" sz="2400" dirty="0"/>
              <a:t> s </a:t>
            </a:r>
            <a:r>
              <a:rPr lang="en-US" sz="2400" dirty="0" err="1"/>
              <a:t>invaliditetom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bile </a:t>
            </a:r>
            <a:r>
              <a:rPr lang="en-US" sz="2400" dirty="0" err="1"/>
              <a:t>najkraće</a:t>
            </a:r>
            <a:r>
              <a:rPr lang="en-US" sz="2400" dirty="0"/>
              <a:t> u </a:t>
            </a:r>
            <a:r>
              <a:rPr lang="en-US" sz="2400" dirty="0" err="1"/>
              <a:t>evidenciji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do tri </a:t>
            </a:r>
            <a:r>
              <a:rPr lang="en-US" sz="2400" dirty="0" err="1"/>
              <a:t>mjeseca</a:t>
            </a:r>
            <a:r>
              <a:rPr lang="en-US" sz="2400" dirty="0"/>
              <a:t>, </a:t>
            </a:r>
            <a:r>
              <a:rPr lang="en-US" sz="2400" dirty="0" err="1"/>
              <a:t>njih</a:t>
            </a:r>
            <a:r>
              <a:rPr lang="en-US" sz="2400" dirty="0"/>
              <a:t> 260 (45,4%</a:t>
            </a:r>
            <a:r>
              <a:rPr lang="hr-HR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893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564</TotalTime>
  <Words>1685</Words>
  <Application>Microsoft Office PowerPoint</Application>
  <PresentationFormat>Prikaz na zaslonu (4:3)</PresentationFormat>
  <Paragraphs>100</Paragraphs>
  <Slides>32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9" baseType="lpstr">
      <vt:lpstr>Calibri</vt:lpstr>
      <vt:lpstr>Cambria</vt:lpstr>
      <vt:lpstr>Times New Roman</vt:lpstr>
      <vt:lpstr>Wingdings</vt:lpstr>
      <vt:lpstr>Wingdings 2</vt:lpstr>
      <vt:lpstr>Wingdings 3</vt:lpstr>
      <vt:lpstr>Vrh</vt:lpstr>
      <vt:lpstr>AKTIVNOSTI HRVATSKOG ZAVODA ZA ZAPOŠLJAVANJE U PODRUČJU ZAPOŠLJAVANJA OSOBA S INVALIDITETOM </vt:lpstr>
      <vt:lpstr>PowerPoint prezentacija</vt:lpstr>
      <vt:lpstr>ZAPOSLENOST PO SPOLU MUŠKARCI - ŽENE</vt:lpstr>
      <vt:lpstr>BROJ ZAPOSLENIH OSOBA S INVALIDITETOM PO ŽUPANIJAMA I SPOLU</vt:lpstr>
      <vt:lpstr>PowerPoint prezentacija</vt:lpstr>
      <vt:lpstr>STRUKTURA ZAPOSLENIH OSOBA S INVALIDITETOM S OBZIROM NA DOB I SPOL</vt:lpstr>
      <vt:lpstr>PowerPoint prezentacija</vt:lpstr>
      <vt:lpstr>ZAPOŠLJAVANJE OSOBA S INVALIDITETOM NA TEMELJU RADNOG ODNOSA PREMA DJELATNOSTI</vt:lpstr>
      <vt:lpstr>PowerPoint prezentacija</vt:lpstr>
      <vt:lpstr>MJERE AKTIVNE POLITIKE ZAPOŠLJAVANJA – OSOBE S INVALIDITETOM</vt:lpstr>
      <vt:lpstr>BROJ OSOBA S INVALIDITETOM PO INTERVENCIJAMA I SPOLU</vt:lpstr>
      <vt:lpstr>BROJ UKLJUČENIH OSOBA S INVALIDITETOM U MJERE AKTIVNE POLITIKE ZAPOŠLJAVANJA DO 31.03.2022</vt:lpstr>
      <vt:lpstr>STRUKTURA NEZAPOSLENIH OSOBA S INVALIDITETOM PREMA OBRAZOVANJU</vt:lpstr>
      <vt:lpstr>STRUKTURA ZAPOSLENIH OSOBA S INVALIDITETOM S OBZIROM NA VRSTU INVALIDITETA I SPOL</vt:lpstr>
      <vt:lpstr>KVOTNO ZAPOŠLJAVANJE OSOBA S INVALIDITETOM</vt:lpstr>
      <vt:lpstr>ODREĐIVANJE KVOTE </vt:lpstr>
      <vt:lpstr>ISPUNJENJE OBVEZNOG KVOTNOG ZAPOŠLJAVANJA OSOBA S INVALIDITETOM</vt:lpstr>
      <vt:lpstr>ISPUNJENJE OBVEZNOG KVOTNOG ZAPOŠLJAVANJA OSOBE S INVALIDITETOM</vt:lpstr>
      <vt:lpstr>ISPUNJENJE OBVEZNOG KVOTNOG ZAPOŠLJAVANJA OSOBA S INVALIDITETOM</vt:lpstr>
      <vt:lpstr>NAGRADE ZA ZAPOŠLJAVANJE IZVAN KVOTE</vt:lpstr>
      <vt:lpstr>NAGRADE ZA ZAPOŠLJAVANJE IZVAN KVOTE</vt:lpstr>
      <vt:lpstr>POTPORE ZA ZAPOŠLJAVANJE HRVATSKOG ZAVODA ZA ZAPOŠLJAVANJE</vt:lpstr>
      <vt:lpstr>POTPORE HRVATSKOG ZAVODA ZA ZAPOŠLJAVANJE</vt:lpstr>
      <vt:lpstr>POTPORE HRVATSKOG ZAVODA ZA ZAPOŠLJAVANJE</vt:lpstr>
      <vt:lpstr>POTPORE HRVATSKOG ZAVODA ZA ZAPOŠLJAVANJE</vt:lpstr>
      <vt:lpstr>POTPORE HRVATSKOG ZAVODA ZA ZAPOŠLJAVANJE</vt:lpstr>
      <vt:lpstr>REGISTRIRANE NEZAPOSLENE OSOBE S INVALIDITETOM NA PODRUČJU ISPOSTAVE SAMOBOR – PREMA TRAJANJU I SPOLU</vt:lpstr>
      <vt:lpstr>REGISTRIRANE NEZAPOSLENE OSOBE NA PODRUČJU ISPOSTAVE SAMOBOR PREMA DOBI I SPOLU</vt:lpstr>
      <vt:lpstr>REGISTRIRANE NEZAPOSLENE OSOBE S INVALIDITETOM NA PODRUČJU ISPOSTAVE SAMOBOR – PREMA RADNOM ISKUSTVU I SPOLU</vt:lpstr>
      <vt:lpstr>REGISTRIRANE NEZAPOSLENE OSOBE S INVALIDITETOM NA PODRUČJU ISPOSTAVE SAMOBOR  - PREMA VRSTI INVALIDITETA I SPOLU</vt:lpstr>
      <vt:lpstr>REGISTRIRANE NEZAPOSLENE OSOBE S INVALIDITETOM NA PODRUČJU ISPOSTAVE SAMOBOR – PREMA RAZINI OBRAZOVANJA I SPOLU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Marina</dc:creator>
  <cp:lastModifiedBy>Dora Bukovac</cp:lastModifiedBy>
  <cp:revision>60</cp:revision>
  <dcterms:created xsi:type="dcterms:W3CDTF">2022-05-27T17:15:30Z</dcterms:created>
  <dcterms:modified xsi:type="dcterms:W3CDTF">2022-09-26T12:52:42Z</dcterms:modified>
</cp:coreProperties>
</file>