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89" r:id="rId5"/>
    <p:sldId id="293" r:id="rId6"/>
    <p:sldId id="261" r:id="rId7"/>
    <p:sldId id="290" r:id="rId8"/>
    <p:sldId id="257" r:id="rId9"/>
    <p:sldId id="259" r:id="rId10"/>
    <p:sldId id="262" r:id="rId11"/>
    <p:sldId id="263" r:id="rId12"/>
    <p:sldId id="288" r:id="rId13"/>
    <p:sldId id="264" r:id="rId14"/>
    <p:sldId id="286" r:id="rId15"/>
    <p:sldId id="265" r:id="rId16"/>
    <p:sldId id="285" r:id="rId17"/>
    <p:sldId id="266" r:id="rId18"/>
    <p:sldId id="267" r:id="rId19"/>
    <p:sldId id="284" r:id="rId20"/>
    <p:sldId id="268" r:id="rId21"/>
    <p:sldId id="283" r:id="rId22"/>
    <p:sldId id="269" r:id="rId23"/>
    <p:sldId id="271" r:id="rId24"/>
    <p:sldId id="281" r:id="rId25"/>
    <p:sldId id="272" r:id="rId26"/>
    <p:sldId id="280" r:id="rId27"/>
    <p:sldId id="273" r:id="rId28"/>
    <p:sldId id="279" r:id="rId29"/>
    <p:sldId id="274" r:id="rId30"/>
    <p:sldId id="278" r:id="rId31"/>
    <p:sldId id="275" r:id="rId32"/>
    <p:sldId id="277" r:id="rId33"/>
    <p:sldId id="270" r:id="rId34"/>
    <p:sldId id="282" r:id="rId35"/>
    <p:sldId id="287" r:id="rId36"/>
    <p:sldId id="291" r:id="rId37"/>
    <p:sldId id="292" r:id="rId38"/>
    <p:sldId id="276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94660"/>
  </p:normalViewPr>
  <p:slideViewPr>
    <p:cSldViewPr snapToGrid="0">
      <p:cViewPr varScale="1">
        <p:scale>
          <a:sx n="81" d="100"/>
          <a:sy n="81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42771F6-8FB8-4AB2-9E06-B20F15515CE5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E5EF3C-CA33-475D-BB0F-05DF45598F5D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6236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71F6-8FB8-4AB2-9E06-B20F15515CE5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5EF3C-CA33-475D-BB0F-05DF45598F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6692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71F6-8FB8-4AB2-9E06-B20F15515CE5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5EF3C-CA33-475D-BB0F-05DF45598F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74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71F6-8FB8-4AB2-9E06-B20F15515CE5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5EF3C-CA33-475D-BB0F-05DF45598F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666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42771F6-8FB8-4AB2-9E06-B20F15515CE5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1E5EF3C-CA33-475D-BB0F-05DF45598F5D}" type="slidenum">
              <a:rPr lang="hr-HR" smtClean="0"/>
              <a:t>‹#›</a:t>
            </a:fld>
            <a:endParaRPr lang="hr-H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19049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71F6-8FB8-4AB2-9E06-B20F15515CE5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5EF3C-CA33-475D-BB0F-05DF45598F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0301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71F6-8FB8-4AB2-9E06-B20F15515CE5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5EF3C-CA33-475D-BB0F-05DF45598F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44954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71F6-8FB8-4AB2-9E06-B20F15515CE5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5EF3C-CA33-475D-BB0F-05DF45598F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43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71F6-8FB8-4AB2-9E06-B20F15515CE5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5EF3C-CA33-475D-BB0F-05DF45598F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5130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42771F6-8FB8-4AB2-9E06-B20F15515CE5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1E5EF3C-CA33-475D-BB0F-05DF45598F5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65669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42771F6-8FB8-4AB2-9E06-B20F15515CE5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1E5EF3C-CA33-475D-BB0F-05DF45598F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0155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42771F6-8FB8-4AB2-9E06-B20F15515CE5}" type="datetimeFigureOut">
              <a:rPr lang="hr-HR" smtClean="0"/>
              <a:t>19.9.2022.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1E5EF3C-CA33-475D-BB0F-05DF45598F5D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965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ropskesnagesolidarnosti.hr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lifeprogramhrvatska.h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deskkultura.hr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822298-16DD-4046-B8B7-01359EB95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1098389"/>
            <a:ext cx="9479498" cy="2087872"/>
          </a:xfrm>
        </p:spPr>
        <p:txBody>
          <a:bodyPr/>
          <a:lstStyle/>
          <a:p>
            <a:r>
              <a:rPr lang="hr-HR" dirty="0"/>
              <a:t>Prikupljanje sredstava za rad udruga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BF03AD5-A5B6-4054-9621-E259E37B72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5046" y="5090475"/>
            <a:ext cx="7221185" cy="461914"/>
          </a:xfrm>
        </p:spPr>
        <p:txBody>
          <a:bodyPr>
            <a:normAutofit fontScale="55000" lnSpcReduction="20000"/>
          </a:bodyPr>
          <a:lstStyle/>
          <a:p>
            <a:r>
              <a:rPr lang="hr-HR" dirty="0"/>
              <a:t>Ivona Bišćan, </a:t>
            </a:r>
            <a:r>
              <a:rPr lang="hr-HR" dirty="0" err="1"/>
              <a:t>univ</a:t>
            </a:r>
            <a:r>
              <a:rPr lang="hr-HR" dirty="0"/>
              <a:t>. </a:t>
            </a:r>
            <a:r>
              <a:rPr lang="hr-HR" dirty="0" err="1"/>
              <a:t>spec</a:t>
            </a:r>
            <a:r>
              <a:rPr lang="hr-HR" dirty="0"/>
              <a:t>. </a:t>
            </a:r>
            <a:r>
              <a:rPr lang="hr-HR" dirty="0" err="1"/>
              <a:t>agr</a:t>
            </a:r>
            <a:r>
              <a:rPr lang="hr-HR" dirty="0"/>
              <a:t>.</a:t>
            </a:r>
          </a:p>
          <a:p>
            <a:r>
              <a:rPr lang="hr-HR" dirty="0"/>
              <a:t>Stručni suradnik za pripremu i provedbu projekata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124387B-CA05-1924-5AF4-75B8E0B32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156" y="3993013"/>
            <a:ext cx="3274349" cy="102775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7064AE2-CA7E-E2DA-5871-7ABC75A88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156" y="5481546"/>
            <a:ext cx="3731075" cy="106079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7A00C21-5625-A1B2-3558-EA533D6AC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444" y="5723985"/>
            <a:ext cx="883997" cy="43895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903E2C1-652D-A79E-E5D8-399C2CD42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6607" y="5711792"/>
            <a:ext cx="615749" cy="45114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10E2096C-E520-F1F7-FBAC-C536141CB8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2742" y="6353882"/>
            <a:ext cx="7221185" cy="41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47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EB9359-C9F4-4693-9532-52CADD539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Bespovratna sredstva u RH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F9E90C6-5512-4FDA-9038-7255ACF32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751429"/>
            <a:ext cx="10178322" cy="4283611"/>
          </a:xfrm>
        </p:spPr>
        <p:txBody>
          <a:bodyPr>
            <a:normAutofit/>
          </a:bodyPr>
          <a:lstStyle/>
          <a:p>
            <a:r>
              <a:rPr lang="hr-HR" sz="2500" dirty="0"/>
              <a:t>Jedinice lokalne samouprave i županije</a:t>
            </a:r>
          </a:p>
          <a:p>
            <a:r>
              <a:rPr lang="hr-HR" sz="2500" dirty="0"/>
              <a:t>Ministarstva</a:t>
            </a:r>
          </a:p>
          <a:p>
            <a:r>
              <a:rPr lang="hr-HR" sz="2500" dirty="0"/>
              <a:t>Središnji državni uredi, Fond za zaštitu okoliša i energetsku učinkovitost i Agencija za elektroničke medije  </a:t>
            </a:r>
          </a:p>
          <a:p>
            <a:r>
              <a:rPr lang="hr-HR" sz="2500" dirty="0"/>
              <a:t>Nacionalna zaklada za razvoj civilnog društva</a:t>
            </a:r>
          </a:p>
          <a:p>
            <a:r>
              <a:rPr lang="hr-HR" sz="2500" dirty="0"/>
              <a:t>Ured za udruge vlade RH</a:t>
            </a:r>
          </a:p>
          <a:p>
            <a:r>
              <a:rPr lang="hr-HR" sz="2500" dirty="0"/>
              <a:t>ACF Hrvatska</a:t>
            </a:r>
          </a:p>
        </p:txBody>
      </p:sp>
    </p:spTree>
    <p:extLst>
      <p:ext uri="{BB962C8B-B14F-4D97-AF65-F5344CB8AC3E}">
        <p14:creationId xmlns:p14="http://schemas.microsoft.com/office/powerpoint/2010/main" val="4113235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19774F-76F8-4CE3-85CD-40D20F067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Jedinice lokalne samouprave i županije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0176812-A1CE-452E-843E-EB1EF0BD4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sz="2500" dirty="0"/>
              <a:t>Programi razvoja civilnog društva ili rada s udrugama</a:t>
            </a:r>
          </a:p>
          <a:p>
            <a:r>
              <a:rPr lang="hr-HR" sz="2500" dirty="0"/>
              <a:t>Vrijeme objave: najčešće u veljači </a:t>
            </a:r>
          </a:p>
          <a:p>
            <a:r>
              <a:rPr lang="hr-HR" sz="2500" dirty="0"/>
              <a:t>Na web stranicama JLS i županije, te Uredu za udruge vlade RH </a:t>
            </a:r>
          </a:p>
          <a:p>
            <a:endParaRPr lang="hr-HR" sz="2500" dirty="0"/>
          </a:p>
          <a:p>
            <a:r>
              <a:rPr lang="hr-HR" sz="2500" dirty="0"/>
              <a:t>ZA ONE KOJI ŽELE ZNATI VIŠE:</a:t>
            </a:r>
          </a:p>
          <a:p>
            <a:pPr lvl="1">
              <a:buFontTx/>
              <a:buChar char="-"/>
            </a:pPr>
            <a:r>
              <a:rPr lang="hr-HR" sz="2300" dirty="0"/>
              <a:t>Jednokratna potpora – tijekom cijele godine </a:t>
            </a:r>
          </a:p>
          <a:p>
            <a:pPr lvl="1">
              <a:buFontTx/>
              <a:buChar char="-"/>
            </a:pPr>
            <a:r>
              <a:rPr lang="hr-HR" sz="2300" dirty="0"/>
              <a:t>LAG povremeno ima pozive za udruge </a:t>
            </a:r>
          </a:p>
          <a:p>
            <a:endParaRPr lang="hr-HR" sz="2500" dirty="0"/>
          </a:p>
          <a:p>
            <a:r>
              <a:rPr lang="hr-HR" sz="2500" dirty="0"/>
              <a:t>SAVJET: Lobirati i uključivati se u općinske/gradske manifestacije </a:t>
            </a:r>
          </a:p>
          <a:p>
            <a:endParaRPr lang="hr-HR" sz="2500" dirty="0"/>
          </a:p>
        </p:txBody>
      </p:sp>
    </p:spTree>
    <p:extLst>
      <p:ext uri="{BB962C8B-B14F-4D97-AF65-F5344CB8AC3E}">
        <p14:creationId xmlns:p14="http://schemas.microsoft.com/office/powerpoint/2010/main" val="300422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BDB8E4-F920-46B7-85A1-83DCBB7FE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Aleja slikovnica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0CAFA8-43D1-4F0F-AAE0-07AAC37B3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844322" cy="3593591"/>
          </a:xfrm>
        </p:spPr>
        <p:txBody>
          <a:bodyPr/>
          <a:lstStyle/>
          <a:p>
            <a:r>
              <a:rPr lang="hr-HR" dirty="0"/>
              <a:t>Interaktivne radionice za djecu s ciljem popularizacije čitanja kod djece na području Općine Suhopolje u sklopu dana Općine </a:t>
            </a:r>
          </a:p>
        </p:txBody>
      </p:sp>
      <p:pic>
        <p:nvPicPr>
          <p:cNvPr id="10242" name="Picture 2" descr="May be an image of 8 people, child, people standing and outdoors">
            <a:extLst>
              <a:ext uri="{FF2B5EF4-FFF2-40B4-BE49-F238E27FC236}">
                <a16:creationId xmlns:a16="http://schemas.microsoft.com/office/drawing/2014/main" id="{DAAD6D8B-3D96-4700-9D93-721520BDF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827" y="1546006"/>
            <a:ext cx="4051495" cy="492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198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1FD24A-ED96-4746-831E-C7C8463B1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Ministarstva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57D6FE9-A123-4D98-8309-2BA426033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500" dirty="0"/>
              <a:t>Pratiti ona koja su povezana s vašom djelatnošću </a:t>
            </a:r>
          </a:p>
          <a:p>
            <a:r>
              <a:rPr lang="hr-HR" sz="2500" dirty="0"/>
              <a:t>Na web stranicama </a:t>
            </a:r>
          </a:p>
          <a:p>
            <a:r>
              <a:rPr lang="hr-HR" sz="2500" dirty="0"/>
              <a:t>Vrijeme objave: nema pravila (obrazovanje u lipnju, poljoprivreda u travnju i kolovozu)</a:t>
            </a:r>
          </a:p>
          <a:p>
            <a:endParaRPr lang="hr-HR" sz="2500" dirty="0"/>
          </a:p>
          <a:p>
            <a:endParaRPr lang="hr-HR" sz="2500" dirty="0"/>
          </a:p>
          <a:p>
            <a:r>
              <a:rPr lang="hr-HR" sz="2500" dirty="0"/>
              <a:t>SAVJET: Uključivati se u javna savjetovanja zakonskih akata, programa i planova</a:t>
            </a:r>
          </a:p>
        </p:txBody>
      </p:sp>
    </p:spTree>
    <p:extLst>
      <p:ext uri="{BB962C8B-B14F-4D97-AF65-F5344CB8AC3E}">
        <p14:creationId xmlns:p14="http://schemas.microsoft.com/office/powerpoint/2010/main" val="2514949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ADE988-6378-4DFD-94FF-596F43744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KrEdA</a:t>
            </a:r>
            <a:r>
              <a:rPr lang="hr-HR" dirty="0"/>
              <a:t> poljodjelci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693F4B6-10F9-466A-9FFE-43A65E881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3404728" cy="3593591"/>
          </a:xfrm>
        </p:spPr>
        <p:txBody>
          <a:bodyPr/>
          <a:lstStyle/>
          <a:p>
            <a:r>
              <a:rPr lang="hr-HR" dirty="0"/>
              <a:t>Ovim projektom u suradnji s uspješnim poljoprivrednicima djeci je predstavljen rad nekoliko OPG-ova, koji na svojim imanjima uzgajaju posebne pasmine životinja.</a:t>
            </a:r>
          </a:p>
        </p:txBody>
      </p:sp>
      <p:pic>
        <p:nvPicPr>
          <p:cNvPr id="8194" name="Picture 2" descr="https://www.icv.hr/wp-content/uploads/2022/07/Collage_Fotor-50.jpg">
            <a:extLst>
              <a:ext uri="{FF2B5EF4-FFF2-40B4-BE49-F238E27FC236}">
                <a16:creationId xmlns:a16="http://schemas.microsoft.com/office/drawing/2014/main" id="{F59D5FC8-4D48-4B24-887B-420C8876A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682" y="1523326"/>
            <a:ext cx="6455051" cy="430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254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D02043-2E68-46B4-8867-BDC5BF5EF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5400" dirty="0"/>
              <a:t>Središnji državni uredi, </a:t>
            </a:r>
            <a:r>
              <a:rPr lang="hr-HR" sz="5400" dirty="0" err="1"/>
              <a:t>foeu</a:t>
            </a:r>
            <a:r>
              <a:rPr lang="hr-HR" sz="5400" dirty="0"/>
              <a:t> i </a:t>
            </a:r>
            <a:r>
              <a:rPr lang="hr-HR" sz="5400" dirty="0" err="1"/>
              <a:t>aem</a:t>
            </a:r>
            <a:endParaRPr lang="hr-HR" sz="54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C2F913B-A6C5-4E51-92C9-4C7D29218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500" dirty="0"/>
              <a:t>Za demografiju i mlade i za hrvate izvan RH</a:t>
            </a:r>
          </a:p>
          <a:p>
            <a:r>
              <a:rPr lang="hr-HR" sz="2500" dirty="0"/>
              <a:t>Fond za zaštitu okoliša i energetsku učinkovitost </a:t>
            </a:r>
          </a:p>
          <a:p>
            <a:r>
              <a:rPr lang="hr-HR" sz="2500" dirty="0"/>
              <a:t>Agencija za elektroničke medije</a:t>
            </a:r>
          </a:p>
          <a:p>
            <a:r>
              <a:rPr lang="hr-HR" sz="2500" dirty="0"/>
              <a:t>Web stranice </a:t>
            </a:r>
          </a:p>
          <a:p>
            <a:r>
              <a:rPr lang="hr-HR" sz="2500" dirty="0"/>
              <a:t>Vrijeme objave: nema pravila </a:t>
            </a:r>
          </a:p>
          <a:p>
            <a:endParaRPr lang="hr-HR" sz="2500" dirty="0"/>
          </a:p>
          <a:p>
            <a:r>
              <a:rPr lang="hr-HR" sz="2500" dirty="0"/>
              <a:t>ČEST UVJET: biti registriran upravo za djelatnost u nadležnosti tijela koje raspisuje poziv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83158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5E5D95-B466-4E75-81E0-3E632A0E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Istine</a:t>
            </a:r>
            <a:r>
              <a:rPr lang="it-IT" dirty="0"/>
              <a:t> i </a:t>
            </a:r>
            <a:r>
              <a:rPr lang="it-IT" dirty="0" err="1"/>
              <a:t>izazovi</a:t>
            </a:r>
            <a:r>
              <a:rPr lang="it-IT" dirty="0"/>
              <a:t> </a:t>
            </a:r>
            <a:r>
              <a:rPr lang="it-IT" dirty="0" err="1"/>
              <a:t>modernih</a:t>
            </a:r>
            <a:r>
              <a:rPr lang="it-IT" dirty="0"/>
              <a:t> </a:t>
            </a:r>
            <a:r>
              <a:rPr lang="it-IT" dirty="0" err="1"/>
              <a:t>medija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6148FAA-5494-4E19-BB76-0CF3A649F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2856088" cy="3593591"/>
          </a:xfrm>
        </p:spPr>
        <p:txBody>
          <a:bodyPr/>
          <a:lstStyle/>
          <a:p>
            <a:r>
              <a:rPr lang="hr-HR" dirty="0"/>
              <a:t>podići svijest o važnosti informiranja i edukacije svih generacija o medijskoj pismenosti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7170" name="Picture 2" descr="aem5">
            <a:extLst>
              <a:ext uri="{FF2B5EF4-FFF2-40B4-BE49-F238E27FC236}">
                <a16:creationId xmlns:a16="http://schemas.microsoft.com/office/drawing/2014/main" id="{742BB6C1-136A-4F28-A52C-E80A416DC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784" y="1361305"/>
            <a:ext cx="6876620" cy="516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898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89F8AB-0F7E-44AC-825A-537403A53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5400" dirty="0"/>
              <a:t>Nacionalna zaklada za razvoj civilnog društva</a:t>
            </a:r>
            <a:br>
              <a:rPr lang="hr-HR" sz="5400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98146AC-F9EE-404C-9769-6B2DBB01C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sz="2500" dirty="0"/>
              <a:t>Institucionalna podrška – trogodišnji programi financiranja osnovnog rada udruge s ciljem njezina rasta i razvoja </a:t>
            </a:r>
          </a:p>
          <a:p>
            <a:r>
              <a:rPr lang="hr-HR" sz="2500" dirty="0"/>
              <a:t>Više kategorija (prvi puta, Domovinski rat, zaštita potrošača, osoba s invaliditetom…)</a:t>
            </a:r>
          </a:p>
          <a:p>
            <a:r>
              <a:rPr lang="hr-HR" sz="2500" dirty="0"/>
              <a:t>Financijskepodrske.hr</a:t>
            </a:r>
          </a:p>
          <a:p>
            <a:r>
              <a:rPr lang="hr-HR" sz="2500" dirty="0"/>
              <a:t>Vrijeme objave: kolovoz </a:t>
            </a:r>
          </a:p>
          <a:p>
            <a:endParaRPr lang="hr-HR" sz="2500" dirty="0"/>
          </a:p>
          <a:p>
            <a:r>
              <a:rPr lang="hr-HR" sz="2500" dirty="0"/>
              <a:t>SAVJET: sudjelovanje u javnim savjetovanjima, utjecati na razvoja lokalnih javnih politika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42130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038B10-8DCD-475C-B84C-273838AAA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URED ZA UDRUGE VLADE RH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F82B59D-F3FA-454B-83D9-F99F5D5AB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500" dirty="0"/>
              <a:t>Švicarsko – hrvatski program suradnje: osiguravanje preduvjeta za uspješne znanstveno-istraživačke projekte, promicanje partnerstva i bilateralne suradnje hrvatskih i švicarskih neprofitnih organizacija i promicanje doprinosa civilnog društva gospodarskoj i društvenoj koheziji. </a:t>
            </a:r>
          </a:p>
          <a:p>
            <a:r>
              <a:rPr lang="hr-HR" sz="2500" dirty="0"/>
              <a:t>Web stranice ureda</a:t>
            </a:r>
          </a:p>
          <a:p>
            <a:r>
              <a:rPr lang="hr-HR" sz="2500" dirty="0"/>
              <a:t>Vrijeme objave: nema pravila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2298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C41B01-8713-4208-BB1F-9C2485BC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Sinergija tradicije i baštine za održivu zelenu budućnost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8A22E4E-F1C3-4435-8A24-D87907880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3939300" cy="3593591"/>
          </a:xfrm>
        </p:spPr>
        <p:txBody>
          <a:bodyPr/>
          <a:lstStyle/>
          <a:p>
            <a:r>
              <a:rPr lang="hr-HR" dirty="0"/>
              <a:t>Kroz 24 mjeseca, koliko traje provedba projekta, cilj je podići svijest stanovništva o održivom razvoju kroz partnerstva organizacija civilnog društva, škola i lokalne zajednice u svrhu ekonomske i socijalne kohezije.</a:t>
            </a:r>
          </a:p>
        </p:txBody>
      </p:sp>
      <p:pic>
        <p:nvPicPr>
          <p:cNvPr id="6146" name="Picture 2" descr="Kulturna udruga KrEdA nastavila s aktivnostima u sklopu projekta &quot;Sinergija  tradicije i baštine za održivu zelenu budućnost&quot; - www.icv.hr">
            <a:extLst>
              <a:ext uri="{FF2B5EF4-FFF2-40B4-BE49-F238E27FC236}">
                <a16:creationId xmlns:a16="http://schemas.microsoft.com/office/drawing/2014/main" id="{BB41A0C3-AF47-4FCE-ABC3-251F7A395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39" y="1923910"/>
            <a:ext cx="4330699" cy="431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994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C84D0D-69BF-4EA3-8E1A-A461B6CCF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Načini financiranja udruga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872045B-C701-4DDA-9889-22EF99AF5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2305" y="3088270"/>
            <a:ext cx="4127695" cy="779243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hr-HR" sz="2600" dirty="0">
                <a:solidFill>
                  <a:schemeClr val="tx1"/>
                </a:solidFill>
              </a:rPr>
              <a:t>Gospodarska djelatnost </a:t>
            </a:r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C8F998C8-DA9D-48DA-AB24-1DD97D1538E2}"/>
              </a:ext>
            </a:extLst>
          </p:cNvPr>
          <p:cNvSpPr txBox="1">
            <a:spLocks/>
          </p:cNvSpPr>
          <p:nvPr/>
        </p:nvSpPr>
        <p:spPr>
          <a:xfrm>
            <a:off x="2552114" y="1874517"/>
            <a:ext cx="4127695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Članarine</a:t>
            </a:r>
          </a:p>
          <a:p>
            <a:r>
              <a:rPr lang="hr-HR" dirty="0"/>
              <a:t>Donacije</a:t>
            </a:r>
          </a:p>
          <a:p>
            <a:r>
              <a:rPr lang="hr-HR" dirty="0"/>
              <a:t>Sponzorstva 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B32501CE-BE5E-41F5-BF18-014F1D2BDF82}"/>
              </a:ext>
            </a:extLst>
          </p:cNvPr>
          <p:cNvSpPr txBox="1">
            <a:spLocks/>
          </p:cNvSpPr>
          <p:nvPr/>
        </p:nvSpPr>
        <p:spPr>
          <a:xfrm>
            <a:off x="4276991" y="4279578"/>
            <a:ext cx="4127695" cy="1603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500" dirty="0"/>
              <a:t>Lokalni pozivi</a:t>
            </a:r>
          </a:p>
          <a:p>
            <a:r>
              <a:rPr lang="hr-HR" sz="2500" dirty="0"/>
              <a:t>Nacionalni pozivi</a:t>
            </a:r>
          </a:p>
          <a:p>
            <a:r>
              <a:rPr lang="hr-HR" sz="2500" dirty="0"/>
              <a:t>Međunarodni pozivi</a:t>
            </a:r>
          </a:p>
          <a:p>
            <a:r>
              <a:rPr lang="hr-HR" sz="2500" dirty="0"/>
              <a:t>EU fondovi</a:t>
            </a:r>
          </a:p>
          <a:p>
            <a:r>
              <a:rPr lang="hr-HR" sz="2500" dirty="0"/>
              <a:t>EU programi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0301BE0-287A-4C91-B32E-5D9EEAA10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20300">
            <a:off x="8082602" y="4210596"/>
            <a:ext cx="3149287" cy="205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02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720B48-69A7-4887-BFE9-68A92E7A8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ACF hrvatska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4099C5E-B660-4530-8644-41162D637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89649"/>
            <a:ext cx="10178322" cy="4670474"/>
          </a:xfrm>
        </p:spPr>
        <p:txBody>
          <a:bodyPr>
            <a:normAutofit/>
          </a:bodyPr>
          <a:lstStyle/>
          <a:p>
            <a:r>
              <a:rPr lang="hr-HR" dirty="0"/>
              <a:t>konzorcij u sastavu Slagalica – Zaklada za razvoj lokalne zajednice iz Osijeka, Zaklada za ljudska prava i solidarnost – SOLIDARNA iz Zagreba, Udruga za razvoj civilnog društva SMART iz Rijeke i CNVOS – Centrom za informiranje, suradnju i razvoj nevladinih organizacija iz Ljubljane</a:t>
            </a:r>
          </a:p>
          <a:p>
            <a:r>
              <a:rPr lang="hr-HR" dirty="0"/>
              <a:t>TEMATSKA PODRUČJA: Demokracija, aktivno građanstvo, dobro upravljanje i transparentnost, ljudska prava i jednako postupanje, socijalna pravda i društvena uključenost ranjivih skupina, rodna ravnopravnost i prevencija rodno uvjetovanog nasilja, okoliš i klimatske promjene.</a:t>
            </a:r>
          </a:p>
          <a:p>
            <a:r>
              <a:rPr lang="hr-HR" dirty="0"/>
              <a:t>POZIVI: Ad-</a:t>
            </a:r>
            <a:r>
              <a:rPr lang="hr-HR" dirty="0" err="1"/>
              <a:t>hoc</a:t>
            </a:r>
            <a:r>
              <a:rPr lang="hr-HR" dirty="0"/>
              <a:t> akcijski projekti, veliki projekti, projekti sektorskih inovacija, srednji projekti, mali projekti, organizacijska podrška, bilateralna suradnja</a:t>
            </a:r>
          </a:p>
          <a:p>
            <a:r>
              <a:rPr lang="hr-HR" dirty="0"/>
              <a:t>Acf.hr</a:t>
            </a:r>
          </a:p>
          <a:p>
            <a:r>
              <a:rPr lang="hr-HR" dirty="0"/>
              <a:t>Vrijeme objave: nema pravila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26831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A98E0B-BBD5-41B5-BFA2-28ADC85E3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Modeli financiranja lokalnih medija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AD5473A-CA0A-4831-8D7E-5CCEAA7B2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009639" cy="3593591"/>
          </a:xfrm>
        </p:spPr>
        <p:txBody>
          <a:bodyPr/>
          <a:lstStyle/>
          <a:p>
            <a:r>
              <a:rPr lang="hr-HR" dirty="0"/>
              <a:t>Cilj projekta je izraditi konkretne modele financiranja lokalnih medija u malim, srednjim i velikim jedinicama lokalne samouprave, koje će izgraditi medijski stručnjaci, a strukovna i sindikalna organizacija predstaviti javnosti i predstavnicima JLS-a</a:t>
            </a:r>
          </a:p>
        </p:txBody>
      </p:sp>
      <p:pic>
        <p:nvPicPr>
          <p:cNvPr id="5122" name="Picture 2" descr="SNH i HND na terenu s predstavnicima gradova o financiranju lokalnih medija">
            <a:extLst>
              <a:ext uri="{FF2B5EF4-FFF2-40B4-BE49-F238E27FC236}">
                <a16:creationId xmlns:a16="http://schemas.microsoft.com/office/drawing/2014/main" id="{CFEB77DC-F37D-44EA-B263-F8874BC68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61" y="1492131"/>
            <a:ext cx="6229355" cy="498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476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10436B-D5C9-45DB-88A4-65D194EDF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Europska bespovratna sredstva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C14F420-3238-46B6-BA13-DB373A725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sz="2500" dirty="0"/>
              <a:t>Europski programi:</a:t>
            </a:r>
          </a:p>
          <a:p>
            <a:pPr marL="0" indent="0">
              <a:buNone/>
            </a:pPr>
            <a:r>
              <a:rPr lang="hr-HR" sz="2500" dirty="0"/>
              <a:t>	</a:t>
            </a:r>
            <a:r>
              <a:rPr lang="hr-HR" sz="2500" dirty="0" err="1"/>
              <a:t>Interreg</a:t>
            </a:r>
            <a:r>
              <a:rPr lang="hr-HR" sz="2500" dirty="0"/>
              <a:t> IPA Programi</a:t>
            </a:r>
          </a:p>
          <a:p>
            <a:pPr marL="0" indent="0">
              <a:buNone/>
            </a:pPr>
            <a:r>
              <a:rPr lang="hr-HR" sz="2500" dirty="0"/>
              <a:t>	</a:t>
            </a:r>
            <a:r>
              <a:rPr lang="hr-HR" sz="2500" dirty="0" err="1"/>
              <a:t>Erasmus</a:t>
            </a:r>
            <a:r>
              <a:rPr lang="hr-HR" sz="2500" dirty="0"/>
              <a:t> +</a:t>
            </a:r>
          </a:p>
          <a:p>
            <a:pPr marL="0" indent="0">
              <a:buNone/>
            </a:pPr>
            <a:r>
              <a:rPr lang="hr-HR" sz="2500" dirty="0"/>
              <a:t>	Europske snage solidarnosti</a:t>
            </a:r>
          </a:p>
          <a:p>
            <a:pPr marL="0" indent="0">
              <a:buNone/>
            </a:pPr>
            <a:r>
              <a:rPr lang="hr-HR" sz="2500" dirty="0"/>
              <a:t>	</a:t>
            </a:r>
            <a:r>
              <a:rPr lang="pl-PL" sz="2500" dirty="0"/>
              <a:t>Program za okoliš i klimatske aktivnosti (LIFE)</a:t>
            </a:r>
          </a:p>
          <a:p>
            <a:pPr marL="0" indent="0">
              <a:buNone/>
            </a:pPr>
            <a:r>
              <a:rPr lang="hr-HR" sz="2500" dirty="0"/>
              <a:t>	Kreativna Europa</a:t>
            </a:r>
          </a:p>
          <a:p>
            <a:pPr marL="0" indent="0">
              <a:buNone/>
            </a:pPr>
            <a:r>
              <a:rPr lang="hr-HR" sz="2500" dirty="0"/>
              <a:t>Strukturni fondovi – Europski socijalni fond (ESF)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	</a:t>
            </a:r>
          </a:p>
          <a:p>
            <a:pPr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93586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7AD26F-616A-4524-94F0-75FF9D02A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5400" dirty="0" err="1"/>
              <a:t>Interreg</a:t>
            </a:r>
            <a:r>
              <a:rPr lang="hr-HR" sz="5400" dirty="0"/>
              <a:t> IPA Programi</a:t>
            </a:r>
            <a:br>
              <a:rPr lang="hr-HR" sz="5400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814EBB-EA68-41CC-9927-778B63322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500" dirty="0"/>
              <a:t>Prekogranične suradnje </a:t>
            </a:r>
          </a:p>
          <a:p>
            <a:r>
              <a:rPr lang="hr-HR" sz="2500" dirty="0"/>
              <a:t>Samo u pograničnim područjima </a:t>
            </a:r>
          </a:p>
          <a:p>
            <a:r>
              <a:rPr lang="hr-HR" sz="2500" dirty="0"/>
              <a:t>Na web stranicama programa </a:t>
            </a:r>
          </a:p>
          <a:p>
            <a:r>
              <a:rPr lang="hr-HR" sz="2500" dirty="0"/>
              <a:t>Vrijeme objave: nema pravila </a:t>
            </a:r>
          </a:p>
          <a:p>
            <a:pPr marL="0" indent="0">
              <a:buNone/>
            </a:pPr>
            <a:endParaRPr lang="hr-HR" sz="2500" dirty="0"/>
          </a:p>
          <a:p>
            <a:pPr marL="0" indent="0">
              <a:buNone/>
            </a:pPr>
            <a:endParaRPr lang="hr-HR" sz="2500" dirty="0"/>
          </a:p>
          <a:p>
            <a:pPr marL="0" indent="0">
              <a:buNone/>
            </a:pPr>
            <a:r>
              <a:rPr lang="hr-HR" sz="2500" dirty="0"/>
              <a:t>SAVJET: ostvariti suradnje s prekograničnim partnerima puno prije provedbe, udružiti se s jedinicom lokalne samouprave</a:t>
            </a:r>
          </a:p>
        </p:txBody>
      </p:sp>
    </p:spTree>
    <p:extLst>
      <p:ext uri="{BB962C8B-B14F-4D97-AF65-F5344CB8AC3E}">
        <p14:creationId xmlns:p14="http://schemas.microsoft.com/office/powerpoint/2010/main" val="3054642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797388-303A-4BDF-910C-8C7927889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Panonske dvorske priče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B7BEE40-099A-4BDC-BB9F-86E527522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804" y="2173460"/>
            <a:ext cx="4003211" cy="4302155"/>
          </a:xfrm>
        </p:spPr>
        <p:txBody>
          <a:bodyPr/>
          <a:lstStyle/>
          <a:p>
            <a:r>
              <a:rPr lang="hr-HR" dirty="0"/>
              <a:t>Program „Panonske dvorske priče” obuhvaća pet dvoraca na potezu od Iloka do Varaždina, u okviru projekta prekogranične suradnje Mađarske i Hrvatske odnosno dio EU </a:t>
            </a:r>
            <a:r>
              <a:rPr lang="hr-HR" dirty="0" err="1"/>
              <a:t>Interreg</a:t>
            </a:r>
            <a:r>
              <a:rPr lang="hr-HR" dirty="0"/>
              <a:t> projekta </a:t>
            </a:r>
            <a:r>
              <a:rPr lang="hr-HR" dirty="0" err="1"/>
              <a:t>Promotion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Contemporary</a:t>
            </a:r>
            <a:r>
              <a:rPr lang="hr-HR" dirty="0"/>
              <a:t> Art – </a:t>
            </a:r>
            <a:r>
              <a:rPr lang="hr-HR" dirty="0" err="1"/>
              <a:t>Across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Border</a:t>
            </a:r>
            <a:r>
              <a:rPr lang="hr-HR" dirty="0"/>
              <a:t> (</a:t>
            </a:r>
            <a:r>
              <a:rPr lang="hr-HR" dirty="0" err="1"/>
              <a:t>PArt</a:t>
            </a:r>
            <a:r>
              <a:rPr lang="hr-HR" dirty="0"/>
              <a:t>). Program provodi udruga </a:t>
            </a:r>
            <a:r>
              <a:rPr lang="hr-HR" dirty="0" err="1"/>
              <a:t>Oksimoron</a:t>
            </a:r>
            <a:r>
              <a:rPr lang="hr-HR" dirty="0"/>
              <a:t> iz Osijeka i </a:t>
            </a:r>
            <a:r>
              <a:rPr lang="hr-HR" dirty="0" err="1"/>
              <a:t>Jelenkor</a:t>
            </a:r>
            <a:r>
              <a:rPr lang="hr-HR" dirty="0"/>
              <a:t> iz Pečuha.</a:t>
            </a:r>
          </a:p>
        </p:txBody>
      </p:sp>
      <p:pic>
        <p:nvPicPr>
          <p:cNvPr id="4098" name="Picture 2" descr="https://www.suhopolje.hr/wp-content/uploads/2022/02/269891842_477580867316984_8783459121574547199_n-1.jpg">
            <a:extLst>
              <a:ext uri="{FF2B5EF4-FFF2-40B4-BE49-F238E27FC236}">
                <a16:creationId xmlns:a16="http://schemas.microsoft.com/office/drawing/2014/main" id="{40144D3D-B79B-4D16-B48C-09709330A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547" y="1874517"/>
            <a:ext cx="7089572" cy="473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422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836D06-3319-4381-8C92-B2C548D96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err="1"/>
              <a:t>Erasmus</a:t>
            </a:r>
            <a:r>
              <a:rPr lang="hr-HR" sz="5400" dirty="0"/>
              <a:t> +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C4482C7-4AF8-41E8-87AA-F4F3B3082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500" dirty="0"/>
              <a:t>Podupiru se obrazovanje, osposobljavanje, mladi i sport u Europi</a:t>
            </a:r>
          </a:p>
          <a:p>
            <a:r>
              <a:rPr lang="hr-HR" sz="2500" dirty="0"/>
              <a:t>Agencija za mobilnost i programe EU </a:t>
            </a:r>
          </a:p>
          <a:p>
            <a:r>
              <a:rPr lang="hr-HR" sz="2500" dirty="0"/>
              <a:t>Stranice agencije </a:t>
            </a:r>
          </a:p>
          <a:p>
            <a:r>
              <a:rPr lang="hr-HR" sz="2500" dirty="0"/>
              <a:t>Vrijeme objave: prema unaprijed određenim datuma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72804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F1FB19-2BCC-4A04-A794-ED6C18F8D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Jedinstvo u različitostima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59AA44B-ACBE-4AA6-83B3-D11207179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Cilj projekat je bio: usvajanje novih vještina, znanja i kvalifikacija koje će omogućiti osobni i profesionalni razvoj učenika u području poljoprivrede.</a:t>
            </a:r>
          </a:p>
        </p:txBody>
      </p:sp>
      <p:pic>
        <p:nvPicPr>
          <p:cNvPr id="3074" name="Picture 2" descr="http://ss-ilok.skole.hr/upload/ss-ilok/images/static3/1147/Image/70.jpg">
            <a:extLst>
              <a:ext uri="{FF2B5EF4-FFF2-40B4-BE49-F238E27FC236}">
                <a16:creationId xmlns:a16="http://schemas.microsoft.com/office/drawing/2014/main" id="{647E0844-6D3C-415F-890A-8DEB6C855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415" y="3094804"/>
            <a:ext cx="6056215" cy="359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004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BC849C-BCBC-4915-B188-1F2651EB4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/>
              <a:t>Europske snage solidarnosti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7CA5C89-929B-4989-BE1C-A8CCEFECC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3593591"/>
          </a:xfrm>
        </p:spPr>
        <p:txBody>
          <a:bodyPr>
            <a:noAutofit/>
          </a:bodyPr>
          <a:lstStyle/>
          <a:p>
            <a:r>
              <a:rPr lang="hr-HR" dirty="0"/>
              <a:t>U okviru programa financiraju se projekti za uključivanje mladih u aktivnosti solidarnosti usmjerene na rješavanje društvenih izazova volontiranjem ili uspostavom vlastitih projekata solidarnosti. Cilj je da program bude </a:t>
            </a:r>
            <a:r>
              <a:rPr lang="hr-HR" dirty="0" err="1"/>
              <a:t>uključiviji</a:t>
            </a:r>
            <a:r>
              <a:rPr lang="hr-HR" dirty="0"/>
              <a:t>, ali i zeleniji i digitalniji.</a:t>
            </a:r>
          </a:p>
          <a:p>
            <a:r>
              <a:rPr lang="hr-HR" dirty="0"/>
              <a:t>Europske snage solidarnosti financiraju volontiranje (uključujući humanitarnu pomoć) i projekte solidarnosti. U programu mogu sudjelovati osobe u dobi od 18 do 30 godina (35 za humanitarnu pomoć) te organizacije u EU-u i partnerskim zemljama.</a:t>
            </a:r>
          </a:p>
          <a:p>
            <a:r>
              <a:rPr lang="hr-HR" dirty="0"/>
              <a:t>Agencija za mobilnost i programe EU </a:t>
            </a:r>
          </a:p>
          <a:p>
            <a:r>
              <a:rPr lang="hr-HR" dirty="0">
                <a:hlinkClick r:id="rId2"/>
              </a:rPr>
              <a:t>https://www.europskesnagesolidarnosti.hr/</a:t>
            </a:r>
            <a:endParaRPr lang="hr-HR" dirty="0"/>
          </a:p>
          <a:p>
            <a:r>
              <a:rPr lang="hr-HR" dirty="0"/>
              <a:t>Vrijeme objave: prema unaprijed određenim datuma </a:t>
            </a:r>
          </a:p>
          <a:p>
            <a:endParaRPr lang="hr-HR" dirty="0"/>
          </a:p>
          <a:p>
            <a:r>
              <a:rPr lang="hr-HR" dirty="0"/>
              <a:t>NAPOMENA: upravo otvoren natječaj za Projekte solidarnosti (do 4. listopada)</a:t>
            </a:r>
          </a:p>
        </p:txBody>
      </p:sp>
    </p:spTree>
    <p:extLst>
      <p:ext uri="{BB962C8B-B14F-4D97-AF65-F5344CB8AC3E}">
        <p14:creationId xmlns:p14="http://schemas.microsoft.com/office/powerpoint/2010/main" val="3842088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2C9A86-4265-4138-8F8C-525277D9D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"Afera nije fer"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B872070-1103-48A8-B254-66493024B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34" y="1152605"/>
            <a:ext cx="10965766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25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AE8F8B-05AB-4B30-A962-0FA3CA79D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5400" dirty="0"/>
              <a:t>Program za okoliš i klimatske aktivnosti (LIFE)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B536D05-BF70-40E3-8B35-E81686C89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CILJEVI: </a:t>
            </a:r>
          </a:p>
          <a:p>
            <a:pPr lvl="1"/>
            <a:r>
              <a:rPr lang="hr-HR" dirty="0"/>
              <a:t>olakšati prelazak na održivo, kružno i energetski učinkovito gospodarstvo koje se temelji na obnovljivoj energiji, klimatski je neutralno i otporno na klimatske promjene</a:t>
            </a:r>
          </a:p>
          <a:p>
            <a:pPr lvl="1"/>
            <a:r>
              <a:rPr lang="hr-HR" dirty="0"/>
              <a:t>zaštititi, obnoviti i poboljšati kvalitetu okoliša, uključujući zrak, vodu i tlo</a:t>
            </a:r>
          </a:p>
          <a:p>
            <a:pPr lvl="1"/>
            <a:r>
              <a:rPr lang="hr-HR" dirty="0"/>
              <a:t>zaustaviti i preokrenuti gubitak </a:t>
            </a:r>
            <a:r>
              <a:rPr lang="hr-HR" dirty="0" err="1"/>
              <a:t>bioraznolikosti</a:t>
            </a:r>
            <a:endParaRPr lang="hr-HR" dirty="0"/>
          </a:p>
          <a:p>
            <a:pPr lvl="1"/>
            <a:r>
              <a:rPr lang="hr-HR" dirty="0"/>
              <a:t>pristupiti rješavanju problema degradacije ekosustavâ</a:t>
            </a:r>
          </a:p>
          <a:p>
            <a:r>
              <a:rPr lang="hr-HR" dirty="0">
                <a:hlinkClick r:id="rId2"/>
              </a:rPr>
              <a:t>https://lifeprogramhrvatska.hr/</a:t>
            </a:r>
            <a:endParaRPr lang="hr-HR" dirty="0"/>
          </a:p>
          <a:p>
            <a:r>
              <a:rPr lang="hr-HR" dirty="0"/>
              <a:t>Vrijeme objave: nema pravila</a:t>
            </a:r>
          </a:p>
        </p:txBody>
      </p:sp>
    </p:spTree>
    <p:extLst>
      <p:ext uri="{BB962C8B-B14F-4D97-AF65-F5344CB8AC3E}">
        <p14:creationId xmlns:p14="http://schemas.microsoft.com/office/powerpoint/2010/main" val="4133136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476B86-822B-48B8-A06B-2BAD4A630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ČLANARINE, DONACIJE I SPONZORSTVA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D06F170-052E-4681-A8CF-E6D35BCAF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000" dirty="0"/>
              <a:t>Članarine stvaraju stabilnost </a:t>
            </a:r>
          </a:p>
          <a:p>
            <a:r>
              <a:rPr lang="hr-HR" sz="3000" dirty="0" err="1"/>
              <a:t>Crowdfunding</a:t>
            </a:r>
            <a:r>
              <a:rPr lang="hr-HR" sz="3000" dirty="0"/>
              <a:t> kampanje </a:t>
            </a:r>
          </a:p>
          <a:p>
            <a:r>
              <a:rPr lang="hr-HR" sz="3000" dirty="0"/>
              <a:t>Donacijski programi </a:t>
            </a:r>
          </a:p>
          <a:p>
            <a:r>
              <a:rPr lang="hr-HR" sz="3000" dirty="0"/>
              <a:t>Reklamiranje sponzora </a:t>
            </a:r>
          </a:p>
        </p:txBody>
      </p:sp>
    </p:spTree>
    <p:extLst>
      <p:ext uri="{BB962C8B-B14F-4D97-AF65-F5344CB8AC3E}">
        <p14:creationId xmlns:p14="http://schemas.microsoft.com/office/powerpoint/2010/main" val="29279447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B33C7E-F724-4E5B-AF3E-EE7E71808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DRAVA LIFE – Integrirano upravljanje rijekom LIFE14/NAT/HR/000115</a:t>
            </a:r>
            <a:br>
              <a:rPr lang="hr-HR" b="1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94024C-A2A6-48AB-AE09-11F54850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5768100" cy="3593591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Cilj projekta je poboljšati ekološko stanje rijeke Drave i njenih ekosustava te poboljšati obranu od poplava duž 300 kilometara dugog toka rijeke Drave u Hrvatskoj. Kroz suradnju Hrvatskih voda, županijskih ustanova za upravljanje vodama i zaštitu prirode, kao i nevladinih organizacija, ključne prirodne značajke ekosustava rijeke Drave obnovit će se otvaranjem i stvaranjem novih rukavaca, uklanjanjem i prilagodbom </a:t>
            </a:r>
            <a:r>
              <a:rPr lang="hr-HR" dirty="0" err="1"/>
              <a:t>obaloutvrda</a:t>
            </a:r>
            <a:r>
              <a:rPr lang="hr-HR" dirty="0"/>
              <a:t> i ostalih vodnih građevina te očuvanjem </a:t>
            </a:r>
            <a:r>
              <a:rPr lang="hr-HR" dirty="0" err="1"/>
              <a:t>retencijskih</a:t>
            </a:r>
            <a:r>
              <a:rPr lang="hr-HR" dirty="0"/>
              <a:t> područja i prirodnih strmih obala rijeke. Navedeni zahvati uvelike će koristiti brojnim ugroženim staništima i vrstama u područjima Natura 2000.</a:t>
            </a:r>
          </a:p>
        </p:txBody>
      </p:sp>
      <p:pic>
        <p:nvPicPr>
          <p:cNvPr id="2050" name="Picture 2" descr="DRAVA LIFE – Integrirano upravljanje rijekom LIFE14/NAT/HR/000115">
            <a:extLst>
              <a:ext uri="{FF2B5EF4-FFF2-40B4-BE49-F238E27FC236}">
                <a16:creationId xmlns:a16="http://schemas.microsoft.com/office/drawing/2014/main" id="{9F05C009-8FFD-42AD-9CDB-F1916C885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181" y="2286001"/>
            <a:ext cx="4404592" cy="196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611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37246D-A729-47BD-A217-A7BDEA9C3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/>
              <a:t>Kreativna Europa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53D62D-10E9-42D8-9F7B-85CCBF996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program Europske komisije za potporu kulturi i audiovizualnom sektoru.</a:t>
            </a:r>
          </a:p>
          <a:p>
            <a:r>
              <a:rPr lang="hr-HR" dirty="0"/>
              <a:t>Program slijedi strukturu prethodnog programa i uključuje tri potprograma:</a:t>
            </a:r>
          </a:p>
          <a:p>
            <a:pPr lvl="1"/>
            <a:r>
              <a:rPr lang="hr-HR" dirty="0"/>
              <a:t>potprogram Kultura obuhvaća kulturne i kreativne sektore, osim audiovizualnog sektora</a:t>
            </a:r>
          </a:p>
          <a:p>
            <a:pPr lvl="1"/>
            <a:r>
              <a:rPr lang="hr-HR" dirty="0"/>
              <a:t>potprogram MEDIA obuhvaća audiovizualni sektor</a:t>
            </a:r>
          </a:p>
          <a:p>
            <a:pPr lvl="1"/>
            <a:r>
              <a:rPr lang="hr-HR" dirty="0"/>
              <a:t>Međusektorski potprogram obuhvaća aktivnosti u svim kulturnim i kreativnim sektorima</a:t>
            </a:r>
          </a:p>
          <a:p>
            <a:r>
              <a:rPr lang="hr-HR" dirty="0">
                <a:hlinkClick r:id="rId2"/>
              </a:rPr>
              <a:t>https://deskkultura.hr/</a:t>
            </a:r>
            <a:endParaRPr lang="hr-HR" dirty="0"/>
          </a:p>
          <a:p>
            <a:r>
              <a:rPr lang="hr-HR" dirty="0"/>
              <a:t>Vrijeme objave: nema pravila</a:t>
            </a:r>
          </a:p>
        </p:txBody>
      </p:sp>
    </p:spTree>
    <p:extLst>
      <p:ext uri="{BB962C8B-B14F-4D97-AF65-F5344CB8AC3E}">
        <p14:creationId xmlns:p14="http://schemas.microsoft.com/office/powerpoint/2010/main" val="26979789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26DD63-5F06-484F-A994-D8A969A91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Moving</a:t>
            </a:r>
            <a:r>
              <a:rPr lang="hr-HR" dirty="0"/>
              <a:t> </a:t>
            </a:r>
            <a:r>
              <a:rPr lang="hr-HR" dirty="0" err="1"/>
              <a:t>Beyond</a:t>
            </a:r>
            <a:r>
              <a:rPr lang="hr-HR" dirty="0"/>
              <a:t> </a:t>
            </a:r>
            <a:r>
              <a:rPr lang="hr-HR" dirty="0" err="1"/>
              <a:t>Inclusion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88A6992-D16B-4746-AD01-CB183CB94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3995571" cy="3593591"/>
          </a:xfrm>
        </p:spPr>
        <p:txBody>
          <a:bodyPr>
            <a:normAutofit fontScale="92500" lnSpcReduction="10000"/>
          </a:bodyPr>
          <a:lstStyle/>
          <a:p>
            <a:r>
              <a:rPr lang="hr-HR" b="1" dirty="0"/>
              <a:t>Cilj projekta</a:t>
            </a:r>
          </a:p>
          <a:p>
            <a:r>
              <a:rPr lang="hr-HR" dirty="0"/>
              <a:t>Povećanje međunarodne mobilnosti i jačanje izvrsnosti među umjetnicima sa invaliditetom, kako bi se povećala mogućnost upošljavanja ovih umjetnika, te povećali kapaciteti organizacija koje se bave </a:t>
            </a:r>
            <a:r>
              <a:rPr lang="hr-HR" dirty="0" err="1"/>
              <a:t>inkluzivnom</a:t>
            </a:r>
            <a:r>
              <a:rPr lang="hr-HR" dirty="0"/>
              <a:t> praksom, a kroz inovaciju razvijati publiku koja će pratiti ponajbolja ostvarenja u području </a:t>
            </a:r>
            <a:r>
              <a:rPr lang="hr-HR" dirty="0" err="1"/>
              <a:t>inkluzivne</a:t>
            </a:r>
            <a:r>
              <a:rPr lang="hr-HR" dirty="0"/>
              <a:t> prakse.</a:t>
            </a:r>
          </a:p>
          <a:p>
            <a:endParaRPr lang="hr-HR" dirty="0"/>
          </a:p>
        </p:txBody>
      </p:sp>
      <p:pic>
        <p:nvPicPr>
          <p:cNvPr id="1026" name="Picture 2" descr="Brexit or not – why UK arts will always bring something to Europe's table">
            <a:extLst>
              <a:ext uri="{FF2B5EF4-FFF2-40B4-BE49-F238E27FC236}">
                <a16:creationId xmlns:a16="http://schemas.microsoft.com/office/drawing/2014/main" id="{F4664A9B-B51F-4088-98B5-6693100A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249" y="2141740"/>
            <a:ext cx="66675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6401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D70B90-3A86-4627-8F8B-DAF1269BB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Europski socijalni fond +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2A627B9-24CA-4AAF-A881-263640504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500" dirty="0"/>
              <a:t>CILJEVI</a:t>
            </a:r>
          </a:p>
          <a:p>
            <a:pPr lvl="1"/>
            <a:r>
              <a:rPr lang="hr-HR" sz="2500" dirty="0"/>
              <a:t>suzbijanje krize uzrokovane </a:t>
            </a:r>
            <a:r>
              <a:rPr lang="hr-HR" sz="2500" dirty="0" err="1"/>
              <a:t>pandemijom</a:t>
            </a:r>
            <a:r>
              <a:rPr lang="hr-HR" sz="2500" dirty="0"/>
              <a:t> </a:t>
            </a:r>
            <a:r>
              <a:rPr lang="hr-HR" sz="2500" dirty="0" err="1"/>
              <a:t>koronavirusa</a:t>
            </a:r>
            <a:endParaRPr lang="hr-HR" sz="2500" dirty="0"/>
          </a:p>
          <a:p>
            <a:pPr lvl="1"/>
            <a:r>
              <a:rPr lang="hr-HR" sz="2500" dirty="0"/>
              <a:t>postizanje visoke razine zaposlenosti i pravedne socijalne zaštite</a:t>
            </a:r>
          </a:p>
          <a:p>
            <a:pPr lvl="1"/>
            <a:r>
              <a:rPr lang="hr-HR" sz="2500" dirty="0"/>
              <a:t>poticanje kvalificirane i otporne radne snage koja je spremna za prijelaz na zeleno i digitalno gospodarstvo.</a:t>
            </a:r>
          </a:p>
          <a:p>
            <a:r>
              <a:rPr lang="hr-HR" sz="2500" dirty="0"/>
              <a:t>Prema operativnom programu učinkovitih ljudskih potencijala</a:t>
            </a:r>
          </a:p>
          <a:p>
            <a:r>
              <a:rPr lang="hr-HR" sz="2500" dirty="0"/>
              <a:t>esf.hr ili strukturnifondovi.hr</a:t>
            </a:r>
          </a:p>
          <a:p>
            <a:r>
              <a:rPr lang="hr-HR" sz="2500" dirty="0"/>
              <a:t>Prema godišnjem planu objava</a:t>
            </a:r>
          </a:p>
        </p:txBody>
      </p:sp>
    </p:spTree>
    <p:extLst>
      <p:ext uri="{BB962C8B-B14F-4D97-AF65-F5344CB8AC3E}">
        <p14:creationId xmlns:p14="http://schemas.microsoft.com/office/powerpoint/2010/main" val="632742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391437-CC5D-41D3-9E83-8BAF67ECD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Zaželi u </a:t>
            </a:r>
            <a:r>
              <a:rPr lang="hr-HR" dirty="0" err="1"/>
              <a:t>suhopolju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A887981-BCDF-4CA1-980D-B93E366BF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75399" cy="3593591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Projekt „ZAŽELI“ na području općine Suhopolje ima dva cilja:</a:t>
            </a:r>
          </a:p>
          <a:p>
            <a:r>
              <a:rPr lang="hr-HR" dirty="0"/>
              <a:t>1. cilj je podići kvalitetu života osobama u nepovoljnom položaju društveno socijalno najugroženijim žiteljima Općine Suhopolje</a:t>
            </a:r>
          </a:p>
          <a:p>
            <a:r>
              <a:rPr lang="hr-HR" dirty="0"/>
              <a:t>2. cilj je povećati konkurentnost na tržištu rada žena starijih od 50 godina. Tijekom 24 mjeseca 10 zaposlenih izvršiteljica pružat će usluge</a:t>
            </a:r>
            <a:br>
              <a:rPr lang="hr-HR" dirty="0"/>
            </a:br>
            <a:r>
              <a:rPr lang="hr-HR" dirty="0"/>
              <a:t>pomoći u kući i podrške za 60 krajnjih korisnika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F179F9F-BD3C-4164-B18C-079A7AA16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104" y="1698210"/>
            <a:ext cx="6358896" cy="476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689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9E04B6-F100-441B-82C8-ECD1B802C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Društveno poduzetništvo - Put do uspjeha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114A00-98A1-40DB-BA90-9AE922A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5219460" cy="3593591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U sklopu projekta udruga Put do uspjeha oblikovat će uslugu i materijale Programa "</a:t>
            </a:r>
            <a:r>
              <a:rPr lang="hr-HR" dirty="0" err="1"/>
              <a:t>Virtograd</a:t>
            </a:r>
            <a:r>
              <a:rPr lang="hr-HR" dirty="0"/>
              <a:t>" koji za cilj ima osvještavanje talenata kod djece te učenje preuzimanja aktivne uloge sukladno vlastitim interesima i talentima. Uspješnim uspostavljanjem poduzetništva i edukacijom zaposlenih oblikovani "</a:t>
            </a:r>
            <a:r>
              <a:rPr lang="hr-HR" dirty="0" err="1"/>
              <a:t>Virtograd</a:t>
            </a:r>
            <a:r>
              <a:rPr lang="hr-HR" dirty="0"/>
              <a:t>" će se plasirati na tržište kako bi osigurali potrebna sredstva za nastavak uvođenja istog programa u odgojno-obrazovne ustanove u svrhu umanjenja rizika od socijalne isključenosti i siromaštva kod djece.</a:t>
            </a:r>
          </a:p>
        </p:txBody>
      </p:sp>
      <p:pic>
        <p:nvPicPr>
          <p:cNvPr id="9218" name="Picture 2" descr="Picture">
            <a:extLst>
              <a:ext uri="{FF2B5EF4-FFF2-40B4-BE49-F238E27FC236}">
                <a16:creationId xmlns:a16="http://schemas.microsoft.com/office/drawing/2014/main" id="{99A0CC0E-BD02-4AED-8FD4-FD26925DF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61" y="2100262"/>
            <a:ext cx="621982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0206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FA49CC-BA32-4C5A-9206-8F7EF165C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Talentima do posla! 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A41FC2-6D49-400F-AF82-DA47B9393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CILJ PROJEKTA</a:t>
            </a:r>
            <a:r>
              <a:rPr lang="hr-HR" dirty="0"/>
              <a:t>: povećati mogućnost za zapošljavanje, smanjiti rizik od socijalne isključenosti i siromaštva marginaliziranih skupina i poboljšati kvalitetu rada s marginaliziranim skupinama.</a:t>
            </a:r>
            <a:br>
              <a:rPr lang="hr-HR" dirty="0"/>
            </a:br>
            <a:r>
              <a:rPr lang="hr-HR" b="1" dirty="0"/>
              <a:t>OČEKIVANI REZULTATI</a:t>
            </a:r>
            <a:r>
              <a:rPr lang="hr-HR" dirty="0"/>
              <a:t>: Minimalno 35 korisnika dobiti će javne isprave o obrazovanju/osposobljavanju; korisnici će steći vještine za lakši pristup tržištu rada i/ili samozapošljavanju.</a:t>
            </a:r>
          </a:p>
        </p:txBody>
      </p:sp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DB741AC5-9649-4068-B97B-57F96808B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50" y="3753510"/>
            <a:ext cx="6353175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4521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04D76B-AD61-4EEA-906D-728012BAB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MUZA – Mreža umjetničkog zajedništva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0FF7CBE-A1BC-4CBE-A004-07A9A277A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586414" cy="3593591"/>
          </a:xfrm>
        </p:spPr>
        <p:txBody>
          <a:bodyPr/>
          <a:lstStyle/>
          <a:p>
            <a:r>
              <a:rPr lang="hr-HR" dirty="0"/>
              <a:t>Projektne aktivnosti provodit će se 12 mjeseci, a planirane su brojne radionice, edukacije, izložbe i književni susreti. Uz voditelja projekta, na provedbi planiranih aktivnosti bit će angažirani umjetnici i profesionalci iz raznih umjetničkih područja – glumci, glazbenici, književnici, profesori umjetnosti, dizajneri, pedagozi.</a:t>
            </a:r>
          </a:p>
        </p:txBody>
      </p:sp>
      <p:pic>
        <p:nvPicPr>
          <p:cNvPr id="2054" name="Picture 6" descr="Suhopoljska Kulturna udruga KrEdA obilježila 5 godina rada: Iza njih niz  projekata i aktivnosti kojima podižu kvalitetu života na svom području -  www.icv.hr">
            <a:extLst>
              <a:ext uri="{FF2B5EF4-FFF2-40B4-BE49-F238E27FC236}">
                <a16:creationId xmlns:a16="http://schemas.microsoft.com/office/drawing/2014/main" id="{9892EA6C-505C-4293-A838-713BAF87F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25860"/>
            <a:ext cx="4951828" cy="371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7229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58F0E251-EE88-4592-932B-C3279BCEB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929" y="1073889"/>
            <a:ext cx="7569615" cy="2355112"/>
          </a:xfrm>
        </p:spPr>
        <p:txBody>
          <a:bodyPr>
            <a:normAutofit fontScale="90000"/>
          </a:bodyPr>
          <a:lstStyle/>
          <a:p>
            <a:r>
              <a:rPr lang="hr-HR" dirty="0"/>
              <a:t>Hvala na pažnji!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EFEF28D-2EAA-D136-DA71-5DB6B7BA2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203" y="5057287"/>
            <a:ext cx="2993395" cy="85351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9FD1166-C137-5B44-FCDA-AEBE5232D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690" y="5159781"/>
            <a:ext cx="1548518" cy="48162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4B069861-795E-3995-FE50-7AB657CA1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0598" y="5241378"/>
            <a:ext cx="792549" cy="390178"/>
          </a:xfrm>
          <a:prstGeom prst="rect">
            <a:avLst/>
          </a:prstGeom>
        </p:spPr>
      </p:pic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0BE78C9-9397-EDE3-8810-F6ADF439F7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2E4604F-627E-6AC5-6802-82A73F7D1C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879" y="3426591"/>
            <a:ext cx="6950042" cy="103641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67C07D7-0F88-B75F-09DF-CDD716530A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6695" y="4326448"/>
            <a:ext cx="3940226" cy="913807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9778C974-5C90-56ED-B720-F41FC86E6B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0907" y="5223089"/>
            <a:ext cx="560881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11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he Chosen - Rotten Tomatoes">
            <a:extLst>
              <a:ext uri="{FF2B5EF4-FFF2-40B4-BE49-F238E27FC236}">
                <a16:creationId xmlns:a16="http://schemas.microsoft.com/office/drawing/2014/main" id="{F81ED1AB-56FE-451C-AB02-3BFCC3DCEE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27" y="837028"/>
            <a:ext cx="8940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177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10B7A15C-F029-4BE8-A98A-2C35FBC2D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7923" y="590843"/>
            <a:ext cx="8914033" cy="594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23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847FD8-3B77-49E1-894A-1BD58F035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Gospodarska djelatnost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B0BAABA-7711-4328-9987-961A7D264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356340"/>
            <a:ext cx="10178322" cy="3593591"/>
          </a:xfrm>
        </p:spPr>
        <p:txBody>
          <a:bodyPr>
            <a:normAutofit/>
          </a:bodyPr>
          <a:lstStyle/>
          <a:p>
            <a:r>
              <a:rPr lang="hr-HR" sz="3000" dirty="0"/>
              <a:t>Definirati Statutom udruge </a:t>
            </a:r>
          </a:p>
          <a:p>
            <a:r>
              <a:rPr lang="hr-HR" sz="3000" dirty="0"/>
              <a:t>Sav profit od ostvarivanja djelatnosti ostaje udruzi na raspolaganju </a:t>
            </a:r>
          </a:p>
          <a:p>
            <a:r>
              <a:rPr lang="hr-HR" sz="3000" dirty="0"/>
              <a:t>Privilegija: PAUŠALNO OPOREZIVANJE </a:t>
            </a:r>
          </a:p>
        </p:txBody>
      </p:sp>
    </p:spTree>
    <p:extLst>
      <p:ext uri="{BB962C8B-B14F-4D97-AF65-F5344CB8AC3E}">
        <p14:creationId xmlns:p14="http://schemas.microsoft.com/office/powerpoint/2010/main" val="452246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D8A616-9BEC-46DB-936B-93E11B73C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Dodjela bespovratnih sredstava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9CE4A23-9367-4DA3-A66E-FC3EDC8A7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192519" cy="3593591"/>
          </a:xfrm>
        </p:spPr>
        <p:txBody>
          <a:bodyPr>
            <a:normAutofit lnSpcReduction="10000"/>
          </a:bodyPr>
          <a:lstStyle/>
          <a:p>
            <a:pPr algn="ctr"/>
            <a:r>
              <a:rPr lang="hr-HR" dirty="0"/>
              <a:t>Niz uvjeta i zahtjeva </a:t>
            </a:r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/>
              <a:t>POZIV = NARUDŽBENICA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/>
              <a:t>PROJEKTNI PRIJEDLOG = PONUDA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/>
              <a:t>UGOVOR =UGOVOR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/>
              <a:t>PROVEDBA = ISPORUKA DOBARA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FB99F95-5B90-431E-BA1F-6829A8648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839" y="1610249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01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3DB488-C8E1-43D4-843B-8BFF51397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41" y="192431"/>
            <a:ext cx="10515600" cy="806375"/>
          </a:xfrm>
        </p:spPr>
        <p:txBody>
          <a:bodyPr/>
          <a:lstStyle/>
          <a:p>
            <a:pPr algn="ctr"/>
            <a:r>
              <a:rPr lang="hr-HR" dirty="0"/>
              <a:t>Uvjeti za bespovratna sredstava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3593B2C-4CBA-4061-B50E-8B1DD2F88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741" y="1275984"/>
            <a:ext cx="10515600" cy="4306032"/>
          </a:xfrm>
        </p:spPr>
        <p:txBody>
          <a:bodyPr>
            <a:normAutofit fontScale="25000" lnSpcReduction="20000"/>
          </a:bodyPr>
          <a:lstStyle/>
          <a:p>
            <a:r>
              <a:rPr lang="hr-HR" sz="8000" dirty="0">
                <a:solidFill>
                  <a:srgbClr val="FF0000"/>
                </a:solidFill>
              </a:rPr>
              <a:t>upisana je u Registar udruga i aktivno djeluje najmanje jednu (1) godinu u Republici Hrvatskoj </a:t>
            </a:r>
            <a:r>
              <a:rPr lang="hr-HR" sz="8000" dirty="0">
                <a:solidFill>
                  <a:schemeClr val="tx1"/>
                </a:solidFill>
              </a:rPr>
              <a:t>zaključno s danom objave Poziva i to u prioritetnom području aktivnosti raspisanog Pozivom, što je razvidno iz ciljeva i popisa djelatnosti u statutu udruge,</a:t>
            </a:r>
          </a:p>
          <a:p>
            <a:r>
              <a:rPr lang="hr-HR" sz="8000" dirty="0">
                <a:solidFill>
                  <a:srgbClr val="FF0000"/>
                </a:solidFill>
              </a:rPr>
              <a:t>udruga je upisana u Registar neprofitnih organizacija </a:t>
            </a:r>
            <a:r>
              <a:rPr lang="hr-HR" sz="8000" dirty="0">
                <a:solidFill>
                  <a:schemeClr val="tx1"/>
                </a:solidFill>
              </a:rPr>
              <a:t>i vodi transparentno financijsko poslovanje u skladu s propisima o računovodstvu neprofitnih organizacija,</a:t>
            </a:r>
          </a:p>
          <a:p>
            <a:r>
              <a:rPr lang="hr-HR" sz="8000" dirty="0">
                <a:solidFill>
                  <a:srgbClr val="FF0000"/>
                </a:solidFill>
              </a:rPr>
              <a:t>udruga je uskladila svoj statut s odredbama Zakona o udrugama </a:t>
            </a:r>
            <a:r>
              <a:rPr lang="hr-HR" sz="8000" dirty="0">
                <a:solidFill>
                  <a:schemeClr val="tx1"/>
                </a:solidFill>
              </a:rPr>
              <a:t>ili je podnijela zahtjev za usklađivanjem statuta nadležnom uredu (što dokazuje uvidom u Registar udruga odnosno potvrdom nadležnog ureda) te ima općim aktom uspostavljen model dobrog financijskog upravljanja i kontrole te način sprječavanja sukoba interesa pri raspolaganju javnim sredstvima,</a:t>
            </a:r>
          </a:p>
          <a:p>
            <a:r>
              <a:rPr lang="hr-HR" sz="8000" dirty="0">
                <a:solidFill>
                  <a:srgbClr val="FF0000"/>
                </a:solidFill>
              </a:rPr>
              <a:t>osoba ovlaštena za zastupanje udruge (i potpisivanje ugovora o dodjeli financijskih sredstava) je u mandatu</a:t>
            </a:r>
            <a:r>
              <a:rPr lang="hr-HR" sz="8000" dirty="0">
                <a:solidFill>
                  <a:schemeClr val="tx1"/>
                </a:solidFill>
              </a:rPr>
              <a:t>, što se potvrđuje uvidom u Registar udruga,</a:t>
            </a:r>
          </a:p>
          <a:p>
            <a:r>
              <a:rPr lang="hr-HR" sz="8000" dirty="0">
                <a:solidFill>
                  <a:srgbClr val="FF0000"/>
                </a:solidFill>
              </a:rPr>
              <a:t>ima odgovarajuće organizacijske kapacitete, ljudske, prostorne i djelomično financijske resurse za provedbu projekta,</a:t>
            </a:r>
          </a:p>
          <a:p>
            <a:r>
              <a:rPr lang="hr-HR" sz="8000" dirty="0">
                <a:solidFill>
                  <a:srgbClr val="FF0000"/>
                </a:solidFill>
              </a:rPr>
              <a:t>udruga djeluje u službi općeg/zajedničkog dobra i u skladu s općim vrednotama utvrđenim Ustavom Republike Hrvatske </a:t>
            </a:r>
            <a:r>
              <a:rPr lang="hr-HR" sz="8000" dirty="0">
                <a:solidFill>
                  <a:schemeClr val="tx1"/>
                </a:solidFill>
              </a:rPr>
              <a:t>i svojim je statutom opredijeljena za obavljanje djelatnosti i aktivnosti koje su predmet financiranja,</a:t>
            </a:r>
            <a:br>
              <a:rPr lang="hr-HR" sz="6800" dirty="0">
                <a:solidFill>
                  <a:schemeClr val="tx1"/>
                </a:solidFill>
              </a:rPr>
            </a:br>
            <a:br>
              <a:rPr lang="hr-HR" sz="6800" dirty="0">
                <a:solidFill>
                  <a:schemeClr val="tx1"/>
                </a:solidFill>
              </a:rPr>
            </a:br>
            <a:br>
              <a:rPr lang="hr-HR" sz="6800" dirty="0">
                <a:solidFill>
                  <a:schemeClr val="tx1"/>
                </a:solidFill>
              </a:rPr>
            </a:br>
            <a:endParaRPr lang="hr-HR" sz="6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23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2CCDFB56-60CA-4AAE-8F08-61C54B78916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50949" y="1659987"/>
            <a:ext cx="10326761" cy="4951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>
                <a:solidFill>
                  <a:srgbClr val="FF0000"/>
                </a:solidFill>
              </a:rPr>
              <a:t>uredno i u redovnom roku ispunjava sve ugovorene obveze preuzete temeljem prijašnjih ugovora o dodjeli bespovratnih sredstava </a:t>
            </a:r>
            <a:r>
              <a:rPr lang="hr-HR" sz="2000" dirty="0"/>
              <a:t>prema Središnjem državnom uredu za demografiju i mlade te svim drugim davateljima financijskih sredstava iz javnih izvora, što potvrđuje izjavom koju potpisuje osoba ovlaštena za zastupanje udruge (obrazac B7),</a:t>
            </a:r>
          </a:p>
          <a:p>
            <a:r>
              <a:rPr lang="hr-HR" sz="2000" dirty="0">
                <a:solidFill>
                  <a:srgbClr val="FF0000"/>
                </a:solidFill>
              </a:rPr>
              <a:t>udruga ispunjava obveze plaćanja doprinosa za mirovinsko i zdravstveno osiguranje i plaćanja poreza te drugih davanja prema državnom proračunu </a:t>
            </a:r>
            <a:r>
              <a:rPr lang="hr-HR" sz="2000" dirty="0"/>
              <a:t>i proračunima jedinica lokalne samouprave, što se dokazuje potvrdom izdanom od strane Ministarstva financija – Porezne uprave (koja se dostavlja neposredno prije potpisivanja ugovora o dodjeli financijskih sredstava),</a:t>
            </a:r>
          </a:p>
          <a:p>
            <a:r>
              <a:rPr lang="hr-HR" sz="2000" dirty="0">
                <a:solidFill>
                  <a:srgbClr val="FF0000"/>
                </a:solidFill>
              </a:rPr>
              <a:t>protiv osobe ovlaštene za zastupanje udruge i voditelja projekta ne vodi se kazneni postupak i nisu pravomoćno osuđeni za prekršaj određen člankom 48. stavkom 2. alinejom </a:t>
            </a:r>
            <a:r>
              <a:rPr lang="hr-HR" sz="2000" dirty="0"/>
              <a:t>c), odnosno pravomoćno osuđeni za počinjenje kaznenog djela određenog člankom 48. stavkom 2. alinejom d) Uredbe o kriterijima, mjerilima i postupcima financiranja i ugovaranja programa i projekata od interesa za opće dobro koje provode udruge ili uvjetima javnog Poziva (što se dokazuje potvrdom koja se dostavlja neposredno prije potpisivanja ugovora o dodjeli financijskih</a:t>
            </a:r>
            <a:br>
              <a:rPr lang="hr-HR" sz="2000" dirty="0"/>
            </a:br>
            <a:r>
              <a:rPr lang="hr-HR" sz="2000" dirty="0"/>
              <a:t> sredstava), </a:t>
            </a:r>
            <a:br>
              <a:rPr lang="hr-HR" sz="1800" dirty="0"/>
            </a:br>
            <a:endParaRPr lang="hr-HR" sz="1800" dirty="0"/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69A47740-7808-4D8F-8E39-0EF3D661C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0" y="382588"/>
            <a:ext cx="10179050" cy="1492250"/>
          </a:xfrm>
        </p:spPr>
        <p:txBody>
          <a:bodyPr/>
          <a:lstStyle/>
          <a:p>
            <a:pPr algn="ctr"/>
            <a:r>
              <a:rPr lang="hr-HR" dirty="0"/>
              <a:t>Uvjeti za bespovratna </a:t>
            </a:r>
            <a:r>
              <a:rPr lang="hr-HR" dirty="0" err="1"/>
              <a:t>sredstVA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68436199"/>
      </p:ext>
    </p:extLst>
  </p:cSld>
  <p:clrMapOvr>
    <a:masterClrMapping/>
  </p:clrMapOvr>
</p:sld>
</file>

<file path=ppt/theme/theme1.xml><?xml version="1.0" encoding="utf-8"?>
<a:theme xmlns:a="http://schemas.openxmlformats.org/drawingml/2006/main" name="Značka">
  <a:themeElements>
    <a:clrScheme name="Značka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Značka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čk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TM10001106[[fn=Značka]]</Template>
  <TotalTime>727</TotalTime>
  <Words>1955</Words>
  <Application>Microsoft Office PowerPoint</Application>
  <PresentationFormat>Široki zaslon</PresentationFormat>
  <Paragraphs>178</Paragraphs>
  <Slides>38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38</vt:i4>
      </vt:variant>
    </vt:vector>
  </HeadingPairs>
  <TitlesOfParts>
    <vt:vector size="42" baseType="lpstr">
      <vt:lpstr>Arial</vt:lpstr>
      <vt:lpstr>Gill Sans MT</vt:lpstr>
      <vt:lpstr>Impact</vt:lpstr>
      <vt:lpstr>Značka</vt:lpstr>
      <vt:lpstr>Prikupljanje sredstava za rad udruga</vt:lpstr>
      <vt:lpstr>Načini financiranja udruga </vt:lpstr>
      <vt:lpstr>ČLANARINE, DONACIJE I SPONZORSTVA</vt:lpstr>
      <vt:lpstr>PowerPoint prezentacija</vt:lpstr>
      <vt:lpstr>PowerPoint prezentacija</vt:lpstr>
      <vt:lpstr>Gospodarska djelatnost</vt:lpstr>
      <vt:lpstr>Dodjela bespovratnih sredstava </vt:lpstr>
      <vt:lpstr>Uvjeti za bespovratna sredstava</vt:lpstr>
      <vt:lpstr>Uvjeti za bespovratna sredstVA</vt:lpstr>
      <vt:lpstr>Bespovratna sredstva u RH</vt:lpstr>
      <vt:lpstr>Jedinice lokalne samouprave i županije</vt:lpstr>
      <vt:lpstr>Aleja slikovnica </vt:lpstr>
      <vt:lpstr>Ministarstva</vt:lpstr>
      <vt:lpstr>KrEdA poljodjelci</vt:lpstr>
      <vt:lpstr>Središnji državni uredi, foeu i aem</vt:lpstr>
      <vt:lpstr>Istine i izazovi modernih medija</vt:lpstr>
      <vt:lpstr>Nacionalna zaklada za razvoj civilnog društva </vt:lpstr>
      <vt:lpstr>URED ZA UDRUGE VLADE RH</vt:lpstr>
      <vt:lpstr>Sinergija tradicije i baštine za održivu zelenu budućnost</vt:lpstr>
      <vt:lpstr>ACF hrvatska</vt:lpstr>
      <vt:lpstr>Modeli financiranja lokalnih medija</vt:lpstr>
      <vt:lpstr>Europska bespovratna sredstva</vt:lpstr>
      <vt:lpstr>Interreg IPA Programi </vt:lpstr>
      <vt:lpstr>Panonske dvorske priče</vt:lpstr>
      <vt:lpstr>Erasmus +</vt:lpstr>
      <vt:lpstr>Jedinstvo u različitostima</vt:lpstr>
      <vt:lpstr>Europske snage solidarnosti</vt:lpstr>
      <vt:lpstr>"Afera nije fer"</vt:lpstr>
      <vt:lpstr>Program za okoliš i klimatske aktivnosti (LIFE)</vt:lpstr>
      <vt:lpstr>DRAVA LIFE – Integrirano upravljanje rijekom LIFE14/NAT/HR/000115 </vt:lpstr>
      <vt:lpstr>Kreativna Europa</vt:lpstr>
      <vt:lpstr>Moving Beyond Inclusion</vt:lpstr>
      <vt:lpstr>Europski socijalni fond +</vt:lpstr>
      <vt:lpstr>Zaželi u suhopolju</vt:lpstr>
      <vt:lpstr>Društveno poduzetništvo - Put do uspjeha</vt:lpstr>
      <vt:lpstr>Talentima do posla!  </vt:lpstr>
      <vt:lpstr>MUZA – Mreža umjetničkog zajedništva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Prikupljanje sredstava za rad udruga</dc:title>
  <dc:creator>Tomislav Bišćan</dc:creator>
  <cp:lastModifiedBy>Dora Bukovac</cp:lastModifiedBy>
  <cp:revision>28</cp:revision>
  <dcterms:created xsi:type="dcterms:W3CDTF">2022-09-17T13:22:18Z</dcterms:created>
  <dcterms:modified xsi:type="dcterms:W3CDTF">2022-09-19T11:07:59Z</dcterms:modified>
</cp:coreProperties>
</file>